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6"/>
  </p:notesMasterIdLst>
  <p:handoutMasterIdLst>
    <p:handoutMasterId r:id="rId57"/>
  </p:handoutMasterIdLst>
  <p:sldIdLst>
    <p:sldId id="330" r:id="rId2"/>
    <p:sldId id="348" r:id="rId3"/>
    <p:sldId id="349" r:id="rId4"/>
    <p:sldId id="350" r:id="rId5"/>
    <p:sldId id="421" r:id="rId6"/>
    <p:sldId id="414" r:id="rId7"/>
    <p:sldId id="415" r:id="rId8"/>
    <p:sldId id="416" r:id="rId9"/>
    <p:sldId id="419" r:id="rId10"/>
    <p:sldId id="433" r:id="rId11"/>
    <p:sldId id="432" r:id="rId12"/>
    <p:sldId id="431" r:id="rId13"/>
    <p:sldId id="429" r:id="rId14"/>
    <p:sldId id="428" r:id="rId15"/>
    <p:sldId id="441" r:id="rId16"/>
    <p:sldId id="440" r:id="rId17"/>
    <p:sldId id="439" r:id="rId18"/>
    <p:sldId id="437" r:id="rId19"/>
    <p:sldId id="436" r:id="rId20"/>
    <p:sldId id="435" r:id="rId21"/>
    <p:sldId id="455" r:id="rId22"/>
    <p:sldId id="453" r:id="rId23"/>
    <p:sldId id="452" r:id="rId24"/>
    <p:sldId id="451" r:id="rId25"/>
    <p:sldId id="448" r:id="rId26"/>
    <p:sldId id="446" r:id="rId27"/>
    <p:sldId id="445" r:id="rId28"/>
    <p:sldId id="443" r:id="rId29"/>
    <p:sldId id="352" r:id="rId30"/>
    <p:sldId id="356" r:id="rId31"/>
    <p:sldId id="357" r:id="rId32"/>
    <p:sldId id="456" r:id="rId33"/>
    <p:sldId id="458" r:id="rId34"/>
    <p:sldId id="460" r:id="rId35"/>
    <p:sldId id="462" r:id="rId36"/>
    <p:sldId id="464" r:id="rId37"/>
    <p:sldId id="465" r:id="rId38"/>
    <p:sldId id="466" r:id="rId39"/>
    <p:sldId id="467" r:id="rId40"/>
    <p:sldId id="468" r:id="rId41"/>
    <p:sldId id="469" r:id="rId42"/>
    <p:sldId id="472" r:id="rId43"/>
    <p:sldId id="475" r:id="rId44"/>
    <p:sldId id="476" r:id="rId45"/>
    <p:sldId id="477" r:id="rId46"/>
    <p:sldId id="478" r:id="rId47"/>
    <p:sldId id="479" r:id="rId48"/>
    <p:sldId id="480" r:id="rId49"/>
    <p:sldId id="482" r:id="rId50"/>
    <p:sldId id="483" r:id="rId51"/>
    <p:sldId id="484" r:id="rId52"/>
    <p:sldId id="486" r:id="rId53"/>
    <p:sldId id="495" r:id="rId54"/>
    <p:sldId id="496" r:id="rId5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snapToGrid="0">
      <p:cViewPr>
        <p:scale>
          <a:sx n="60" d="100"/>
          <a:sy n="60" d="100"/>
        </p:scale>
        <p:origin x="-1674" y="-25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26"/>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84" charset="0"/>
              </a:defRPr>
            </a:lvl1pPr>
          </a:lstStyle>
          <a:p>
            <a:pPr>
              <a:defRPr/>
            </a:pPr>
            <a:fld id="{1B42CDFF-73E2-4FB6-AE8B-1C3C57A5880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itchFamily="18" charset="0"/>
              </a:defRPr>
            </a:lvl1pPr>
          </a:lstStyle>
          <a:p>
            <a:pPr>
              <a:defRPr/>
            </a:pPr>
            <a:fld id="{A7A18C0A-619C-485A-B88A-BBB95C314D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374A747-347F-4930-A4C0-7B51A36E669C}"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17600" y="696913"/>
            <a:ext cx="4648200" cy="3486150"/>
          </a:xfrm>
          <a:ln/>
        </p:spPr>
      </p:sp>
      <p:sp>
        <p:nvSpPr>
          <p:cNvPr id="7270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17600" y="696913"/>
            <a:ext cx="4648200" cy="3486150"/>
          </a:xfrm>
          <a:ln/>
        </p:spPr>
      </p:sp>
      <p:sp>
        <p:nvSpPr>
          <p:cNvPr id="655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17600" y="696913"/>
            <a:ext cx="4648200" cy="3486150"/>
          </a:xfrm>
          <a:ln/>
        </p:spPr>
      </p:sp>
      <p:sp>
        <p:nvSpPr>
          <p:cNvPr id="9728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17600" y="696913"/>
            <a:ext cx="4648200" cy="3486150"/>
          </a:xfrm>
          <a:ln/>
        </p:spPr>
      </p:sp>
      <p:sp>
        <p:nvSpPr>
          <p:cNvPr id="665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17600" y="696913"/>
            <a:ext cx="4648200" cy="3486150"/>
          </a:xfrm>
          <a:ln/>
        </p:spPr>
      </p:sp>
      <p:sp>
        <p:nvSpPr>
          <p:cNvPr id="1105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F24BAFF-77A9-4FCF-8547-168778017CFF}" type="slidenum">
              <a:rPr lang="en-US" smtClean="0"/>
              <a:pPr/>
              <a:t>54</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th-TH"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p:spPr>
          <p:txBody>
            <a:bodyPr wrap="none" anchor="ctr"/>
            <a:lstStyle/>
            <a:p>
              <a:pPr>
                <a:defRPr/>
              </a:pPr>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p:spPr>
          <p:txBody>
            <a:bodyPr wrap="none" anchor="ctr"/>
            <a:lstStyle/>
            <a:p>
              <a:pPr>
                <a:defRPr/>
              </a:pPr>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p:spPr>
          <p:txBody>
            <a:bodyPr wrap="none" anchor="ctr"/>
            <a:lstStyle/>
            <a:p>
              <a:pPr>
                <a:defRPr/>
              </a:pPr>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pitchFamily="-84" charset="0"/>
              </a:rPr>
              <a:t>Silberschatz, Galvin and Gagne ©2013</a:t>
            </a:r>
          </a:p>
        </p:txBody>
      </p:sp>
      <p:sp>
        <p:nvSpPr>
          <p:cNvPr id="8" name="Text Box 8"/>
          <p:cNvSpPr txBox="1">
            <a:spLocks noChangeArrowheads="1"/>
          </p:cNvSpPr>
          <p:nvPr/>
        </p:nvSpPr>
        <p:spPr bwMode="auto">
          <a:xfrm>
            <a:off x="26988" y="6613525"/>
            <a:ext cx="2695575" cy="246063"/>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pitchFamily="-84" charset="0"/>
              </a:rPr>
              <a:t>Operating System Concepts – 9</a:t>
            </a:r>
            <a:r>
              <a:rPr lang="en-US" sz="1000" b="1" baseline="30000">
                <a:solidFill>
                  <a:srgbClr val="336699"/>
                </a:solidFill>
                <a:latin typeface="Helvetica" pitchFamily="-84" charset="0"/>
              </a:rPr>
              <a:t>th</a:t>
            </a:r>
            <a:r>
              <a:rPr lang="en-US" sz="1000" b="1">
                <a:solidFill>
                  <a:srgbClr val="336699"/>
                </a:solidFill>
                <a:latin typeface="Helvetica" pitchFamily="-84" charset="0"/>
              </a:rPr>
              <a:t> Edit9on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p>
            <a:pPr>
              <a:defRPr/>
            </a:pPr>
            <a:endParaRPr 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p:spPr>
        <p:txBody>
          <a:bodyPr/>
          <a:lstStyle/>
          <a:p>
            <a:pPr>
              <a:defRPr/>
            </a:pPr>
            <a:endParaRPr lang="en-US"/>
          </a:p>
        </p:txBody>
      </p:sp>
      <p:sp>
        <p:nvSpPr>
          <p:cNvPr id="1031"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pitchFamily="-84" charset="0"/>
              </a:rPr>
              <a:t>1.</a:t>
            </a:r>
            <a:fld id="{014434BB-05C4-4318-A1B4-F841EDA4C493}" type="slidenum">
              <a:rPr lang="en-US" sz="1000" b="1">
                <a:solidFill>
                  <a:srgbClr val="006699"/>
                </a:solidFill>
                <a:latin typeface="Helvetica" pitchFamily="-84" charset="0"/>
              </a:rPr>
              <a:pPr algn="ctr">
                <a:spcBef>
                  <a:spcPct val="50000"/>
                </a:spcBef>
                <a:defRPr/>
              </a:pPr>
              <a:t>‹#›</a:t>
            </a:fld>
            <a:endParaRPr lang="en-US" sz="1000" b="1">
              <a:solidFill>
                <a:srgbClr val="006699"/>
              </a:solidFill>
              <a:latin typeface="Helvetica" pitchFamily="-84" charset="0"/>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pitchFamily="-84" charset="0"/>
              </a:rPr>
              <a:t>Silberschatz, Galvin and Gagne ©2013</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pitchFamily="-84" charset="0"/>
              </a:rPr>
              <a:t>Operating System Concepts – 9</a:t>
            </a:r>
            <a:r>
              <a:rPr lang="en-US" sz="1000" b="1" baseline="30000">
                <a:solidFill>
                  <a:srgbClr val="006699"/>
                </a:solidFill>
                <a:latin typeface="Helvetica" pitchFamily="-84" charset="0"/>
              </a:rPr>
              <a:t>th</a:t>
            </a:r>
            <a:r>
              <a:rPr lang="en-US" sz="1000" b="1">
                <a:solidFill>
                  <a:srgbClr val="006699"/>
                </a:solidFill>
                <a:latin typeface="Helvetica" pitchFamily="-84"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1475" y="1900238"/>
            <a:ext cx="8458200" cy="1143000"/>
          </a:xfrm>
          <a:noFill/>
        </p:spPr>
        <p:txBody>
          <a:bodyPr/>
          <a:lstStyle/>
          <a:p>
            <a:pPr eaLnBrk="1" hangingPunct="1"/>
            <a:r>
              <a:rPr lang="en-US" smtClean="0"/>
              <a:t>Chapter 1: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Defining Operating Systems</a:t>
            </a:r>
          </a:p>
        </p:txBody>
      </p:sp>
      <p:sp>
        <p:nvSpPr>
          <p:cNvPr id="7171" name="Rectangle 3"/>
          <p:cNvSpPr>
            <a:spLocks noGrp="1" noChangeArrowheads="1"/>
          </p:cNvSpPr>
          <p:nvPr>
            <p:ph type="body" idx="4294967295"/>
          </p:nvPr>
        </p:nvSpPr>
        <p:spPr>
          <a:xfrm>
            <a:off x="520262" y="1371600"/>
            <a:ext cx="8371489" cy="5092262"/>
          </a:xfrm>
        </p:spPr>
        <p:txBody>
          <a:bodyPr/>
          <a:lstStyle/>
          <a:p>
            <a:r>
              <a:rPr lang="en-US" sz="2400" b="1" dirty="0" smtClean="0"/>
              <a:t>Operating systems </a:t>
            </a:r>
            <a:r>
              <a:rPr lang="en-US" sz="2400" dirty="0" smtClean="0"/>
              <a:t>are</a:t>
            </a:r>
            <a:r>
              <a:rPr lang="en-US" sz="2400" b="1" dirty="0" smtClean="0"/>
              <a:t> </a:t>
            </a:r>
            <a:r>
              <a:rPr lang="en-US" sz="2400" dirty="0" smtClean="0"/>
              <a:t>essential</a:t>
            </a:r>
            <a:r>
              <a:rPr lang="en-US" sz="2400" b="1" dirty="0" smtClean="0"/>
              <a:t> </a:t>
            </a:r>
            <a:r>
              <a:rPr lang="en-US" sz="2400" dirty="0" smtClean="0"/>
              <a:t>because they solve the problem of creating a usable computing system.</a:t>
            </a:r>
          </a:p>
          <a:p>
            <a:pPr lvl="1"/>
            <a:r>
              <a:rPr lang="en-US" sz="2400" dirty="0" smtClean="0"/>
              <a:t>The fundamental goal of </a:t>
            </a:r>
            <a:r>
              <a:rPr lang="en-US" sz="2400" b="1" dirty="0" smtClean="0"/>
              <a:t>computer systems </a:t>
            </a:r>
            <a:r>
              <a:rPr lang="en-US" sz="2400" dirty="0" smtClean="0"/>
              <a:t>is </a:t>
            </a:r>
            <a:r>
              <a:rPr lang="en-US" sz="2400" i="1" u="sng" dirty="0" smtClean="0"/>
              <a:t>to execute user programs and to make solving user problems easier</a:t>
            </a:r>
            <a:r>
              <a:rPr lang="en-US" sz="2400" dirty="0" smtClean="0"/>
              <a:t>.</a:t>
            </a:r>
          </a:p>
          <a:p>
            <a:r>
              <a:rPr lang="en-US" sz="2400" dirty="0" smtClean="0"/>
              <a:t>The common functions of </a:t>
            </a:r>
            <a:r>
              <a:rPr lang="en-US" sz="2400" b="1" i="1" dirty="0" smtClean="0"/>
              <a:t>controlling</a:t>
            </a:r>
            <a:r>
              <a:rPr lang="en-US" sz="2400" dirty="0" smtClean="0"/>
              <a:t> and </a:t>
            </a:r>
            <a:r>
              <a:rPr lang="en-US" sz="2400" b="1" i="1" dirty="0" smtClean="0"/>
              <a:t>allocating</a:t>
            </a:r>
            <a:r>
              <a:rPr lang="en-US" sz="2400" dirty="0" smtClean="0"/>
              <a:t> resources (such as </a:t>
            </a:r>
            <a:r>
              <a:rPr lang="en-US" sz="2400" i="1" dirty="0" smtClean="0"/>
              <a:t>memory</a:t>
            </a:r>
            <a:r>
              <a:rPr lang="en-US" sz="2400" dirty="0" smtClean="0"/>
              <a:t>, </a:t>
            </a:r>
            <a:r>
              <a:rPr lang="en-US" sz="2400" i="1" dirty="0" smtClean="0"/>
              <a:t>I</a:t>
            </a:r>
            <a:r>
              <a:rPr lang="en-US" sz="2400" dirty="0" smtClean="0"/>
              <a:t>/</a:t>
            </a:r>
            <a:r>
              <a:rPr lang="en-US" sz="2400" i="1" dirty="0" smtClean="0"/>
              <a:t>O</a:t>
            </a:r>
            <a:r>
              <a:rPr lang="en-US" sz="2400" dirty="0" smtClean="0"/>
              <a:t>, etc) are brought together into one piece of software which is called the </a:t>
            </a:r>
            <a:r>
              <a:rPr lang="en-US" sz="2400" b="1" dirty="0" smtClean="0"/>
              <a:t>operating system </a:t>
            </a:r>
            <a:r>
              <a:rPr lang="en-US" sz="2400" dirty="0" smtClean="0"/>
              <a:t>(OS).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Defining Operating Systems</a:t>
            </a:r>
          </a:p>
        </p:txBody>
      </p:sp>
      <p:sp>
        <p:nvSpPr>
          <p:cNvPr id="7171" name="Rectangle 3"/>
          <p:cNvSpPr>
            <a:spLocks noGrp="1" noChangeArrowheads="1"/>
          </p:cNvSpPr>
          <p:nvPr>
            <p:ph type="body" idx="4294967295"/>
          </p:nvPr>
        </p:nvSpPr>
        <p:spPr>
          <a:xfrm>
            <a:off x="536027" y="961697"/>
            <a:ext cx="8387255" cy="5092262"/>
          </a:xfrm>
        </p:spPr>
        <p:txBody>
          <a:bodyPr/>
          <a:lstStyle/>
          <a:p>
            <a:r>
              <a:rPr lang="en-US" sz="2400" dirty="0" smtClean="0"/>
              <a:t>The </a:t>
            </a:r>
            <a:r>
              <a:rPr lang="en-US" sz="2400" b="1" dirty="0" smtClean="0"/>
              <a:t>OS </a:t>
            </a:r>
            <a:r>
              <a:rPr lang="en-US" sz="2400" dirty="0" smtClean="0"/>
              <a:t>is a program that running at all times on a computer—usually called the </a:t>
            </a:r>
            <a:r>
              <a:rPr lang="en-US" sz="2400" b="1" u="sng" dirty="0" smtClean="0"/>
              <a:t>kernel</a:t>
            </a:r>
            <a:r>
              <a:rPr lang="en-US" sz="2400" b="1" dirty="0" smtClean="0"/>
              <a:t>. </a:t>
            </a:r>
          </a:p>
          <a:p>
            <a:pPr lvl="1"/>
            <a:r>
              <a:rPr lang="en-US" sz="2400" dirty="0" smtClean="0"/>
              <a:t>Along with the </a:t>
            </a:r>
            <a:r>
              <a:rPr lang="en-US" sz="2400" b="1" dirty="0" smtClean="0"/>
              <a:t>kernel</a:t>
            </a:r>
            <a:r>
              <a:rPr lang="en-US" sz="2400" dirty="0" smtClean="0"/>
              <a:t>, there are two other types of programs in a computer system: </a:t>
            </a:r>
          </a:p>
          <a:p>
            <a:pPr lvl="2"/>
            <a:r>
              <a:rPr lang="en-US" sz="2400" b="1" dirty="0" smtClean="0"/>
              <a:t>System programs</a:t>
            </a:r>
            <a:r>
              <a:rPr lang="en-US" sz="2400" dirty="0" smtClean="0"/>
              <a:t>: Associated with the OS but are not</a:t>
            </a:r>
            <a:r>
              <a:rPr lang="en-US" sz="2400" b="1" dirty="0" smtClean="0"/>
              <a:t> </a:t>
            </a:r>
            <a:r>
              <a:rPr lang="en-US" sz="2400" dirty="0" smtClean="0"/>
              <a:t>necessarily part of the kernel, and </a:t>
            </a:r>
          </a:p>
          <a:p>
            <a:pPr lvl="2"/>
            <a:r>
              <a:rPr lang="en-US" sz="2400" b="1" dirty="0" smtClean="0"/>
              <a:t>Application programs</a:t>
            </a:r>
            <a:r>
              <a:rPr lang="en-US" sz="2400" dirty="0" smtClean="0"/>
              <a:t>: Include all programs not associated with the 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Defining Operating Systems</a:t>
            </a:r>
          </a:p>
        </p:txBody>
      </p:sp>
      <p:sp>
        <p:nvSpPr>
          <p:cNvPr id="7171" name="Rectangle 3"/>
          <p:cNvSpPr>
            <a:spLocks noGrp="1" noChangeArrowheads="1"/>
          </p:cNvSpPr>
          <p:nvPr>
            <p:ph type="body" idx="4294967295"/>
          </p:nvPr>
        </p:nvSpPr>
        <p:spPr>
          <a:xfrm>
            <a:off x="536027" y="961697"/>
            <a:ext cx="8387255" cy="5092262"/>
          </a:xfrm>
        </p:spPr>
        <p:txBody>
          <a:bodyPr/>
          <a:lstStyle/>
          <a:p>
            <a:r>
              <a:rPr lang="en-US" sz="2400" b="1" dirty="0" smtClean="0"/>
              <a:t>Mobile operating systems </a:t>
            </a:r>
            <a:r>
              <a:rPr lang="en-US" sz="2400" dirty="0" smtClean="0"/>
              <a:t>often include not only a </a:t>
            </a:r>
            <a:r>
              <a:rPr lang="en-US" sz="2400" b="1" dirty="0" smtClean="0"/>
              <a:t>core kernel</a:t>
            </a:r>
            <a:r>
              <a:rPr lang="en-US" sz="2400" dirty="0" smtClean="0"/>
              <a:t> but also </a:t>
            </a:r>
            <a:r>
              <a:rPr lang="en-US" sz="2400" b="1" dirty="0" smtClean="0"/>
              <a:t>middleware</a:t>
            </a:r>
          </a:p>
          <a:p>
            <a:pPr lvl="1"/>
            <a:r>
              <a:rPr lang="en-US" sz="2400" b="1" dirty="0" smtClean="0"/>
              <a:t>Middleware </a:t>
            </a:r>
            <a:r>
              <a:rPr lang="en-US" sz="2400" dirty="0" smtClean="0"/>
              <a:t>is a set of software frameworks that provide additional services to </a:t>
            </a:r>
            <a:r>
              <a:rPr lang="en-US" sz="2400" i="1" dirty="0" smtClean="0"/>
              <a:t>application developers</a:t>
            </a:r>
            <a:r>
              <a:rPr lang="en-US" sz="2400" dirty="0" smtClean="0"/>
              <a:t>. </a:t>
            </a:r>
          </a:p>
          <a:p>
            <a:pPr lvl="1"/>
            <a:r>
              <a:rPr lang="en-US" sz="2400" dirty="0" smtClean="0"/>
              <a:t>The mobile OS features a </a:t>
            </a:r>
            <a:r>
              <a:rPr lang="en-US" sz="2400" b="1" dirty="0" smtClean="0"/>
              <a:t>core kernel </a:t>
            </a:r>
            <a:r>
              <a:rPr lang="en-US" sz="2400" dirty="0" smtClean="0"/>
              <a:t>along with </a:t>
            </a:r>
            <a:r>
              <a:rPr lang="en-US" sz="2400" b="1" dirty="0" smtClean="0"/>
              <a:t>middleware</a:t>
            </a:r>
            <a:r>
              <a:rPr lang="en-US" sz="2400" dirty="0" smtClean="0"/>
              <a:t> together supports databases, multimedia, and graphics.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Computer-System Operation</a:t>
            </a:r>
          </a:p>
        </p:txBody>
      </p:sp>
      <p:sp>
        <p:nvSpPr>
          <p:cNvPr id="7171" name="Rectangle 3"/>
          <p:cNvSpPr>
            <a:spLocks noGrp="1" noChangeArrowheads="1"/>
          </p:cNvSpPr>
          <p:nvPr>
            <p:ph type="body" idx="4294967295"/>
          </p:nvPr>
        </p:nvSpPr>
        <p:spPr>
          <a:xfrm>
            <a:off x="536027" y="961697"/>
            <a:ext cx="8387255" cy="5092262"/>
          </a:xfrm>
        </p:spPr>
        <p:txBody>
          <a:bodyPr/>
          <a:lstStyle/>
          <a:p>
            <a:r>
              <a:rPr lang="en-US" sz="2400" dirty="0" smtClean="0"/>
              <a:t>A </a:t>
            </a:r>
            <a:r>
              <a:rPr lang="en-US" sz="2400" b="1" dirty="0" smtClean="0"/>
              <a:t>general-purpose computer system </a:t>
            </a:r>
            <a:r>
              <a:rPr lang="en-US" sz="2400" dirty="0" smtClean="0"/>
              <a:t>consists of one or more </a:t>
            </a:r>
            <a:r>
              <a:rPr lang="en-US" sz="2400" b="1" dirty="0" smtClean="0"/>
              <a:t>CPUs </a:t>
            </a:r>
            <a:r>
              <a:rPr lang="en-US" sz="2400" dirty="0" smtClean="0"/>
              <a:t>and a number of </a:t>
            </a:r>
            <a:r>
              <a:rPr lang="en-US" sz="2400" b="1" dirty="0" smtClean="0"/>
              <a:t>device controllers </a:t>
            </a:r>
            <a:r>
              <a:rPr lang="en-US" sz="2400" dirty="0" smtClean="0"/>
              <a:t>connected through a </a:t>
            </a:r>
            <a:r>
              <a:rPr lang="en-US" sz="2400" b="1" dirty="0" smtClean="0"/>
              <a:t>common bus </a:t>
            </a:r>
            <a:r>
              <a:rPr lang="en-US" sz="2400" dirty="0" smtClean="0"/>
              <a:t>that provides access to a </a:t>
            </a:r>
            <a:r>
              <a:rPr lang="en-US" sz="2400" b="1" dirty="0" smtClean="0"/>
              <a:t>shared memory </a:t>
            </a:r>
            <a:r>
              <a:rPr lang="en-US" sz="2400" dirty="0" smtClean="0"/>
              <a:t>(shown in </a:t>
            </a:r>
            <a:r>
              <a:rPr lang="en-US" sz="2400" b="1" dirty="0" smtClean="0"/>
              <a:t>Figure 1.2</a:t>
            </a:r>
            <a:r>
              <a:rPr lang="en-US" sz="2400" dirty="0" smtClean="0"/>
              <a:t>).</a:t>
            </a:r>
          </a:p>
          <a:p>
            <a:pPr lvl="1"/>
            <a:r>
              <a:rPr lang="en-US" sz="2400" dirty="0" smtClean="0"/>
              <a:t>Each </a:t>
            </a:r>
            <a:r>
              <a:rPr lang="en-US" sz="2400" b="1" dirty="0" smtClean="0"/>
              <a:t>device controller </a:t>
            </a:r>
            <a:r>
              <a:rPr lang="en-US" sz="2400" dirty="0" smtClean="0"/>
              <a:t>is in charge of a specific type of device (for example, </a:t>
            </a:r>
            <a:r>
              <a:rPr lang="en-US" sz="2400" i="1" dirty="0" smtClean="0"/>
              <a:t>disk drives</a:t>
            </a:r>
            <a:r>
              <a:rPr lang="en-US" sz="2400" dirty="0" smtClean="0"/>
              <a:t>, </a:t>
            </a:r>
            <a:r>
              <a:rPr lang="en-US" sz="2400" i="1" dirty="0" smtClean="0"/>
              <a:t>audio devices</a:t>
            </a:r>
            <a:r>
              <a:rPr lang="en-US" sz="2400" dirty="0" smtClean="0"/>
              <a:t>, or </a:t>
            </a:r>
            <a:r>
              <a:rPr lang="en-US" sz="2400" i="1" dirty="0" smtClean="0"/>
              <a:t>video displays</a:t>
            </a:r>
            <a:r>
              <a:rPr lang="en-US" sz="2400" dirty="0" smtClean="0"/>
              <a:t>). </a:t>
            </a:r>
          </a:p>
          <a:p>
            <a:pPr lvl="1"/>
            <a:r>
              <a:rPr lang="en-US" sz="2400" dirty="0" smtClean="0"/>
              <a:t>The </a:t>
            </a:r>
            <a:r>
              <a:rPr lang="en-US" sz="2400" b="1" dirty="0" smtClean="0"/>
              <a:t>CPU</a:t>
            </a:r>
            <a:r>
              <a:rPr lang="en-US" sz="2400" dirty="0" smtClean="0"/>
              <a:t> and the </a:t>
            </a:r>
            <a:r>
              <a:rPr lang="en-US" sz="2400" b="1" dirty="0" smtClean="0"/>
              <a:t>device controllers </a:t>
            </a:r>
            <a:r>
              <a:rPr lang="en-US" sz="2400" dirty="0" smtClean="0"/>
              <a:t>can execute in parallel, competing for memory cycles. </a:t>
            </a:r>
          </a:p>
          <a:p>
            <a:r>
              <a:rPr lang="en-US" sz="2400" dirty="0" smtClean="0"/>
              <a:t>To ensure orderly access to the </a:t>
            </a:r>
            <a:r>
              <a:rPr lang="en-US" sz="2400" b="1" dirty="0" smtClean="0"/>
              <a:t>shared memory</a:t>
            </a:r>
            <a:r>
              <a:rPr lang="en-US" sz="2400" dirty="0" smtClean="0"/>
              <a:t>, a </a:t>
            </a:r>
            <a:r>
              <a:rPr lang="en-US" sz="2400" b="1" dirty="0" smtClean="0"/>
              <a:t>memory controller </a:t>
            </a:r>
            <a:r>
              <a:rPr lang="en-US" sz="2400" dirty="0" smtClean="0"/>
              <a:t>synchronizes the memory access during a program execution.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42975" y="1290638"/>
            <a:ext cx="7258050" cy="427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Computer-System Operation</a:t>
            </a:r>
          </a:p>
        </p:txBody>
      </p:sp>
      <p:sp>
        <p:nvSpPr>
          <p:cNvPr id="7171" name="Rectangle 3"/>
          <p:cNvSpPr>
            <a:spLocks noGrp="1" noChangeArrowheads="1"/>
          </p:cNvSpPr>
          <p:nvPr>
            <p:ph type="body" idx="4294967295"/>
          </p:nvPr>
        </p:nvSpPr>
        <p:spPr>
          <a:xfrm>
            <a:off x="362607" y="1182414"/>
            <a:ext cx="8560675" cy="5092261"/>
          </a:xfrm>
        </p:spPr>
        <p:txBody>
          <a:bodyPr/>
          <a:lstStyle/>
          <a:p>
            <a:r>
              <a:rPr lang="en-US" sz="2400" dirty="0" smtClean="0"/>
              <a:t>For a computer to start running it needs to be powered up or </a:t>
            </a:r>
            <a:r>
              <a:rPr lang="en-US" sz="2400" b="1" dirty="0" smtClean="0"/>
              <a:t>rebooted</a:t>
            </a:r>
            <a:r>
              <a:rPr lang="en-US" sz="2400" dirty="0" smtClean="0"/>
              <a:t>—it needs to have an </a:t>
            </a:r>
            <a:r>
              <a:rPr lang="en-US" sz="2400" b="1" dirty="0" smtClean="0"/>
              <a:t>initial program </a:t>
            </a:r>
            <a:r>
              <a:rPr lang="en-US" sz="2400" dirty="0" smtClean="0"/>
              <a:t>to run. </a:t>
            </a:r>
          </a:p>
          <a:p>
            <a:r>
              <a:rPr lang="en-US" sz="2400" dirty="0" smtClean="0"/>
              <a:t>This </a:t>
            </a:r>
            <a:r>
              <a:rPr lang="en-US" sz="2400" b="1" dirty="0" smtClean="0"/>
              <a:t>initial program</a:t>
            </a:r>
            <a:r>
              <a:rPr lang="en-US" sz="2400" dirty="0" smtClean="0"/>
              <a:t> (or </a:t>
            </a:r>
            <a:r>
              <a:rPr lang="en-US" sz="2400" b="1" dirty="0" smtClean="0"/>
              <a:t>bootstrap </a:t>
            </a:r>
            <a:r>
              <a:rPr lang="en-US" sz="2400" dirty="0" smtClean="0"/>
              <a:t>program), tends to be simple</a:t>
            </a:r>
            <a:r>
              <a:rPr lang="en-US" sz="2400" b="1" dirty="0" smtClean="0"/>
              <a:t>:</a:t>
            </a:r>
          </a:p>
          <a:p>
            <a:pPr lvl="1"/>
            <a:r>
              <a:rPr lang="en-US" sz="2000" dirty="0" smtClean="0"/>
              <a:t>The </a:t>
            </a:r>
            <a:r>
              <a:rPr lang="en-US" sz="2000" b="1" dirty="0" smtClean="0"/>
              <a:t>initial program </a:t>
            </a:r>
            <a:r>
              <a:rPr lang="en-US" sz="2000" dirty="0" smtClean="0"/>
              <a:t>is stored within the computer hardware in read-only memory (</a:t>
            </a:r>
            <a:r>
              <a:rPr lang="en-US" sz="2000" b="1" dirty="0" smtClean="0"/>
              <a:t>ROM) </a:t>
            </a:r>
            <a:r>
              <a:rPr lang="en-US" sz="2000" dirty="0" smtClean="0"/>
              <a:t>or electrically erasable programmable read-only memory (</a:t>
            </a:r>
            <a:r>
              <a:rPr lang="en-US" sz="2000" b="1" dirty="0" smtClean="0"/>
              <a:t>EEPROM), </a:t>
            </a:r>
            <a:r>
              <a:rPr lang="en-US" sz="2000" dirty="0" smtClean="0"/>
              <a:t>known by the term </a:t>
            </a:r>
            <a:r>
              <a:rPr lang="en-US" sz="2000" b="1" dirty="0" smtClean="0"/>
              <a:t>firmware. </a:t>
            </a:r>
          </a:p>
          <a:p>
            <a:pPr lvl="1"/>
            <a:r>
              <a:rPr lang="en-US" sz="2000" dirty="0" smtClean="0"/>
              <a:t>It is loaded into the main memory for execution.</a:t>
            </a:r>
          </a:p>
          <a:p>
            <a:pPr lvl="1"/>
            <a:r>
              <a:rPr lang="en-US" sz="2000" dirty="0" smtClean="0"/>
              <a:t>It initializes all aspects of the system, from CPU registers to device controllers to memory contents. </a:t>
            </a:r>
          </a:p>
          <a:p>
            <a:pPr lvl="1"/>
            <a:r>
              <a:rPr lang="en-US" sz="2000" dirty="0" smtClean="0"/>
              <a:t>The </a:t>
            </a:r>
            <a:r>
              <a:rPr lang="en-US" sz="2000" b="1" dirty="0" smtClean="0"/>
              <a:t>bootstrap program </a:t>
            </a:r>
            <a:r>
              <a:rPr lang="en-US" sz="2000" dirty="0" smtClean="0"/>
              <a:t>must know how to </a:t>
            </a:r>
            <a:r>
              <a:rPr lang="en-US" sz="2000" b="1" dirty="0" smtClean="0"/>
              <a:t>load the OS </a:t>
            </a:r>
            <a:r>
              <a:rPr lang="en-US" sz="2000" dirty="0" smtClean="0"/>
              <a:t>and how to start executing the system.</a:t>
            </a:r>
          </a:p>
          <a:p>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Computer-System Operation</a:t>
            </a:r>
          </a:p>
        </p:txBody>
      </p:sp>
      <p:sp>
        <p:nvSpPr>
          <p:cNvPr id="7171" name="Rectangle 3"/>
          <p:cNvSpPr>
            <a:spLocks noGrp="1" noChangeArrowheads="1"/>
          </p:cNvSpPr>
          <p:nvPr>
            <p:ph type="body" idx="4294967295"/>
          </p:nvPr>
        </p:nvSpPr>
        <p:spPr>
          <a:xfrm>
            <a:off x="536027" y="1261241"/>
            <a:ext cx="8387255" cy="4792718"/>
          </a:xfrm>
        </p:spPr>
        <p:txBody>
          <a:bodyPr/>
          <a:lstStyle/>
          <a:p>
            <a:r>
              <a:rPr lang="en-US" sz="2400" dirty="0" smtClean="0"/>
              <a:t>Once the </a:t>
            </a:r>
            <a:r>
              <a:rPr lang="en-US" sz="2400" b="1" dirty="0" smtClean="0"/>
              <a:t>kernel</a:t>
            </a:r>
            <a:r>
              <a:rPr lang="en-US" sz="2400" dirty="0" smtClean="0"/>
              <a:t> (</a:t>
            </a:r>
            <a:r>
              <a:rPr lang="en-US" sz="2400" i="1" dirty="0" smtClean="0"/>
              <a:t>a part of the OS which is running all the time</a:t>
            </a:r>
            <a:r>
              <a:rPr lang="en-US" sz="2400" dirty="0" smtClean="0"/>
              <a:t>) is loaded and executing, it can start providing services to the computer system and its user:</a:t>
            </a:r>
          </a:p>
          <a:p>
            <a:pPr lvl="1"/>
            <a:r>
              <a:rPr lang="en-US" sz="2400" dirty="0" smtClean="0"/>
              <a:t>some services are provided </a:t>
            </a:r>
            <a:r>
              <a:rPr lang="en-US" sz="2400" b="1" dirty="0" smtClean="0"/>
              <a:t>outside of the </a:t>
            </a:r>
            <a:r>
              <a:rPr lang="en-US" sz="2400" dirty="0" smtClean="0"/>
              <a:t>kernel, by </a:t>
            </a:r>
            <a:r>
              <a:rPr lang="en-US" sz="2400" b="1" dirty="0" smtClean="0"/>
              <a:t>system programs </a:t>
            </a:r>
            <a:r>
              <a:rPr lang="en-US" sz="2400" dirty="0" smtClean="0"/>
              <a:t>that are loaded into memory at boot time.</a:t>
            </a:r>
          </a:p>
          <a:p>
            <a:r>
              <a:rPr lang="en-US" sz="2400" dirty="0" smtClean="0"/>
              <a:t>The occurrence of </a:t>
            </a:r>
            <a:r>
              <a:rPr lang="en-US" sz="2400" i="1" dirty="0" smtClean="0"/>
              <a:t>an </a:t>
            </a:r>
            <a:r>
              <a:rPr lang="en-US" sz="2400" b="1" i="1" dirty="0" smtClean="0"/>
              <a:t>event</a:t>
            </a:r>
            <a:r>
              <a:rPr lang="en-US" sz="2400" i="1" dirty="0" smtClean="0"/>
              <a:t> </a:t>
            </a:r>
            <a:r>
              <a:rPr lang="en-US" sz="2400" dirty="0" smtClean="0"/>
              <a:t>in a computer system is usually signaled by an </a:t>
            </a:r>
            <a:r>
              <a:rPr lang="en-US" sz="2400" b="1" dirty="0" smtClean="0"/>
              <a:t>interrupt </a:t>
            </a:r>
            <a:r>
              <a:rPr lang="en-US" sz="2400" dirty="0" smtClean="0"/>
              <a:t>from either the </a:t>
            </a:r>
            <a:r>
              <a:rPr lang="en-US" sz="2400" i="1" dirty="0" smtClean="0"/>
              <a:t>hardware </a:t>
            </a:r>
            <a:r>
              <a:rPr lang="en-US" sz="2400" dirty="0" smtClean="0"/>
              <a:t>or the </a:t>
            </a:r>
            <a:r>
              <a:rPr lang="en-US" sz="2400" i="1" dirty="0" smtClean="0"/>
              <a:t>software</a:t>
            </a:r>
            <a:r>
              <a:rPr lang="en-US" sz="24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Computer-System Operation</a:t>
            </a:r>
          </a:p>
        </p:txBody>
      </p:sp>
      <p:sp>
        <p:nvSpPr>
          <p:cNvPr id="7171" name="Rectangle 3"/>
          <p:cNvSpPr>
            <a:spLocks noGrp="1" noChangeArrowheads="1"/>
          </p:cNvSpPr>
          <p:nvPr>
            <p:ph type="body" idx="4294967295"/>
          </p:nvPr>
        </p:nvSpPr>
        <p:spPr>
          <a:xfrm>
            <a:off x="362607" y="961697"/>
            <a:ext cx="8560675" cy="5092262"/>
          </a:xfrm>
        </p:spPr>
        <p:txBody>
          <a:bodyPr/>
          <a:lstStyle/>
          <a:p>
            <a:pPr lvl="1"/>
            <a:r>
              <a:rPr lang="en-US" sz="2400" b="1" dirty="0" smtClean="0"/>
              <a:t>Hardware</a:t>
            </a:r>
            <a:r>
              <a:rPr lang="en-US" sz="2400" dirty="0" smtClean="0"/>
              <a:t> may trigger an </a:t>
            </a:r>
            <a:r>
              <a:rPr lang="en-US" sz="2400" b="1" dirty="0" smtClean="0"/>
              <a:t>interrupt</a:t>
            </a:r>
            <a:r>
              <a:rPr lang="en-US" sz="2400" dirty="0" smtClean="0"/>
              <a:t> at any time by sending a signal to the CPU, usually by way of the </a:t>
            </a:r>
            <a:r>
              <a:rPr lang="en-US" sz="2400" b="1" dirty="0" smtClean="0"/>
              <a:t>system bus</a:t>
            </a:r>
            <a:r>
              <a:rPr lang="en-US" sz="2400" dirty="0" smtClean="0"/>
              <a:t>. </a:t>
            </a:r>
          </a:p>
          <a:p>
            <a:pPr lvl="1"/>
            <a:r>
              <a:rPr lang="en-US" sz="2400" b="1" dirty="0" smtClean="0"/>
              <a:t>Software </a:t>
            </a:r>
            <a:r>
              <a:rPr lang="en-US" sz="2400" dirty="0" smtClean="0"/>
              <a:t>may trigger an </a:t>
            </a:r>
            <a:r>
              <a:rPr lang="en-US" sz="2400" b="1" dirty="0" smtClean="0"/>
              <a:t>interrupt</a:t>
            </a:r>
            <a:r>
              <a:rPr lang="en-US" sz="2400" dirty="0" smtClean="0"/>
              <a:t> by executing a special operation called a </a:t>
            </a:r>
            <a:r>
              <a:rPr lang="en-US" sz="2400" b="1" dirty="0" smtClean="0"/>
              <a:t>system call </a:t>
            </a:r>
            <a:r>
              <a:rPr lang="en-US" sz="2400" dirty="0" smtClean="0"/>
              <a:t>(also called a </a:t>
            </a:r>
            <a:r>
              <a:rPr lang="en-US" sz="2400" b="1" dirty="0" smtClean="0"/>
              <a:t>monitor call).</a:t>
            </a:r>
          </a:p>
          <a:p>
            <a:pPr lvl="2"/>
            <a:r>
              <a:rPr lang="en-US" sz="2000" dirty="0" smtClean="0"/>
              <a:t>When the CPU is </a:t>
            </a:r>
            <a:r>
              <a:rPr lang="en-US" sz="2000" b="1" dirty="0" smtClean="0"/>
              <a:t>interrupted</a:t>
            </a:r>
            <a:r>
              <a:rPr lang="en-US" sz="2000" dirty="0" smtClean="0"/>
              <a:t>, it stops what it is doing and immediately transfers execution to a fixed location. </a:t>
            </a:r>
          </a:p>
          <a:p>
            <a:pPr lvl="2"/>
            <a:r>
              <a:rPr lang="en-US" sz="2000" dirty="0" smtClean="0"/>
              <a:t>The fixed location usually contains the starting address of the new service routine for the interrupt.</a:t>
            </a:r>
          </a:p>
          <a:p>
            <a:pPr lvl="2"/>
            <a:r>
              <a:rPr lang="en-US" sz="2000" dirty="0" smtClean="0"/>
              <a:t>The interrupt service routine executes; on completion, the CPU resumes the interrupted computation</a:t>
            </a:r>
            <a:r>
              <a:rPr lang="en-US" sz="24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Computer-System Operation</a:t>
            </a:r>
          </a:p>
        </p:txBody>
      </p:sp>
      <p:sp>
        <p:nvSpPr>
          <p:cNvPr id="7171" name="Rectangle 3"/>
          <p:cNvSpPr>
            <a:spLocks noGrp="1" noChangeArrowheads="1"/>
          </p:cNvSpPr>
          <p:nvPr>
            <p:ph type="body" idx="4294967295"/>
          </p:nvPr>
        </p:nvSpPr>
        <p:spPr>
          <a:xfrm>
            <a:off x="536027" y="1466193"/>
            <a:ext cx="8387255" cy="4587766"/>
          </a:xfrm>
        </p:spPr>
        <p:txBody>
          <a:bodyPr/>
          <a:lstStyle/>
          <a:p>
            <a:r>
              <a:rPr lang="en-US" sz="2400" b="1" dirty="0" smtClean="0"/>
              <a:t>Interrupts</a:t>
            </a:r>
            <a:r>
              <a:rPr lang="en-US" sz="2400" dirty="0" smtClean="0"/>
              <a:t> are an important part of a computer architecture. </a:t>
            </a:r>
          </a:p>
          <a:p>
            <a:pPr lvl="1"/>
            <a:r>
              <a:rPr lang="en-US" sz="2400" dirty="0" smtClean="0"/>
              <a:t>Each computer design has its own </a:t>
            </a:r>
            <a:r>
              <a:rPr lang="en-US" sz="2400" b="1" dirty="0" smtClean="0"/>
              <a:t>interrupt </a:t>
            </a:r>
            <a:r>
              <a:rPr lang="en-US" sz="2400" dirty="0" smtClean="0"/>
              <a:t>mechanism, but several functions are common.</a:t>
            </a:r>
          </a:p>
          <a:p>
            <a:pPr lvl="1"/>
            <a:r>
              <a:rPr lang="en-US" sz="2400" dirty="0" smtClean="0"/>
              <a:t>The interrupt must transfer control to the appropriate </a:t>
            </a:r>
            <a:r>
              <a:rPr lang="en-US" sz="2400" b="1" dirty="0" smtClean="0"/>
              <a:t>interrupt service routine (ISR).</a:t>
            </a:r>
          </a:p>
          <a:p>
            <a:r>
              <a:rPr lang="en-US" sz="2400" dirty="0" smtClean="0"/>
              <a:t>The routine, in turn, would call the </a:t>
            </a:r>
            <a:r>
              <a:rPr lang="en-US" sz="2400" b="1" dirty="0" smtClean="0"/>
              <a:t>interrupt-specific handler</a:t>
            </a:r>
            <a:r>
              <a:rPr lang="en-US" sz="24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Storage Structure</a:t>
            </a:r>
          </a:p>
        </p:txBody>
      </p:sp>
      <p:sp>
        <p:nvSpPr>
          <p:cNvPr id="7171" name="Rectangle 3"/>
          <p:cNvSpPr>
            <a:spLocks noGrp="1" noChangeArrowheads="1"/>
          </p:cNvSpPr>
          <p:nvPr>
            <p:ph type="body" idx="4294967295"/>
          </p:nvPr>
        </p:nvSpPr>
        <p:spPr>
          <a:xfrm>
            <a:off x="536027" y="1150883"/>
            <a:ext cx="8387255" cy="4903076"/>
          </a:xfrm>
        </p:spPr>
        <p:txBody>
          <a:bodyPr/>
          <a:lstStyle/>
          <a:p>
            <a:r>
              <a:rPr lang="en-US" sz="2400" u="sng" dirty="0" smtClean="0"/>
              <a:t>During a program execution, the CPU can load instructions only from memory</a:t>
            </a:r>
            <a:r>
              <a:rPr lang="en-US" sz="2400" dirty="0" smtClean="0"/>
              <a:t>, so any programs to run must be stored there: </a:t>
            </a:r>
          </a:p>
          <a:p>
            <a:pPr lvl="1"/>
            <a:r>
              <a:rPr lang="en-US" sz="2400" dirty="0" smtClean="0"/>
              <a:t>General-purpose computers run most of their programs from re-writable memory, called </a:t>
            </a:r>
            <a:r>
              <a:rPr lang="en-US" sz="2400" b="1" dirty="0" smtClean="0"/>
              <a:t>main memory </a:t>
            </a:r>
            <a:r>
              <a:rPr lang="en-US" sz="2400" dirty="0" smtClean="0"/>
              <a:t>(also called </a:t>
            </a:r>
            <a:r>
              <a:rPr lang="en-US" sz="2400" b="1" dirty="0" smtClean="0"/>
              <a:t>random-access memory, </a:t>
            </a:r>
            <a:r>
              <a:rPr lang="en-US" sz="2400" dirty="0" smtClean="0"/>
              <a:t>or </a:t>
            </a:r>
            <a:r>
              <a:rPr lang="en-US" sz="2400" b="1" dirty="0" smtClean="0"/>
              <a:t>RAM). </a:t>
            </a:r>
          </a:p>
          <a:p>
            <a:pPr lvl="1"/>
            <a:r>
              <a:rPr lang="en-US" sz="2400" b="1" dirty="0" smtClean="0"/>
              <a:t>Main memory </a:t>
            </a:r>
            <a:r>
              <a:rPr lang="en-US" sz="2400" dirty="0" smtClean="0"/>
              <a:t>commonly is implemented in a semiconductor technology called </a:t>
            </a:r>
            <a:r>
              <a:rPr lang="en-US" sz="2400" b="1" dirty="0" smtClean="0"/>
              <a:t>dynamic random-access memory (DRAM).</a:t>
            </a: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66688"/>
            <a:ext cx="8229600" cy="576262"/>
          </a:xfrm>
        </p:spPr>
        <p:txBody>
          <a:bodyPr/>
          <a:lstStyle/>
          <a:p>
            <a:pPr eaLnBrk="1" hangingPunct="1"/>
            <a:r>
              <a:rPr lang="en-US" dirty="0" smtClean="0"/>
              <a:t>Objectives</a:t>
            </a:r>
          </a:p>
        </p:txBody>
      </p:sp>
      <p:sp>
        <p:nvSpPr>
          <p:cNvPr id="5123" name="Rectangle 3"/>
          <p:cNvSpPr>
            <a:spLocks noGrp="1" noChangeArrowheads="1"/>
          </p:cNvSpPr>
          <p:nvPr>
            <p:ph type="body" idx="4294967295"/>
          </p:nvPr>
        </p:nvSpPr>
        <p:spPr>
          <a:xfrm>
            <a:off x="806450" y="1233488"/>
            <a:ext cx="7659633" cy="4530725"/>
          </a:xfrm>
        </p:spPr>
        <p:txBody>
          <a:bodyPr/>
          <a:lstStyle/>
          <a:p>
            <a:r>
              <a:rPr lang="en-US" sz="2400" dirty="0" smtClean="0"/>
              <a:t>To describe the basic organization of computer systems</a:t>
            </a:r>
          </a:p>
          <a:p>
            <a:r>
              <a:rPr lang="en-US" sz="2400" dirty="0" smtClean="0"/>
              <a:t>To provide a grand tour of the major components of operating systems</a:t>
            </a:r>
          </a:p>
          <a:p>
            <a:r>
              <a:rPr lang="en-US" sz="2400" dirty="0" smtClean="0"/>
              <a:t>To give an overview of the many types of computing environments</a:t>
            </a:r>
          </a:p>
          <a:p>
            <a:r>
              <a:rPr lang="en-US" sz="2400" dirty="0" smtClean="0"/>
              <a:t>To explore several open-source operating systems</a:t>
            </a:r>
          </a:p>
          <a:p>
            <a:pPr>
              <a:buFont typeface="Monotype Sorts" pitchFamily="-84" charset="2"/>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Storage Structure</a:t>
            </a:r>
          </a:p>
        </p:txBody>
      </p:sp>
      <p:sp>
        <p:nvSpPr>
          <p:cNvPr id="7171" name="Rectangle 3"/>
          <p:cNvSpPr>
            <a:spLocks noGrp="1" noChangeArrowheads="1"/>
          </p:cNvSpPr>
          <p:nvPr>
            <p:ph type="body" idx="4294967295"/>
          </p:nvPr>
        </p:nvSpPr>
        <p:spPr>
          <a:xfrm>
            <a:off x="536027" y="961697"/>
            <a:ext cx="8387255" cy="5092262"/>
          </a:xfrm>
        </p:spPr>
        <p:txBody>
          <a:bodyPr/>
          <a:lstStyle/>
          <a:p>
            <a:r>
              <a:rPr lang="en-US" sz="2400" dirty="0" smtClean="0"/>
              <a:t>Computers use other forms of memory as well.</a:t>
            </a:r>
          </a:p>
          <a:p>
            <a:pPr lvl="1"/>
            <a:r>
              <a:rPr lang="en-US" sz="2400" dirty="0" smtClean="0"/>
              <a:t>We have already seen that, </a:t>
            </a:r>
            <a:r>
              <a:rPr lang="en-US" sz="2400" b="1" dirty="0" smtClean="0"/>
              <a:t>read-only memory </a:t>
            </a:r>
            <a:r>
              <a:rPr lang="en-US" sz="2400" dirty="0" smtClean="0"/>
              <a:t>(</a:t>
            </a:r>
            <a:r>
              <a:rPr lang="en-US" sz="2400" b="1" dirty="0" smtClean="0"/>
              <a:t>ROM</a:t>
            </a:r>
            <a:r>
              <a:rPr lang="en-US" sz="2400" dirty="0" smtClean="0"/>
              <a:t>) and </a:t>
            </a:r>
            <a:r>
              <a:rPr lang="en-US" sz="2400" b="1" dirty="0" smtClean="0"/>
              <a:t>electrically erasable programmable read-only memory</a:t>
            </a:r>
            <a:r>
              <a:rPr lang="en-US" sz="2400" dirty="0" smtClean="0"/>
              <a:t>, (</a:t>
            </a:r>
            <a:r>
              <a:rPr lang="en-US" sz="2400" b="1" dirty="0" smtClean="0"/>
              <a:t>EEPROM</a:t>
            </a:r>
            <a:r>
              <a:rPr lang="en-US" sz="2400" dirty="0" smtClean="0"/>
              <a:t>): </a:t>
            </a:r>
          </a:p>
          <a:p>
            <a:pPr lvl="2"/>
            <a:r>
              <a:rPr lang="en-US" sz="2000" b="1" dirty="0" smtClean="0"/>
              <a:t>ROM</a:t>
            </a:r>
            <a:r>
              <a:rPr lang="en-US" sz="2000" dirty="0" smtClean="0"/>
              <a:t> cannot be changed, only static programs, such as the </a:t>
            </a:r>
            <a:r>
              <a:rPr lang="en-US" sz="2000" b="1" dirty="0" smtClean="0"/>
              <a:t>bootstrap program </a:t>
            </a:r>
            <a:r>
              <a:rPr lang="en-US" sz="2000" dirty="0" smtClean="0"/>
              <a:t>described earlier, are stored there.</a:t>
            </a:r>
          </a:p>
          <a:p>
            <a:pPr lvl="2"/>
            <a:r>
              <a:rPr lang="en-US" sz="2000" b="1" dirty="0" smtClean="0"/>
              <a:t>EEPROM</a:t>
            </a:r>
            <a:r>
              <a:rPr lang="en-US" sz="2000" dirty="0" smtClean="0"/>
              <a:t> can be changed but cannot be changed frequently and so contains mostly static programs. </a:t>
            </a:r>
          </a:p>
          <a:p>
            <a:pPr lvl="3"/>
            <a:r>
              <a:rPr lang="en-US" sz="2000" dirty="0" smtClean="0"/>
              <a:t>For example, smart phones have </a:t>
            </a:r>
            <a:r>
              <a:rPr lang="en-US" sz="2000" b="1" dirty="0" smtClean="0"/>
              <a:t>EEPROM</a:t>
            </a:r>
            <a:r>
              <a:rPr lang="en-US" sz="2000" dirty="0" smtClean="0"/>
              <a:t> to store their factory-installed programs.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Storage Structure</a:t>
            </a:r>
          </a:p>
        </p:txBody>
      </p:sp>
      <p:sp>
        <p:nvSpPr>
          <p:cNvPr id="9219" name="Content Placeholder 2"/>
          <p:cNvSpPr>
            <a:spLocks noGrp="1"/>
          </p:cNvSpPr>
          <p:nvPr>
            <p:ph idx="4294967295"/>
          </p:nvPr>
        </p:nvSpPr>
        <p:spPr>
          <a:xfrm>
            <a:off x="362607" y="1135117"/>
            <a:ext cx="8592207" cy="5123793"/>
          </a:xfrm>
        </p:spPr>
        <p:txBody>
          <a:bodyPr/>
          <a:lstStyle/>
          <a:p>
            <a:r>
              <a:rPr lang="en-US" sz="2400" dirty="0" smtClean="0"/>
              <a:t>All forms of memory provide an </a:t>
            </a:r>
            <a:r>
              <a:rPr lang="en-US" sz="2400" b="1" dirty="0" smtClean="0"/>
              <a:t>array of bytes</a:t>
            </a:r>
            <a:r>
              <a:rPr lang="en-US" sz="2400" dirty="0" smtClean="0"/>
              <a:t>. </a:t>
            </a:r>
          </a:p>
          <a:p>
            <a:pPr lvl="2"/>
            <a:r>
              <a:rPr lang="en-US" sz="2000" dirty="0" smtClean="0"/>
              <a:t>Each byte has its own address</a:t>
            </a:r>
            <a:r>
              <a:rPr lang="en-US" sz="2400" dirty="0" smtClean="0"/>
              <a:t>. </a:t>
            </a:r>
          </a:p>
          <a:p>
            <a:r>
              <a:rPr lang="en-US" sz="2400" dirty="0" smtClean="0"/>
              <a:t>Interaction is achieved through a sequence of </a:t>
            </a:r>
            <a:r>
              <a:rPr lang="en-US" sz="2400" b="1" i="1" dirty="0" smtClean="0"/>
              <a:t>load</a:t>
            </a:r>
            <a:r>
              <a:rPr lang="en-US" sz="2400" dirty="0" smtClean="0"/>
              <a:t> or </a:t>
            </a:r>
            <a:r>
              <a:rPr lang="en-US" sz="2400" b="1" i="1" dirty="0" smtClean="0"/>
              <a:t>store</a:t>
            </a:r>
            <a:r>
              <a:rPr lang="en-US" sz="2400" dirty="0" smtClean="0"/>
              <a:t> </a:t>
            </a:r>
            <a:r>
              <a:rPr lang="en-US" sz="2400" i="1" dirty="0" smtClean="0"/>
              <a:t>instructions</a:t>
            </a:r>
            <a:r>
              <a:rPr lang="en-US" sz="2400" dirty="0" smtClean="0"/>
              <a:t> to specific memory addresses: </a:t>
            </a:r>
          </a:p>
          <a:p>
            <a:pPr lvl="1"/>
            <a:r>
              <a:rPr lang="en-US" sz="2400" b="1" i="1" u="sng" dirty="0" smtClean="0"/>
              <a:t>load instruction </a:t>
            </a:r>
            <a:r>
              <a:rPr lang="en-US" sz="2400" dirty="0" smtClean="0"/>
              <a:t>moves a byte or word from main memory to an internal register within the CPU, </a:t>
            </a:r>
          </a:p>
          <a:p>
            <a:pPr lvl="1"/>
            <a:r>
              <a:rPr lang="en-US" sz="2400" b="1" i="1" u="sng" dirty="0" smtClean="0"/>
              <a:t>store instruction </a:t>
            </a:r>
            <a:r>
              <a:rPr lang="en-US" sz="2400" dirty="0" smtClean="0"/>
              <a:t>moves the content of a register to main memory. </a:t>
            </a:r>
          </a:p>
          <a:p>
            <a:r>
              <a:rPr lang="en-US" sz="2400" dirty="0" smtClean="0"/>
              <a:t>Aside from </a:t>
            </a:r>
            <a:r>
              <a:rPr lang="en-US" sz="2400" i="1" dirty="0" smtClean="0"/>
              <a:t>explicit loads and stores</a:t>
            </a:r>
            <a:r>
              <a:rPr lang="en-US" sz="2400" dirty="0" smtClean="0"/>
              <a:t>, the CPU automatically loads instructions from main memory for execution.</a:t>
            </a: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Storage Structure</a:t>
            </a:r>
          </a:p>
        </p:txBody>
      </p:sp>
      <p:sp>
        <p:nvSpPr>
          <p:cNvPr id="9219" name="Content Placeholder 2"/>
          <p:cNvSpPr>
            <a:spLocks noGrp="1"/>
          </p:cNvSpPr>
          <p:nvPr>
            <p:ph idx="4294967295"/>
          </p:nvPr>
        </p:nvSpPr>
        <p:spPr>
          <a:xfrm>
            <a:off x="331076" y="1072055"/>
            <a:ext cx="8607972" cy="4887311"/>
          </a:xfrm>
        </p:spPr>
        <p:txBody>
          <a:bodyPr/>
          <a:lstStyle/>
          <a:p>
            <a:r>
              <a:rPr lang="en-US" sz="2400" u="sng" dirty="0" smtClean="0"/>
              <a:t>We need to understand how a sequence of </a:t>
            </a:r>
            <a:r>
              <a:rPr lang="en-US" sz="2400" b="1" u="sng" dirty="0" smtClean="0"/>
              <a:t>main memory </a:t>
            </a:r>
            <a:r>
              <a:rPr lang="en-US" sz="2400" u="sng" dirty="0" smtClean="0"/>
              <a:t>addresses are generated by the running program</a:t>
            </a:r>
            <a:r>
              <a:rPr lang="en-US" sz="2400" dirty="0" smtClean="0"/>
              <a:t>.</a:t>
            </a:r>
          </a:p>
          <a:p>
            <a:r>
              <a:rPr lang="en-US" sz="2400" dirty="0" smtClean="0"/>
              <a:t>Before execution, the user program stays in the form of </a:t>
            </a:r>
            <a:r>
              <a:rPr lang="en-US" sz="2400" b="1" dirty="0" smtClean="0"/>
              <a:t>.exe </a:t>
            </a:r>
            <a:r>
              <a:rPr lang="en-US" sz="2400" dirty="0" smtClean="0"/>
              <a:t>file (on a disk folder) and it must be loaded into the </a:t>
            </a:r>
            <a:r>
              <a:rPr lang="en-US" sz="2400" b="1" dirty="0" smtClean="0"/>
              <a:t>main memory </a:t>
            </a:r>
            <a:r>
              <a:rPr lang="en-US" sz="2400" dirty="0" smtClean="0"/>
              <a:t>for execution. </a:t>
            </a:r>
          </a:p>
          <a:p>
            <a:r>
              <a:rPr lang="en-US" sz="2400" dirty="0" smtClean="0"/>
              <a:t>Direct loading the </a:t>
            </a:r>
            <a:r>
              <a:rPr lang="en-US" sz="2400" b="1" dirty="0" smtClean="0"/>
              <a:t>.exe file </a:t>
            </a:r>
            <a:r>
              <a:rPr lang="en-US" sz="2400" dirty="0" smtClean="0"/>
              <a:t>into memory is not possible </a:t>
            </a:r>
            <a:r>
              <a:rPr lang="en-US" sz="2400" smtClean="0"/>
              <a:t>due </a:t>
            </a:r>
            <a:r>
              <a:rPr lang="en-US" sz="2400" smtClean="0"/>
              <a:t>to the </a:t>
            </a:r>
            <a:r>
              <a:rPr lang="en-US" sz="2400" dirty="0" smtClean="0"/>
              <a:t>following two reasons:</a:t>
            </a:r>
          </a:p>
          <a:p>
            <a:pPr marL="914400" lvl="1" indent="-457200">
              <a:buFont typeface="+mj-lt"/>
              <a:buAutoNum type="arabicPeriod"/>
            </a:pPr>
            <a:r>
              <a:rPr lang="en-US" sz="2000" dirty="0" smtClean="0"/>
              <a:t>Main memory is usually too small to store all needed programs and data permanently.</a:t>
            </a:r>
          </a:p>
          <a:p>
            <a:pPr marL="914400" lvl="1" indent="-457200">
              <a:buFont typeface="+mj-lt"/>
              <a:buAutoNum type="arabicPeriod"/>
            </a:pPr>
            <a:r>
              <a:rPr lang="en-US" sz="2000" dirty="0" smtClean="0"/>
              <a:t>Main memory is a </a:t>
            </a:r>
            <a:r>
              <a:rPr lang="en-US" sz="2000" b="1" dirty="0" smtClean="0"/>
              <a:t>volatile storage device that loses its contents when power is turned off</a:t>
            </a:r>
            <a:endParaRPr lang="en-US" sz="2000" dirty="0" smtClean="0"/>
          </a:p>
          <a:p>
            <a:r>
              <a:rPr lang="en-US" sz="2400" dirty="0" smtClean="0"/>
              <a:t>Thus, most computer systems provide </a:t>
            </a:r>
            <a:r>
              <a:rPr lang="en-US" sz="2400" b="1" dirty="0" smtClean="0"/>
              <a:t>secondary storage </a:t>
            </a:r>
            <a:r>
              <a:rPr lang="en-US" sz="2400" dirty="0" smtClean="0"/>
              <a:t>as an extension of </a:t>
            </a:r>
            <a:r>
              <a:rPr lang="en-US" sz="2400" b="1" dirty="0" smtClean="0"/>
              <a:t>main memory</a:t>
            </a:r>
            <a:r>
              <a:rPr lang="en-US" sz="2400" dirty="0" smtClean="0"/>
              <a:t>. </a:t>
            </a:r>
          </a:p>
          <a:p>
            <a:pPr lvl="1">
              <a:buNone/>
            </a:pPr>
            <a:r>
              <a:rPr lang="en-US" sz="2000" dirty="0" smtClean="0"/>
              <a:t>.</a:t>
            </a: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Storage Structure</a:t>
            </a:r>
          </a:p>
        </p:txBody>
      </p:sp>
      <p:sp>
        <p:nvSpPr>
          <p:cNvPr id="9219" name="Content Placeholder 2"/>
          <p:cNvSpPr>
            <a:spLocks noGrp="1"/>
          </p:cNvSpPr>
          <p:nvPr>
            <p:ph idx="4294967295"/>
          </p:nvPr>
        </p:nvSpPr>
        <p:spPr>
          <a:xfrm>
            <a:off x="331076" y="1119352"/>
            <a:ext cx="8607972" cy="4745420"/>
          </a:xfrm>
        </p:spPr>
        <p:txBody>
          <a:bodyPr/>
          <a:lstStyle/>
          <a:p>
            <a:r>
              <a:rPr lang="en-US" sz="2400" dirty="0" smtClean="0"/>
              <a:t>The most common </a:t>
            </a:r>
            <a:r>
              <a:rPr lang="en-US" sz="2400" b="1" dirty="0" smtClean="0"/>
              <a:t>secondary-storage</a:t>
            </a:r>
            <a:r>
              <a:rPr lang="en-US" sz="2400" dirty="0" smtClean="0"/>
              <a:t> device is a </a:t>
            </a:r>
            <a:r>
              <a:rPr lang="en-US" sz="2400" b="1" dirty="0" smtClean="0"/>
              <a:t>Hard disk</a:t>
            </a:r>
            <a:r>
              <a:rPr lang="en-US" sz="2400" dirty="0" smtClean="0"/>
              <a:t>, which provides storage for both programs and data. </a:t>
            </a:r>
          </a:p>
          <a:p>
            <a:pPr lvl="1"/>
            <a:r>
              <a:rPr lang="en-US" sz="2400" dirty="0" smtClean="0"/>
              <a:t>Most programs (system and application) are stored on a disk until they are </a:t>
            </a:r>
            <a:r>
              <a:rPr lang="en-US" sz="2400" b="1" dirty="0" smtClean="0"/>
              <a:t>loaded</a:t>
            </a:r>
            <a:r>
              <a:rPr lang="en-US" sz="2400" dirty="0" smtClean="0"/>
              <a:t> into memory. </a:t>
            </a:r>
          </a:p>
          <a:p>
            <a:pPr lvl="1"/>
            <a:r>
              <a:rPr lang="en-US" sz="2400" dirty="0" smtClean="0"/>
              <a:t>Many programs then use the disk as both the source and the destination of their processing.</a:t>
            </a:r>
          </a:p>
          <a:p>
            <a:pPr lvl="2"/>
            <a:r>
              <a:rPr lang="en-US" sz="2000" dirty="0" smtClean="0"/>
              <a:t>The main differences among the various storage systems lie in speed, cost, size, and volatility.</a:t>
            </a:r>
          </a:p>
          <a:p>
            <a:r>
              <a:rPr lang="en-US" sz="2400" dirty="0" smtClean="0"/>
              <a:t>The wide variety of storage systems can be organized in a hierarchy (</a:t>
            </a:r>
            <a:r>
              <a:rPr lang="en-US" sz="2400" b="1" dirty="0" smtClean="0"/>
              <a:t>Figure 1.4</a:t>
            </a:r>
            <a:r>
              <a:rPr lang="en-US" sz="2400" dirty="0" smtClean="0"/>
              <a:t>) according to speed and cost.</a:t>
            </a: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Storage Structure</a:t>
            </a:r>
          </a:p>
        </p:txBody>
      </p:sp>
      <p:pic>
        <p:nvPicPr>
          <p:cNvPr id="3074" name="Picture 2"/>
          <p:cNvPicPr>
            <a:picLocks noChangeAspect="1" noChangeArrowheads="1"/>
          </p:cNvPicPr>
          <p:nvPr/>
        </p:nvPicPr>
        <p:blipFill>
          <a:blip r:embed="rId2"/>
          <a:srcRect/>
          <a:stretch>
            <a:fillRect/>
          </a:stretch>
        </p:blipFill>
        <p:spPr bwMode="auto">
          <a:xfrm>
            <a:off x="1395413" y="1062038"/>
            <a:ext cx="6353175"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I/O Structure</a:t>
            </a:r>
          </a:p>
        </p:txBody>
      </p:sp>
      <p:sp>
        <p:nvSpPr>
          <p:cNvPr id="9219" name="Content Placeholder 2"/>
          <p:cNvSpPr>
            <a:spLocks noGrp="1"/>
          </p:cNvSpPr>
          <p:nvPr>
            <p:ph idx="4294967295"/>
          </p:nvPr>
        </p:nvSpPr>
        <p:spPr>
          <a:xfrm>
            <a:off x="378371" y="1072056"/>
            <a:ext cx="8529145" cy="4692158"/>
          </a:xfrm>
        </p:spPr>
        <p:txBody>
          <a:bodyPr/>
          <a:lstStyle/>
          <a:p>
            <a:r>
              <a:rPr lang="en-US" sz="2400" dirty="0" smtClean="0"/>
              <a:t>A large portion of </a:t>
            </a:r>
            <a:r>
              <a:rPr lang="en-US" sz="2400" b="1" dirty="0" smtClean="0"/>
              <a:t>OS </a:t>
            </a:r>
            <a:r>
              <a:rPr lang="en-US" sz="2400" dirty="0" smtClean="0"/>
              <a:t>code is dedicated to managing </a:t>
            </a:r>
            <a:r>
              <a:rPr lang="en-US" sz="2400" b="1" dirty="0" smtClean="0"/>
              <a:t>I/O</a:t>
            </a:r>
            <a:r>
              <a:rPr lang="en-US" sz="2400" dirty="0" smtClean="0"/>
              <a:t> </a:t>
            </a:r>
            <a:r>
              <a:rPr lang="en-US" sz="2400" b="1" dirty="0" smtClean="0"/>
              <a:t>devices</a:t>
            </a:r>
            <a:r>
              <a:rPr lang="en-US" sz="2400" dirty="0" smtClean="0"/>
              <a:t>.</a:t>
            </a:r>
          </a:p>
          <a:p>
            <a:r>
              <a:rPr lang="en-US" sz="2400" b="1" dirty="0" smtClean="0"/>
              <a:t>Device controllers </a:t>
            </a:r>
            <a:r>
              <a:rPr lang="en-US" sz="2400" dirty="0" smtClean="0"/>
              <a:t>that are connected to specific type of devices through a common bus.</a:t>
            </a:r>
          </a:p>
          <a:p>
            <a:pPr lvl="1"/>
            <a:r>
              <a:rPr lang="en-US" sz="2400" dirty="0" smtClean="0"/>
              <a:t>The </a:t>
            </a:r>
            <a:r>
              <a:rPr lang="en-US" sz="2400" b="1" dirty="0" smtClean="0"/>
              <a:t>device controller </a:t>
            </a:r>
            <a:r>
              <a:rPr lang="en-US" sz="2400" dirty="0" smtClean="0"/>
              <a:t>is responsible for</a:t>
            </a:r>
            <a:r>
              <a:rPr lang="en-US" sz="2400" i="1" dirty="0" smtClean="0"/>
              <a:t> moving the data between the peripheral devices that it controls and its local buffer storage</a:t>
            </a:r>
            <a:r>
              <a:rPr lang="en-US" sz="2400" dirty="0" smtClean="0"/>
              <a:t>. </a:t>
            </a:r>
          </a:p>
          <a:p>
            <a:r>
              <a:rPr lang="en-US" sz="2400" dirty="0" smtClean="0"/>
              <a:t>Operating systems have </a:t>
            </a:r>
            <a:r>
              <a:rPr lang="en-US" sz="2400" b="1" dirty="0" smtClean="0"/>
              <a:t>device drivers </a:t>
            </a:r>
            <a:r>
              <a:rPr lang="en-US" sz="2400" dirty="0" smtClean="0"/>
              <a:t>(</a:t>
            </a:r>
            <a:r>
              <a:rPr lang="en-US" sz="2400" i="1" dirty="0" smtClean="0"/>
              <a:t>device controlling SW</a:t>
            </a:r>
            <a:r>
              <a:rPr lang="en-US" sz="2400" dirty="0" smtClean="0"/>
              <a:t>) for each</a:t>
            </a:r>
            <a:r>
              <a:rPr lang="en-US" sz="2400" b="1" dirty="0" smtClean="0"/>
              <a:t> device controller. </a:t>
            </a:r>
          </a:p>
          <a:p>
            <a:pPr lvl="1"/>
            <a:r>
              <a:rPr lang="en-US" sz="2400" dirty="0" smtClean="0"/>
              <a:t>This </a:t>
            </a:r>
            <a:r>
              <a:rPr lang="en-US" sz="2400" b="1" dirty="0" smtClean="0"/>
              <a:t>device driver </a:t>
            </a:r>
            <a:r>
              <a:rPr lang="en-US" sz="2400" dirty="0" smtClean="0"/>
              <a:t>understands the </a:t>
            </a:r>
            <a:r>
              <a:rPr lang="en-US" sz="2400" b="1" dirty="0" smtClean="0"/>
              <a:t>device controller </a:t>
            </a:r>
            <a:r>
              <a:rPr lang="en-US" sz="2400" dirty="0" smtClean="0"/>
              <a:t>and provides the rest of the OS with a uniform interface to the device.</a:t>
            </a: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Computer-System Architecture</a:t>
            </a:r>
          </a:p>
        </p:txBody>
      </p:sp>
      <p:sp>
        <p:nvSpPr>
          <p:cNvPr id="9219" name="Content Placeholder 2"/>
          <p:cNvSpPr>
            <a:spLocks noGrp="1"/>
          </p:cNvSpPr>
          <p:nvPr>
            <p:ph idx="4294967295"/>
          </p:nvPr>
        </p:nvSpPr>
        <p:spPr>
          <a:xfrm>
            <a:off x="394138" y="1103587"/>
            <a:ext cx="8560676" cy="4676392"/>
          </a:xfrm>
        </p:spPr>
        <p:txBody>
          <a:bodyPr/>
          <a:lstStyle/>
          <a:p>
            <a:r>
              <a:rPr lang="en-US" sz="2400" dirty="0" smtClean="0"/>
              <a:t>A </a:t>
            </a:r>
            <a:r>
              <a:rPr lang="en-US" sz="2400" b="1" dirty="0" smtClean="0"/>
              <a:t>computer system </a:t>
            </a:r>
            <a:r>
              <a:rPr lang="en-US" sz="2400" dirty="0" smtClean="0"/>
              <a:t>can be organized in a number of different ways based on the number of </a:t>
            </a:r>
            <a:r>
              <a:rPr lang="en-US" sz="2400" b="1" dirty="0" smtClean="0"/>
              <a:t>processors</a:t>
            </a:r>
            <a:r>
              <a:rPr lang="en-US" sz="2400" dirty="0" smtClean="0"/>
              <a:t> used:</a:t>
            </a:r>
          </a:p>
          <a:p>
            <a:pPr lvl="1"/>
            <a:r>
              <a:rPr lang="en-US" sz="2400" b="1" dirty="0" smtClean="0"/>
              <a:t>Single-Processor</a:t>
            </a:r>
            <a:r>
              <a:rPr lang="en-US" sz="2400" dirty="0" smtClean="0"/>
              <a:t> System</a:t>
            </a:r>
          </a:p>
          <a:p>
            <a:pPr lvl="1"/>
            <a:r>
              <a:rPr lang="en-US" sz="2400" b="1" dirty="0" smtClean="0"/>
              <a:t>Multiprocessor</a:t>
            </a:r>
            <a:r>
              <a:rPr lang="en-US" sz="2400" dirty="0" smtClean="0"/>
              <a:t> System</a:t>
            </a:r>
          </a:p>
          <a:p>
            <a:pPr lvl="1"/>
            <a:r>
              <a:rPr lang="en-US" sz="2400" b="1" dirty="0" smtClean="0"/>
              <a:t>Clustered</a:t>
            </a:r>
            <a:r>
              <a:rPr lang="en-US" sz="2400" dirty="0" smtClean="0"/>
              <a:t> System</a:t>
            </a: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Single-Processor Systems</a:t>
            </a:r>
          </a:p>
        </p:txBody>
      </p:sp>
      <p:sp>
        <p:nvSpPr>
          <p:cNvPr id="9219" name="Content Placeholder 2"/>
          <p:cNvSpPr>
            <a:spLocks noGrp="1"/>
          </p:cNvSpPr>
          <p:nvPr>
            <p:ph idx="4294967295"/>
          </p:nvPr>
        </p:nvSpPr>
        <p:spPr>
          <a:xfrm>
            <a:off x="331075" y="1072055"/>
            <a:ext cx="8576441" cy="4824247"/>
          </a:xfrm>
        </p:spPr>
        <p:txBody>
          <a:bodyPr/>
          <a:lstStyle/>
          <a:p>
            <a:r>
              <a:rPr lang="en-US" sz="2400" dirty="0" smtClean="0"/>
              <a:t>On a </a:t>
            </a:r>
            <a:r>
              <a:rPr lang="en-US" sz="2400" b="1" dirty="0" smtClean="0"/>
              <a:t>single processor system</a:t>
            </a:r>
            <a:r>
              <a:rPr lang="en-US" sz="2400" dirty="0" smtClean="0"/>
              <a:t>, there is </a:t>
            </a:r>
            <a:r>
              <a:rPr lang="en-US" sz="2400" b="1" dirty="0" smtClean="0"/>
              <a:t>one </a:t>
            </a:r>
            <a:r>
              <a:rPr lang="en-US" sz="2400" dirty="0" smtClean="0"/>
              <a:t>capable of executing a general-purpose instruction set (instructions from user process) </a:t>
            </a:r>
          </a:p>
          <a:p>
            <a:r>
              <a:rPr lang="en-US" sz="2400" dirty="0" smtClean="0"/>
              <a:t>Almost all single CPU systems have </a:t>
            </a:r>
            <a:r>
              <a:rPr lang="en-US" sz="2400" b="1" dirty="0" smtClean="0"/>
              <a:t>other special-purpose Processors </a:t>
            </a:r>
            <a:r>
              <a:rPr lang="en-US" sz="2400" dirty="0" smtClean="0"/>
              <a:t>as well:</a:t>
            </a:r>
          </a:p>
          <a:p>
            <a:pPr lvl="2"/>
            <a:r>
              <a:rPr lang="en-US" sz="2000" dirty="0" smtClean="0"/>
              <a:t>such as disk, keyboard, and graphics controllers, or I/O processors that move data rapidly among the components of the system.</a:t>
            </a:r>
          </a:p>
          <a:p>
            <a:pPr lvl="1"/>
            <a:r>
              <a:rPr lang="en-US" sz="2000" dirty="0" smtClean="0"/>
              <a:t>All of these </a:t>
            </a:r>
            <a:r>
              <a:rPr lang="en-US" sz="2000" b="1" dirty="0" smtClean="0"/>
              <a:t>special-purpose Processors </a:t>
            </a:r>
            <a:r>
              <a:rPr lang="en-US" sz="2000" dirty="0" smtClean="0"/>
              <a:t>run a limited instruction set and do not run user processes (program). </a:t>
            </a:r>
          </a:p>
          <a:p>
            <a:pPr lvl="1"/>
            <a:r>
              <a:rPr lang="en-US" sz="2000" dirty="0" smtClean="0"/>
              <a:t>For example, a </a:t>
            </a:r>
            <a:r>
              <a:rPr lang="en-US" sz="2000" i="1" dirty="0" smtClean="0"/>
              <a:t>disk-controller</a:t>
            </a:r>
            <a:r>
              <a:rPr lang="en-US" sz="2000" dirty="0" smtClean="0"/>
              <a:t> processor receives a sequence of requests from the CPU based on the scheduling algorithm. </a:t>
            </a:r>
          </a:p>
          <a:p>
            <a:pPr lvl="1"/>
            <a:endParaRPr lang="en-US" sz="2000" dirty="0" smtClean="0"/>
          </a:p>
          <a:p>
            <a:pPr lvl="1"/>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Multiprocessor Systems</a:t>
            </a:r>
          </a:p>
        </p:txBody>
      </p:sp>
      <p:sp>
        <p:nvSpPr>
          <p:cNvPr id="9219" name="Content Placeholder 2"/>
          <p:cNvSpPr>
            <a:spLocks noGrp="1"/>
          </p:cNvSpPr>
          <p:nvPr>
            <p:ph idx="4294967295"/>
          </p:nvPr>
        </p:nvSpPr>
        <p:spPr>
          <a:xfrm>
            <a:off x="378372" y="914400"/>
            <a:ext cx="8560676" cy="4849813"/>
          </a:xfrm>
        </p:spPr>
        <p:txBody>
          <a:bodyPr/>
          <a:lstStyle/>
          <a:p>
            <a:r>
              <a:rPr lang="en-US" sz="2400" dirty="0" smtClean="0"/>
              <a:t>Now a days </a:t>
            </a:r>
            <a:r>
              <a:rPr lang="en-US" sz="2400" b="1" dirty="0" smtClean="0"/>
              <a:t>multiprocessor systems </a:t>
            </a:r>
            <a:r>
              <a:rPr lang="en-US" sz="2400" dirty="0" smtClean="0"/>
              <a:t>(or </a:t>
            </a:r>
            <a:r>
              <a:rPr lang="en-US" sz="2400" b="1" dirty="0" smtClean="0"/>
              <a:t>multi-core systems</a:t>
            </a:r>
            <a:r>
              <a:rPr lang="en-US" sz="2400" dirty="0" smtClean="0"/>
              <a:t>)</a:t>
            </a:r>
            <a:r>
              <a:rPr lang="en-US" sz="2400" b="1" dirty="0" smtClean="0"/>
              <a:t> </a:t>
            </a:r>
            <a:r>
              <a:rPr lang="en-US" sz="2400" dirty="0" smtClean="0"/>
              <a:t>have begun to dominate the computing. </a:t>
            </a:r>
          </a:p>
          <a:p>
            <a:pPr lvl="1"/>
            <a:r>
              <a:rPr lang="en-US" sz="2400" dirty="0" smtClean="0"/>
              <a:t>Such systems have two or more Processors </a:t>
            </a:r>
          </a:p>
          <a:p>
            <a:pPr lvl="2"/>
            <a:r>
              <a:rPr lang="en-US" sz="2000" dirty="0" smtClean="0"/>
              <a:t>sharing the computer bus and sometimes the clock, memory, and peripheral devices. </a:t>
            </a:r>
          </a:p>
          <a:p>
            <a:pPr lvl="2"/>
            <a:r>
              <a:rPr lang="en-US" sz="2000" dirty="0" smtClean="0"/>
              <a:t>multiple processors have appeared on mobile devices such as </a:t>
            </a:r>
            <a:r>
              <a:rPr lang="en-US" sz="2000" i="1" dirty="0" smtClean="0"/>
              <a:t>smart phones </a:t>
            </a:r>
            <a:r>
              <a:rPr lang="en-US" sz="2000" dirty="0" smtClean="0"/>
              <a:t>and </a:t>
            </a:r>
            <a:r>
              <a:rPr lang="en-US" sz="2000" i="1" dirty="0" smtClean="0"/>
              <a:t>tablet</a:t>
            </a:r>
            <a:r>
              <a:rPr lang="en-US" sz="2000" dirty="0" smtClean="0"/>
              <a:t> computers.</a:t>
            </a:r>
          </a:p>
          <a:p>
            <a:r>
              <a:rPr lang="en-US" sz="2400" b="1" dirty="0" smtClean="0"/>
              <a:t>Multiprocessor</a:t>
            </a:r>
            <a:r>
              <a:rPr lang="en-US" sz="2400" dirty="0" smtClean="0"/>
              <a:t> systems have three main advantages:</a:t>
            </a:r>
          </a:p>
          <a:p>
            <a:pPr lvl="1"/>
            <a:r>
              <a:rPr lang="en-US" sz="2000" b="1" dirty="0" smtClean="0"/>
              <a:t>Increased throughput: </a:t>
            </a:r>
            <a:r>
              <a:rPr lang="en-US" sz="2000" dirty="0" smtClean="0"/>
              <a:t>Get more work done in less time.</a:t>
            </a:r>
          </a:p>
          <a:p>
            <a:pPr lvl="1"/>
            <a:r>
              <a:rPr lang="en-US" sz="2000" b="1" dirty="0" smtClean="0"/>
              <a:t>Economy of scale: </a:t>
            </a:r>
            <a:r>
              <a:rPr lang="en-US" sz="2000" dirty="0" smtClean="0"/>
              <a:t>Multiprocessor systems can cost less because they can share peripherals, mass storage, and power supplies.</a:t>
            </a:r>
          </a:p>
          <a:p>
            <a:pPr lvl="1"/>
            <a:r>
              <a:rPr lang="en-US" sz="2000" b="1" dirty="0" smtClean="0"/>
              <a:t>Increased reliability: </a:t>
            </a:r>
            <a:r>
              <a:rPr lang="en-US" sz="2000" dirty="0" smtClean="0"/>
              <a:t>If functions can be distributed properly, then the failure of one Processor will not halt the system, instead only slow it down.</a:t>
            </a:r>
            <a:endParaRPr lang="en-US" sz="2000" dirty="0" smtClean="0">
              <a:solidFill>
                <a:srgbClr val="000000"/>
              </a:solidFill>
            </a:endParaRPr>
          </a:p>
          <a:p>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dirty="0" smtClean="0"/>
              <a:t>Multiprocessor Systems</a:t>
            </a:r>
          </a:p>
        </p:txBody>
      </p:sp>
      <p:sp>
        <p:nvSpPr>
          <p:cNvPr id="9219" name="Content Placeholder 2"/>
          <p:cNvSpPr>
            <a:spLocks noGrp="1"/>
          </p:cNvSpPr>
          <p:nvPr>
            <p:ph idx="4294967295"/>
          </p:nvPr>
        </p:nvSpPr>
        <p:spPr>
          <a:xfrm>
            <a:off x="441434" y="1233488"/>
            <a:ext cx="8513380" cy="4530725"/>
          </a:xfrm>
        </p:spPr>
        <p:txBody>
          <a:bodyPr/>
          <a:lstStyle/>
          <a:p>
            <a:r>
              <a:rPr lang="en-US" sz="2400" dirty="0" smtClean="0"/>
              <a:t>The </a:t>
            </a:r>
            <a:r>
              <a:rPr lang="en-US" sz="2400" b="1" dirty="0" smtClean="0"/>
              <a:t>multiprocessor</a:t>
            </a:r>
            <a:r>
              <a:rPr lang="en-US" sz="2400" dirty="0" smtClean="0"/>
              <a:t> systems in use today are of two types:</a:t>
            </a:r>
          </a:p>
          <a:p>
            <a:pPr lvl="1"/>
            <a:r>
              <a:rPr lang="en-US" sz="2000" b="1" dirty="0" smtClean="0"/>
              <a:t>Asymmetric multiprocessing (AMP):</a:t>
            </a:r>
          </a:p>
          <a:p>
            <a:pPr lvl="2"/>
            <a:r>
              <a:rPr lang="en-US" sz="2000" b="1" dirty="0" smtClean="0"/>
              <a:t> </a:t>
            </a:r>
            <a:r>
              <a:rPr lang="en-US" sz="2000" dirty="0" smtClean="0"/>
              <a:t>in which each processor is assigned</a:t>
            </a:r>
            <a:r>
              <a:rPr lang="en-US" sz="2000" b="1" dirty="0" smtClean="0"/>
              <a:t> </a:t>
            </a:r>
            <a:r>
              <a:rPr lang="en-US" sz="2000" dirty="0" smtClean="0"/>
              <a:t>a specific task. </a:t>
            </a:r>
          </a:p>
          <a:p>
            <a:pPr lvl="2"/>
            <a:r>
              <a:rPr lang="en-US" sz="2000" dirty="0" smtClean="0"/>
              <a:t>A master processor controls the system; the other processors either look to the boss for instruction or have predefined tasks.</a:t>
            </a:r>
          </a:p>
          <a:p>
            <a:pPr lvl="1"/>
            <a:r>
              <a:rPr lang="en-US" sz="2000" b="1" dirty="0" smtClean="0"/>
              <a:t>Symmetric multiprocessing (SMP):</a:t>
            </a:r>
          </a:p>
          <a:p>
            <a:pPr lvl="2"/>
            <a:r>
              <a:rPr lang="en-US" sz="2000" b="1" dirty="0" smtClean="0"/>
              <a:t> </a:t>
            </a:r>
            <a:r>
              <a:rPr lang="en-US" sz="2000" dirty="0" smtClean="0"/>
              <a:t>in</a:t>
            </a:r>
            <a:r>
              <a:rPr lang="en-US" sz="2000" b="1" dirty="0" smtClean="0"/>
              <a:t> </a:t>
            </a:r>
            <a:r>
              <a:rPr lang="en-US" sz="2000" dirty="0" smtClean="0"/>
              <a:t>which each processor performs all tasks within the OS. </a:t>
            </a:r>
          </a:p>
          <a:p>
            <a:pPr lvl="2"/>
            <a:r>
              <a:rPr lang="en-US" sz="2000" dirty="0" smtClean="0"/>
              <a:t>SMP means that all processors are peers; no master–worker relationship exists between processors.</a:t>
            </a:r>
          </a:p>
          <a:p>
            <a:pPr lvl="2"/>
            <a:r>
              <a:rPr lang="en-US" sz="2000" dirty="0" smtClean="0"/>
              <a:t>sharing the system bus and sometimes the clock, memory, and peripheral devices. </a:t>
            </a:r>
          </a:p>
          <a:p>
            <a:pPr lvl="2"/>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63613" y="198438"/>
            <a:ext cx="7723187" cy="576262"/>
          </a:xfrm>
        </p:spPr>
        <p:txBody>
          <a:bodyPr/>
          <a:lstStyle/>
          <a:p>
            <a:pPr eaLnBrk="1" hangingPunct="1"/>
            <a:r>
              <a:rPr lang="en-US" dirty="0" smtClean="0"/>
              <a:t>What is an Operating System?</a:t>
            </a:r>
          </a:p>
        </p:txBody>
      </p:sp>
      <p:sp>
        <p:nvSpPr>
          <p:cNvPr id="6147" name="Rectangle 3"/>
          <p:cNvSpPr>
            <a:spLocks noGrp="1" noChangeArrowheads="1"/>
          </p:cNvSpPr>
          <p:nvPr>
            <p:ph type="body" idx="4294967295"/>
          </p:nvPr>
        </p:nvSpPr>
        <p:spPr>
          <a:xfrm>
            <a:off x="441435" y="1103586"/>
            <a:ext cx="8434552" cy="5265682"/>
          </a:xfrm>
        </p:spPr>
        <p:txBody>
          <a:bodyPr/>
          <a:lstStyle/>
          <a:p>
            <a:r>
              <a:rPr lang="en-US" sz="2400" dirty="0" smtClean="0"/>
              <a:t>An </a:t>
            </a:r>
            <a:r>
              <a:rPr lang="en-US" sz="2400" b="1" dirty="0" smtClean="0"/>
              <a:t>operating system</a:t>
            </a:r>
            <a:r>
              <a:rPr lang="en-US" sz="2400" dirty="0" smtClean="0"/>
              <a:t>(</a:t>
            </a:r>
            <a:r>
              <a:rPr lang="en-US" sz="2400" b="1" dirty="0" smtClean="0"/>
              <a:t>OS</a:t>
            </a:r>
            <a:r>
              <a:rPr lang="en-US" sz="2400" dirty="0" smtClean="0"/>
              <a:t>)</a:t>
            </a:r>
            <a:r>
              <a:rPr lang="en-US" sz="2400" b="1" dirty="0" smtClean="0"/>
              <a:t> </a:t>
            </a:r>
            <a:r>
              <a:rPr lang="en-US" sz="2400" dirty="0" smtClean="0"/>
              <a:t>is a program that manages a computer’s hardware:</a:t>
            </a:r>
          </a:p>
          <a:p>
            <a:pPr lvl="1"/>
            <a:r>
              <a:rPr lang="en-US" sz="2400" dirty="0" smtClean="0"/>
              <a:t>provides a basis for </a:t>
            </a:r>
            <a:r>
              <a:rPr lang="en-US" sz="2400" b="1" dirty="0" smtClean="0"/>
              <a:t>application programs </a:t>
            </a:r>
            <a:r>
              <a:rPr lang="en-US" sz="2400" dirty="0" smtClean="0"/>
              <a:t>and </a:t>
            </a:r>
          </a:p>
          <a:p>
            <a:pPr lvl="1"/>
            <a:r>
              <a:rPr lang="en-US" sz="2400" dirty="0" smtClean="0"/>
              <a:t>acts as an intermediary between the </a:t>
            </a:r>
            <a:r>
              <a:rPr lang="en-US" sz="2400" b="1" dirty="0" smtClean="0"/>
              <a:t>user</a:t>
            </a:r>
            <a:r>
              <a:rPr lang="en-US" sz="2400" dirty="0" smtClean="0"/>
              <a:t> and the computer </a:t>
            </a:r>
            <a:r>
              <a:rPr lang="en-US" sz="2400" b="1" dirty="0" smtClean="0"/>
              <a:t>hardware</a:t>
            </a:r>
            <a:r>
              <a:rPr lang="en-US" sz="2400" dirty="0" smtClean="0"/>
              <a:t>.</a:t>
            </a:r>
          </a:p>
          <a:p>
            <a:r>
              <a:rPr lang="en-US" sz="2400" b="1" dirty="0" smtClean="0"/>
              <a:t>Operating system goals:</a:t>
            </a:r>
          </a:p>
          <a:p>
            <a:pPr lvl="1"/>
            <a:r>
              <a:rPr lang="en-US" sz="2400" dirty="0" smtClean="0"/>
              <a:t>Execute user programs and make solving user problems </a:t>
            </a:r>
            <a:r>
              <a:rPr lang="en-US" sz="2400" b="1" dirty="0" smtClean="0"/>
              <a:t>easier</a:t>
            </a:r>
            <a:r>
              <a:rPr lang="en-US" sz="2400" dirty="0" smtClean="0"/>
              <a:t>.</a:t>
            </a:r>
          </a:p>
          <a:p>
            <a:pPr lvl="1"/>
            <a:r>
              <a:rPr lang="en-US" sz="2400" dirty="0" smtClean="0"/>
              <a:t>Make the computer system </a:t>
            </a:r>
            <a:r>
              <a:rPr lang="en-US" sz="2400" b="1" dirty="0" smtClean="0"/>
              <a:t>convenient</a:t>
            </a:r>
            <a:r>
              <a:rPr lang="en-US" sz="2400" dirty="0" smtClean="0"/>
              <a:t> to use.</a:t>
            </a:r>
          </a:p>
          <a:p>
            <a:pPr lvl="1"/>
            <a:r>
              <a:rPr lang="en-US" sz="2400" dirty="0" smtClean="0"/>
              <a:t>Use the computer hardware in an </a:t>
            </a:r>
            <a:r>
              <a:rPr lang="en-US" sz="2400" b="1" dirty="0" smtClean="0"/>
              <a:t>efficient</a:t>
            </a:r>
            <a:r>
              <a:rPr lang="en-US" sz="2400" dirty="0" smtClean="0"/>
              <a:t> manner.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14313"/>
            <a:ext cx="8229600" cy="747384"/>
          </a:xfrm>
        </p:spPr>
        <p:txBody>
          <a:bodyPr/>
          <a:lstStyle/>
          <a:p>
            <a:pPr eaLnBrk="1" hangingPunct="1"/>
            <a:r>
              <a:rPr lang="en-US" dirty="0" smtClean="0"/>
              <a:t>Multiprogramming</a:t>
            </a:r>
          </a:p>
        </p:txBody>
      </p:sp>
      <p:sp>
        <p:nvSpPr>
          <p:cNvPr id="13315" name="Rectangle 3"/>
          <p:cNvSpPr>
            <a:spLocks noGrp="1" noChangeArrowheads="1"/>
          </p:cNvSpPr>
          <p:nvPr>
            <p:ph type="body" idx="4294967295"/>
          </p:nvPr>
        </p:nvSpPr>
        <p:spPr>
          <a:xfrm>
            <a:off x="378372" y="1072056"/>
            <a:ext cx="8560675" cy="4692158"/>
          </a:xfrm>
        </p:spPr>
        <p:txBody>
          <a:bodyPr/>
          <a:lstStyle/>
          <a:p>
            <a:r>
              <a:rPr lang="en-US" sz="2400" dirty="0" smtClean="0"/>
              <a:t>In </a:t>
            </a:r>
            <a:r>
              <a:rPr lang="en-US" sz="2400" b="1" dirty="0" smtClean="0"/>
              <a:t>multiprogramming, </a:t>
            </a:r>
            <a:r>
              <a:rPr lang="en-US" sz="2400" dirty="0" smtClean="0"/>
              <a:t>the OS keeps several jobs in </a:t>
            </a:r>
            <a:r>
              <a:rPr lang="en-US" sz="2400" b="1" dirty="0" smtClean="0"/>
              <a:t>main memory </a:t>
            </a:r>
            <a:r>
              <a:rPr lang="en-US" sz="2400" dirty="0" smtClean="0"/>
              <a:t>simultaneously  for a </a:t>
            </a:r>
            <a:r>
              <a:rPr lang="en-US" sz="2400" u="sng" dirty="0" smtClean="0"/>
              <a:t>single CPU </a:t>
            </a:r>
            <a:r>
              <a:rPr lang="en-US" sz="2400" dirty="0" smtClean="0"/>
              <a:t>(</a:t>
            </a:r>
            <a:r>
              <a:rPr lang="en-US" sz="2400" b="1" dirty="0" smtClean="0"/>
              <a:t>Figure 1.9</a:t>
            </a:r>
            <a:r>
              <a:rPr lang="en-US" sz="2400" dirty="0" smtClean="0"/>
              <a:t>). </a:t>
            </a:r>
          </a:p>
          <a:p>
            <a:r>
              <a:rPr lang="en-US" sz="2400" dirty="0" smtClean="0"/>
              <a:t>Since the main memory is too small to accommodate all jobs, the jobs are kept initially on the disk in the </a:t>
            </a:r>
            <a:r>
              <a:rPr lang="en-US" sz="2400" b="1" dirty="0" smtClean="0"/>
              <a:t>job pool.</a:t>
            </a:r>
          </a:p>
          <a:p>
            <a:pPr lvl="1"/>
            <a:r>
              <a:rPr lang="en-US" sz="2400" dirty="0" smtClean="0"/>
              <a:t>This pool act as a </a:t>
            </a:r>
            <a:r>
              <a:rPr lang="en-US" sz="2400" b="1" dirty="0" smtClean="0"/>
              <a:t>job queue  </a:t>
            </a:r>
            <a:r>
              <a:rPr lang="en-US" sz="2400" dirty="0" smtClean="0"/>
              <a:t>for all processes awaiting allocation of </a:t>
            </a:r>
            <a:r>
              <a:rPr lang="en-US" sz="2400" b="1" dirty="0" smtClean="0"/>
              <a:t>main memory</a:t>
            </a:r>
            <a:r>
              <a:rPr lang="en-US" sz="2400" dirty="0" smtClean="0"/>
              <a:t>.</a:t>
            </a:r>
          </a:p>
          <a:p>
            <a:r>
              <a:rPr lang="en-US" sz="2400" dirty="0" smtClean="0"/>
              <a:t>There must be enough memory to hold the OS (here the OS is called </a:t>
            </a:r>
            <a:r>
              <a:rPr lang="en-US" sz="2400" b="1" dirty="0" smtClean="0"/>
              <a:t>resident monitor</a:t>
            </a:r>
            <a:r>
              <a:rPr lang="en-US" sz="2400" dirty="0" smtClean="0"/>
              <a:t>) and one user program.</a:t>
            </a:r>
          </a:p>
          <a:p>
            <a:r>
              <a:rPr lang="en-US" sz="2400" b="1" dirty="0" smtClean="0"/>
              <a:t>Multiprogramming </a:t>
            </a:r>
            <a:r>
              <a:rPr lang="en-US" sz="2400" dirty="0" smtClean="0"/>
              <a:t>increases CPU utilization by organizing jobs so that the CPU always has one to execute.</a:t>
            </a:r>
          </a:p>
          <a:p>
            <a:endParaRPr lang="en-US" sz="2400" dirty="0" smtClean="0"/>
          </a:p>
          <a:p>
            <a:endParaRPr lang="en-US" sz="2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182563"/>
            <a:ext cx="8229600" cy="576262"/>
          </a:xfrm>
        </p:spPr>
        <p:txBody>
          <a:bodyPr/>
          <a:lstStyle/>
          <a:p>
            <a:pPr eaLnBrk="1" hangingPunct="1"/>
            <a:r>
              <a:rPr lang="en-US" dirty="0" smtClean="0"/>
              <a:t>Multiprogramming</a:t>
            </a:r>
          </a:p>
        </p:txBody>
      </p:sp>
      <p:pic>
        <p:nvPicPr>
          <p:cNvPr id="5122" name="Picture 2"/>
          <p:cNvPicPr>
            <a:picLocks noChangeAspect="1" noChangeArrowheads="1"/>
          </p:cNvPicPr>
          <p:nvPr/>
        </p:nvPicPr>
        <p:blipFill>
          <a:blip r:embed="rId3"/>
          <a:srcRect/>
          <a:stretch>
            <a:fillRect/>
          </a:stretch>
        </p:blipFill>
        <p:spPr bwMode="auto">
          <a:xfrm>
            <a:off x="1730265" y="1378334"/>
            <a:ext cx="5715000"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4864292"/>
          </a:xfrm>
        </p:spPr>
        <p:txBody>
          <a:bodyPr/>
          <a:lstStyle/>
          <a:p>
            <a:r>
              <a:rPr lang="en-US" sz="2400" dirty="0" smtClean="0"/>
              <a:t>When one job needs to </a:t>
            </a:r>
            <a:r>
              <a:rPr lang="en-US" sz="2400" b="1" dirty="0" smtClean="0"/>
              <a:t>wait for I/O</a:t>
            </a:r>
            <a:r>
              <a:rPr lang="en-US" sz="2400" dirty="0" smtClean="0"/>
              <a:t>, the processor can switch to the other job which is not waiting for I/O</a:t>
            </a:r>
          </a:p>
          <a:p>
            <a:r>
              <a:rPr lang="en-US" sz="2400" dirty="0" smtClean="0"/>
              <a:t>This approach is called </a:t>
            </a:r>
            <a:r>
              <a:rPr lang="en-US" sz="2400" b="1" dirty="0" smtClean="0"/>
              <a:t>multiprogramming</a:t>
            </a:r>
            <a:r>
              <a:rPr lang="en-US" sz="2400" dirty="0" smtClean="0"/>
              <a:t> or </a:t>
            </a:r>
            <a:r>
              <a:rPr lang="en-US" sz="2400" b="1" dirty="0" smtClean="0"/>
              <a:t>multitasking</a:t>
            </a:r>
          </a:p>
          <a:p>
            <a:r>
              <a:rPr lang="en-US" sz="2400" dirty="0" smtClean="0"/>
              <a:t>When one job needs to wait for I/O, the processor can switch to the other job, which is likely not waiting for I/O.</a:t>
            </a:r>
          </a:p>
          <a:p>
            <a:endParaRPr lang="en-US" dirty="0"/>
          </a:p>
        </p:txBody>
      </p:sp>
      <p:sp>
        <p:nvSpPr>
          <p:cNvPr id="5" name="Date Placeholder 4"/>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8647272" y="6407946"/>
            <a:ext cx="365760" cy="365125"/>
          </a:xfrm>
          <a:prstGeom prst="rect">
            <a:avLst/>
          </a:prstGeom>
        </p:spPr>
        <p:txBody>
          <a:bodyPr/>
          <a:lstStyle/>
          <a:p>
            <a:fld id="{73C62781-34BF-470C-9EF6-916B4E2A0436}" type="slidenum">
              <a:rPr lang="en-US" smtClean="0"/>
              <a:pPr/>
              <a:t>32</a:t>
            </a:fld>
            <a:endParaRPr lang="en-US"/>
          </a:p>
        </p:txBody>
      </p:sp>
      <p:sp>
        <p:nvSpPr>
          <p:cNvPr id="2" name="Title 1"/>
          <p:cNvSpPr>
            <a:spLocks noGrp="1"/>
          </p:cNvSpPr>
          <p:nvPr>
            <p:ph type="title"/>
          </p:nvPr>
        </p:nvSpPr>
        <p:spPr/>
        <p:txBody>
          <a:bodyPr/>
          <a:lstStyle/>
          <a:p>
            <a:r>
              <a:rPr lang="en-US" dirty="0" smtClean="0">
                <a:solidFill>
                  <a:schemeClr val="tx1"/>
                </a:solidFill>
                <a:effectLst/>
              </a:rPr>
              <a:t>Multi-programming</a:t>
            </a:r>
            <a:endParaRPr lang="en-US" dirty="0">
              <a:solidFill>
                <a:schemeClr val="tx1"/>
              </a:solidFill>
              <a:effectLst/>
            </a:endParaRPr>
          </a:p>
        </p:txBody>
      </p:sp>
      <p:pic>
        <p:nvPicPr>
          <p:cNvPr id="27649" name="Picture 1"/>
          <p:cNvPicPr>
            <a:picLocks noChangeAspect="1" noChangeArrowheads="1"/>
          </p:cNvPicPr>
          <p:nvPr/>
        </p:nvPicPr>
        <p:blipFill>
          <a:blip r:embed="rId2" cstate="print"/>
          <a:srcRect/>
          <a:stretch>
            <a:fillRect/>
          </a:stretch>
        </p:blipFill>
        <p:spPr bwMode="auto">
          <a:xfrm>
            <a:off x="571197" y="4522076"/>
            <a:ext cx="8077200" cy="1411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cstate="print"/>
          <a:srcRect/>
          <a:stretch>
            <a:fillRect/>
          </a:stretch>
        </p:blipFill>
        <p:spPr bwMode="auto">
          <a:xfrm>
            <a:off x="1256306" y="3641834"/>
            <a:ext cx="6768342" cy="2853358"/>
          </a:xfrm>
          <a:prstGeom prst="rect">
            <a:avLst/>
          </a:prstGeom>
          <a:noFill/>
          <a:ln w="9525">
            <a:noFill/>
            <a:miter lim="800000"/>
            <a:headEnd/>
            <a:tailEnd/>
          </a:ln>
        </p:spPr>
      </p:pic>
      <p:sp>
        <p:nvSpPr>
          <p:cNvPr id="5" name="Date Placeholder 4"/>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8647272" y="6407946"/>
            <a:ext cx="365760" cy="365125"/>
          </a:xfrm>
          <a:prstGeom prst="rect">
            <a:avLst/>
          </a:prstGeom>
        </p:spPr>
        <p:txBody>
          <a:bodyPr/>
          <a:lstStyle/>
          <a:p>
            <a:fld id="{73C62781-34BF-470C-9EF6-916B4E2A0436}" type="slidenum">
              <a:rPr lang="en-US" smtClean="0"/>
              <a:pPr/>
              <a:t>33</a:t>
            </a:fld>
            <a:endParaRPr lang="en-US"/>
          </a:p>
        </p:txBody>
      </p:sp>
      <p:sp>
        <p:nvSpPr>
          <p:cNvPr id="2" name="Title 1"/>
          <p:cNvSpPr>
            <a:spLocks noGrp="1"/>
          </p:cNvSpPr>
          <p:nvPr>
            <p:ph type="title"/>
          </p:nvPr>
        </p:nvSpPr>
        <p:spPr/>
        <p:txBody>
          <a:bodyPr/>
          <a:lstStyle/>
          <a:p>
            <a:r>
              <a:rPr lang="en-US" dirty="0" smtClean="0">
                <a:solidFill>
                  <a:schemeClr val="tx1"/>
                </a:solidFill>
                <a:effectLst/>
              </a:rPr>
              <a:t>Multi-programming</a:t>
            </a:r>
            <a:endParaRPr lang="en-US" dirty="0">
              <a:solidFill>
                <a:schemeClr val="tx1"/>
              </a:solidFill>
              <a:effectLst/>
            </a:endParaRPr>
          </a:p>
        </p:txBody>
      </p:sp>
      <p:pic>
        <p:nvPicPr>
          <p:cNvPr id="47106" name="Picture 2"/>
          <p:cNvPicPr>
            <a:picLocks noChangeAspect="1" noChangeArrowheads="1"/>
          </p:cNvPicPr>
          <p:nvPr/>
        </p:nvPicPr>
        <p:blipFill>
          <a:blip r:embed="rId3" cstate="print"/>
          <a:srcRect/>
          <a:stretch>
            <a:fillRect/>
          </a:stretch>
        </p:blipFill>
        <p:spPr bwMode="auto">
          <a:xfrm>
            <a:off x="1262561" y="1087822"/>
            <a:ext cx="6475681" cy="25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98438"/>
            <a:ext cx="8229600" cy="576262"/>
          </a:xfrm>
        </p:spPr>
        <p:txBody>
          <a:bodyPr/>
          <a:lstStyle/>
          <a:p>
            <a:pPr eaLnBrk="1" hangingPunct="1"/>
            <a:r>
              <a:rPr lang="en-US" dirty="0" smtClean="0"/>
              <a:t>Time sharing</a:t>
            </a:r>
          </a:p>
        </p:txBody>
      </p:sp>
      <p:sp>
        <p:nvSpPr>
          <p:cNvPr id="20483" name="Rectangle 3"/>
          <p:cNvSpPr>
            <a:spLocks noGrp="1" noChangeArrowheads="1"/>
          </p:cNvSpPr>
          <p:nvPr>
            <p:ph type="body" idx="4294967295"/>
          </p:nvPr>
        </p:nvSpPr>
        <p:spPr>
          <a:xfrm>
            <a:off x="646385" y="1024759"/>
            <a:ext cx="8261131" cy="4918841"/>
          </a:xfrm>
        </p:spPr>
        <p:txBody>
          <a:bodyPr/>
          <a:lstStyle/>
          <a:p>
            <a:r>
              <a:rPr lang="en-US" sz="2400" b="1" dirty="0" smtClean="0"/>
              <a:t>Time sharing </a:t>
            </a:r>
            <a:r>
              <a:rPr lang="en-US" sz="2400" dirty="0" smtClean="0"/>
              <a:t>is a logical extension of </a:t>
            </a:r>
            <a:r>
              <a:rPr lang="en-US" sz="2400" b="1" dirty="0" smtClean="0"/>
              <a:t>multiprogramming</a:t>
            </a:r>
            <a:r>
              <a:rPr lang="en-US" sz="2400" dirty="0" smtClean="0"/>
              <a:t>. </a:t>
            </a:r>
          </a:p>
          <a:p>
            <a:r>
              <a:rPr lang="en-US" sz="2400" dirty="0" smtClean="0"/>
              <a:t>In </a:t>
            </a:r>
            <a:r>
              <a:rPr lang="en-US" sz="2400" b="1" dirty="0" smtClean="0"/>
              <a:t>time-sharing systems</a:t>
            </a:r>
            <a:r>
              <a:rPr lang="en-US" sz="2400" dirty="0" smtClean="0"/>
              <a:t>, the single CPU executes multiple jobs by switching among them, but the switches occur so frequently that the users can interact with each program while it is running.</a:t>
            </a:r>
          </a:p>
          <a:p>
            <a:r>
              <a:rPr lang="en-US" sz="2400" dirty="0" smtClean="0"/>
              <a:t>As the system switches rapidly from one user to the next, each user is given the impression that the entire computer system is dedicated to his use, even though it is being shared among many users.</a:t>
            </a:r>
          </a:p>
          <a:p>
            <a:pPr lvl="1"/>
            <a:endParaRPr lang="en-U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20763" y="166688"/>
            <a:ext cx="7666037" cy="576262"/>
          </a:xfrm>
        </p:spPr>
        <p:txBody>
          <a:bodyPr/>
          <a:lstStyle/>
          <a:p>
            <a:pPr eaLnBrk="1" hangingPunct="1"/>
            <a:r>
              <a:rPr lang="en-US" dirty="0" smtClean="0"/>
              <a:t>Job Scheduling</a:t>
            </a:r>
          </a:p>
        </p:txBody>
      </p:sp>
      <p:sp>
        <p:nvSpPr>
          <p:cNvPr id="24579" name="Rectangle 3"/>
          <p:cNvSpPr>
            <a:spLocks noGrp="1" noChangeArrowheads="1"/>
          </p:cNvSpPr>
          <p:nvPr>
            <p:ph type="body" idx="4294967295"/>
          </p:nvPr>
        </p:nvSpPr>
        <p:spPr>
          <a:xfrm>
            <a:off x="425670" y="1072056"/>
            <a:ext cx="8450316" cy="4692158"/>
          </a:xfrm>
        </p:spPr>
        <p:txBody>
          <a:bodyPr/>
          <a:lstStyle/>
          <a:p>
            <a:r>
              <a:rPr lang="en-US" sz="2400" b="1" dirty="0" smtClean="0"/>
              <a:t>Time sharing </a:t>
            </a:r>
            <a:r>
              <a:rPr lang="en-US" sz="2400" dirty="0" smtClean="0"/>
              <a:t>and </a:t>
            </a:r>
            <a:r>
              <a:rPr lang="en-US" sz="2400" b="1" dirty="0" smtClean="0"/>
              <a:t>multiprogramming</a:t>
            </a:r>
            <a:r>
              <a:rPr lang="en-US" sz="2400" dirty="0" smtClean="0"/>
              <a:t> require that several jobs be kept simultaneously in </a:t>
            </a:r>
            <a:r>
              <a:rPr lang="en-US" sz="2400" b="1" dirty="0" smtClean="0"/>
              <a:t>main memory</a:t>
            </a:r>
            <a:r>
              <a:rPr lang="en-US" sz="2400" dirty="0" smtClean="0"/>
              <a:t>. </a:t>
            </a:r>
          </a:p>
          <a:p>
            <a:r>
              <a:rPr lang="en-US" sz="2400" dirty="0" smtClean="0"/>
              <a:t>If several jobs are ready to be brought into memory, and if there is not enough room for all of them, then the system  keeps some of them in a </a:t>
            </a:r>
            <a:r>
              <a:rPr lang="en-US" sz="2400" b="1" dirty="0" smtClean="0"/>
              <a:t>job pool</a:t>
            </a:r>
            <a:r>
              <a:rPr lang="en-US" sz="2400" dirty="0" smtClean="0"/>
              <a:t>  (or </a:t>
            </a:r>
            <a:r>
              <a:rPr lang="en-US" sz="2400" b="1" dirty="0" smtClean="0"/>
              <a:t>job queue</a:t>
            </a:r>
            <a:r>
              <a:rPr lang="en-US" sz="2400" dirty="0" smtClean="0"/>
              <a:t>) in a </a:t>
            </a:r>
            <a:r>
              <a:rPr lang="en-US" sz="2400" b="1" dirty="0" smtClean="0"/>
              <a:t>disk memory</a:t>
            </a:r>
            <a:r>
              <a:rPr lang="en-US" sz="2400" dirty="0" smtClean="0"/>
              <a:t>. </a:t>
            </a:r>
          </a:p>
          <a:p>
            <a:pPr lvl="1"/>
            <a:r>
              <a:rPr lang="en-US" sz="2400" dirty="0" smtClean="0"/>
              <a:t>Making this decision involves </a:t>
            </a:r>
            <a:r>
              <a:rPr lang="en-US" sz="2400" b="1" dirty="0" smtClean="0"/>
              <a:t>job scheduling</a:t>
            </a:r>
            <a:r>
              <a:rPr lang="en-US" sz="2400" dirty="0" smtClean="0"/>
              <a:t>, which we discuss in Chapter 6. </a:t>
            </a:r>
          </a:p>
          <a:p>
            <a:pPr lvl="2"/>
            <a:r>
              <a:rPr lang="en-US" sz="2400" dirty="0" smtClean="0"/>
              <a:t>If several jobs are ready to run at the same time, the system must choose </a:t>
            </a:r>
            <a:r>
              <a:rPr lang="en-US" sz="2400" b="1" dirty="0" smtClean="0"/>
              <a:t>which job will run first by </a:t>
            </a:r>
            <a:r>
              <a:rPr lang="en-US" sz="2400" dirty="0" smtClean="0"/>
              <a:t>CPU. </a:t>
            </a:r>
          </a:p>
          <a:p>
            <a:pPr lvl="1"/>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4313"/>
            <a:ext cx="8229600" cy="576262"/>
          </a:xfrm>
        </p:spPr>
        <p:txBody>
          <a:bodyPr/>
          <a:lstStyle/>
          <a:p>
            <a:r>
              <a:rPr lang="en-US" dirty="0" smtClean="0"/>
              <a:t>Operating-System Operations</a:t>
            </a:r>
          </a:p>
        </p:txBody>
      </p:sp>
      <p:sp>
        <p:nvSpPr>
          <p:cNvPr id="28675" name="Content Placeholder 1"/>
          <p:cNvSpPr>
            <a:spLocks noGrp="1"/>
          </p:cNvSpPr>
          <p:nvPr>
            <p:ph sz="half" idx="1"/>
          </p:nvPr>
        </p:nvSpPr>
        <p:spPr>
          <a:xfrm>
            <a:off x="362607" y="1108075"/>
            <a:ext cx="8576441" cy="5150835"/>
          </a:xfrm>
        </p:spPr>
        <p:txBody>
          <a:bodyPr/>
          <a:lstStyle/>
          <a:p>
            <a:r>
              <a:rPr lang="en-US" sz="2400" dirty="0" smtClean="0"/>
              <a:t>Modern operating systems are </a:t>
            </a:r>
            <a:r>
              <a:rPr lang="en-US" sz="2400" b="1" dirty="0" smtClean="0"/>
              <a:t>interrupt driven</a:t>
            </a:r>
            <a:r>
              <a:rPr lang="en-US" sz="2400" dirty="0" smtClean="0"/>
              <a:t> systems. </a:t>
            </a:r>
          </a:p>
          <a:p>
            <a:pPr lvl="1"/>
            <a:r>
              <a:rPr lang="en-US" sz="2000" dirty="0" smtClean="0"/>
              <a:t>If there are no </a:t>
            </a:r>
            <a:r>
              <a:rPr lang="en-US" sz="2000" b="1" dirty="0" smtClean="0"/>
              <a:t>processes</a:t>
            </a:r>
            <a:r>
              <a:rPr lang="en-US" sz="2000" dirty="0" smtClean="0"/>
              <a:t> to execute, no </a:t>
            </a:r>
            <a:r>
              <a:rPr lang="en-US" sz="2000" b="1" dirty="0" smtClean="0"/>
              <a:t>I/O devices </a:t>
            </a:r>
            <a:r>
              <a:rPr lang="en-US" sz="2000" dirty="0" smtClean="0"/>
              <a:t>to service, and no </a:t>
            </a:r>
            <a:r>
              <a:rPr lang="en-US" sz="2000" b="1" dirty="0" smtClean="0"/>
              <a:t>users</a:t>
            </a:r>
            <a:r>
              <a:rPr lang="en-US" sz="2000" dirty="0" smtClean="0"/>
              <a:t> to whom to respond, an OS will sit quietly, waiting for something to happen. </a:t>
            </a:r>
          </a:p>
          <a:p>
            <a:r>
              <a:rPr lang="en-US" sz="2400" dirty="0" smtClean="0"/>
              <a:t>Events are almost always signaled by the occurrence of an </a:t>
            </a:r>
            <a:r>
              <a:rPr lang="en-US" sz="2400" b="1" dirty="0" smtClean="0"/>
              <a:t>interrupt</a:t>
            </a:r>
            <a:r>
              <a:rPr lang="en-US" sz="2400" dirty="0" smtClean="0"/>
              <a:t> or a </a:t>
            </a:r>
            <a:r>
              <a:rPr lang="en-US" sz="2400" b="1" dirty="0" smtClean="0"/>
              <a:t>trap or </a:t>
            </a:r>
            <a:r>
              <a:rPr lang="en-US" sz="2400" dirty="0" smtClean="0"/>
              <a:t>a </a:t>
            </a:r>
            <a:r>
              <a:rPr lang="en-US" sz="2400" b="1" dirty="0" smtClean="0"/>
              <a:t>system call</a:t>
            </a:r>
            <a:r>
              <a:rPr lang="en-US" sz="2400" dirty="0" smtClean="0"/>
              <a:t>.</a:t>
            </a:r>
          </a:p>
          <a:p>
            <a:r>
              <a:rPr lang="en-US" sz="2400" dirty="0" smtClean="0"/>
              <a:t>The </a:t>
            </a:r>
            <a:r>
              <a:rPr lang="en-US" sz="2400" b="1" dirty="0" smtClean="0"/>
              <a:t>system call </a:t>
            </a:r>
            <a:r>
              <a:rPr lang="en-US" sz="2400" dirty="0" smtClean="0"/>
              <a:t>is a </a:t>
            </a:r>
            <a:r>
              <a:rPr lang="en-US" sz="2400" b="1" dirty="0" smtClean="0"/>
              <a:t>software-generated interrupt </a:t>
            </a:r>
            <a:r>
              <a:rPr lang="en-US" sz="2400" dirty="0" smtClean="0"/>
              <a:t>caused either by an error (for example, </a:t>
            </a:r>
            <a:r>
              <a:rPr lang="en-US" sz="2400" i="1" dirty="0" smtClean="0"/>
              <a:t>division by zero </a:t>
            </a:r>
            <a:r>
              <a:rPr lang="en-US" sz="2400" dirty="0" smtClean="0"/>
              <a:t>or </a:t>
            </a:r>
            <a:r>
              <a:rPr lang="en-US" sz="2400" i="1" dirty="0" smtClean="0"/>
              <a:t>invalid memory access</a:t>
            </a:r>
            <a:r>
              <a:rPr lang="en-US" sz="2400" dirty="0" smtClean="0"/>
              <a:t>) or by a </a:t>
            </a:r>
            <a:r>
              <a:rPr lang="en-US" sz="2400" i="1" dirty="0" smtClean="0"/>
              <a:t>specific request </a:t>
            </a:r>
            <a:r>
              <a:rPr lang="en-US" sz="2400" dirty="0" smtClean="0"/>
              <a:t>from a user program that an OS service be performed.</a:t>
            </a:r>
          </a:p>
          <a:p>
            <a:r>
              <a:rPr lang="en-US" sz="2400" dirty="0" smtClean="0"/>
              <a:t>An </a:t>
            </a:r>
            <a:r>
              <a:rPr lang="en-US" sz="2400" b="1" dirty="0" smtClean="0"/>
              <a:t>interrupt service routine </a:t>
            </a:r>
            <a:r>
              <a:rPr lang="en-US" sz="2400" dirty="0" smtClean="0"/>
              <a:t>is an OS-predefined program which will deal with the interrupt.</a:t>
            </a:r>
          </a:p>
          <a:p>
            <a:endParaRPr 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069975" y="166688"/>
            <a:ext cx="7616825" cy="576262"/>
          </a:xfrm>
        </p:spPr>
        <p:txBody>
          <a:bodyPr/>
          <a:lstStyle/>
          <a:p>
            <a:pPr eaLnBrk="1" hangingPunct="1"/>
            <a:r>
              <a:rPr lang="en-US" dirty="0" smtClean="0"/>
              <a:t>Dual-Mode and Multimode Operation</a:t>
            </a:r>
          </a:p>
        </p:txBody>
      </p:sp>
      <p:sp>
        <p:nvSpPr>
          <p:cNvPr id="31747" name="Rectangle 3"/>
          <p:cNvSpPr>
            <a:spLocks noGrp="1" noChangeArrowheads="1"/>
          </p:cNvSpPr>
          <p:nvPr>
            <p:ph type="body" idx="4294967295"/>
          </p:nvPr>
        </p:nvSpPr>
        <p:spPr>
          <a:xfrm>
            <a:off x="472966" y="1119351"/>
            <a:ext cx="8466082" cy="5178261"/>
          </a:xfrm>
        </p:spPr>
        <p:txBody>
          <a:bodyPr/>
          <a:lstStyle/>
          <a:p>
            <a:r>
              <a:rPr lang="en-US" sz="2400" dirty="0" smtClean="0"/>
              <a:t>In order to ensure the proper execution of the OS, it is to distinguish between the execution of </a:t>
            </a:r>
            <a:r>
              <a:rPr lang="en-US" sz="2400" b="1" dirty="0" smtClean="0"/>
              <a:t>operating-system code </a:t>
            </a:r>
            <a:r>
              <a:rPr lang="en-US" sz="2400" dirty="0" smtClean="0"/>
              <a:t>and </a:t>
            </a:r>
            <a:r>
              <a:rPr lang="en-US" sz="2400" b="1" dirty="0" smtClean="0"/>
              <a:t>user defined code</a:t>
            </a:r>
            <a:r>
              <a:rPr lang="en-US" sz="2400" dirty="0" smtClean="0"/>
              <a:t>.</a:t>
            </a:r>
          </a:p>
          <a:p>
            <a:r>
              <a:rPr lang="en-US" sz="2400" dirty="0" smtClean="0"/>
              <a:t>Based on these, we need </a:t>
            </a:r>
            <a:r>
              <a:rPr lang="en-US" sz="2400" b="1" dirty="0" smtClean="0"/>
              <a:t>two separate modes of operation: </a:t>
            </a:r>
          </a:p>
          <a:p>
            <a:pPr lvl="1"/>
            <a:r>
              <a:rPr lang="en-US" sz="2400" b="1" dirty="0" smtClean="0"/>
              <a:t>user mode </a:t>
            </a:r>
            <a:r>
              <a:rPr lang="en-US" sz="2400" dirty="0" smtClean="0"/>
              <a:t>and </a:t>
            </a:r>
          </a:p>
          <a:p>
            <a:pPr lvl="1"/>
            <a:r>
              <a:rPr lang="en-US" sz="2400" b="1" dirty="0" smtClean="0"/>
              <a:t>kernel mode</a:t>
            </a:r>
            <a:endParaRPr lang="en-US" sz="2400" dirty="0" smtClean="0"/>
          </a:p>
          <a:p>
            <a:r>
              <a:rPr lang="en-US" sz="2400" dirty="0" smtClean="0"/>
              <a:t>A </a:t>
            </a:r>
            <a:r>
              <a:rPr lang="en-US" sz="2400" b="1" dirty="0" smtClean="0"/>
              <a:t>bit</a:t>
            </a:r>
            <a:r>
              <a:rPr lang="en-US" sz="2400" dirty="0" smtClean="0"/>
              <a:t>, called the </a:t>
            </a:r>
            <a:r>
              <a:rPr lang="en-US" sz="2400" b="1" dirty="0" smtClean="0"/>
              <a:t>mode bit, </a:t>
            </a:r>
            <a:r>
              <a:rPr lang="en-US" sz="2400" dirty="0" smtClean="0"/>
              <a:t>is added to the HW of the computer to indicate the current mode: </a:t>
            </a:r>
          </a:p>
          <a:p>
            <a:pPr lvl="1"/>
            <a:r>
              <a:rPr lang="en-US" sz="2400" b="1" dirty="0" smtClean="0"/>
              <a:t>kernel mode (0) </a:t>
            </a:r>
            <a:r>
              <a:rPr lang="en-US" sz="2400" dirty="0" smtClean="0"/>
              <a:t>or </a:t>
            </a:r>
            <a:r>
              <a:rPr lang="en-US" sz="2400" b="1" dirty="0" smtClean="0"/>
              <a:t>user mode (1).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895350" y="166688"/>
            <a:ext cx="7791450" cy="576262"/>
          </a:xfrm>
        </p:spPr>
        <p:txBody>
          <a:bodyPr/>
          <a:lstStyle/>
          <a:p>
            <a:pPr eaLnBrk="1" hangingPunct="1"/>
            <a:r>
              <a:rPr lang="en-US" dirty="0" smtClean="0"/>
              <a:t>Dual-Mode and Multimode Operation</a:t>
            </a:r>
          </a:p>
        </p:txBody>
      </p:sp>
      <p:sp>
        <p:nvSpPr>
          <p:cNvPr id="33795" name="Rectangle 3"/>
          <p:cNvSpPr>
            <a:spLocks noGrp="1" noChangeArrowheads="1"/>
          </p:cNvSpPr>
          <p:nvPr>
            <p:ph type="body" idx="4294967295"/>
          </p:nvPr>
        </p:nvSpPr>
        <p:spPr>
          <a:xfrm>
            <a:off x="725214" y="1040524"/>
            <a:ext cx="8229600" cy="5052301"/>
          </a:xfrm>
        </p:spPr>
        <p:txBody>
          <a:bodyPr/>
          <a:lstStyle/>
          <a:p>
            <a:r>
              <a:rPr lang="en-US" sz="2400" dirty="0" smtClean="0"/>
              <a:t>With the </a:t>
            </a:r>
            <a:r>
              <a:rPr lang="en-US" sz="2400" b="1" dirty="0" smtClean="0"/>
              <a:t>mode bit</a:t>
            </a:r>
            <a:r>
              <a:rPr lang="en-US" sz="2400" dirty="0" smtClean="0"/>
              <a:t>, we can distinguish between a task that is executed either in </a:t>
            </a:r>
            <a:r>
              <a:rPr lang="en-US" sz="2400" b="1" dirty="0" smtClean="0"/>
              <a:t>User mode</a:t>
            </a:r>
            <a:r>
              <a:rPr lang="en-US" sz="2400" dirty="0" smtClean="0"/>
              <a:t> or in </a:t>
            </a:r>
            <a:r>
              <a:rPr lang="en-US" sz="2400" b="1" dirty="0" smtClean="0"/>
              <a:t>Kernel mode</a:t>
            </a:r>
            <a:r>
              <a:rPr lang="en-US" sz="2400" dirty="0" smtClean="0"/>
              <a:t>: </a:t>
            </a:r>
          </a:p>
          <a:p>
            <a:pPr lvl="1"/>
            <a:r>
              <a:rPr lang="en-US" sz="2400" b="1" dirty="0" smtClean="0"/>
              <a:t>User mode</a:t>
            </a:r>
            <a:r>
              <a:rPr lang="en-US" sz="2400" dirty="0" smtClean="0"/>
              <a:t>: When the computer system is executing on behalf of a user application, the system is in user mode. </a:t>
            </a:r>
          </a:p>
          <a:p>
            <a:pPr lvl="1"/>
            <a:r>
              <a:rPr lang="en-US" sz="2400" b="1" dirty="0" smtClean="0"/>
              <a:t>Kernel mode</a:t>
            </a:r>
            <a:r>
              <a:rPr lang="en-US" sz="2400" dirty="0" smtClean="0"/>
              <a:t>: when a user application requests a service from the OS (via a </a:t>
            </a:r>
            <a:r>
              <a:rPr lang="en-US" sz="2400" b="1" dirty="0" smtClean="0"/>
              <a:t>system call</a:t>
            </a:r>
            <a:r>
              <a:rPr lang="en-US" sz="2400" dirty="0" smtClean="0"/>
              <a:t>), the system must transition from </a:t>
            </a:r>
            <a:r>
              <a:rPr lang="en-US" sz="2400" b="1" i="1" dirty="0" smtClean="0"/>
              <a:t>user</a:t>
            </a:r>
            <a:r>
              <a:rPr lang="en-US" sz="2400" i="1" dirty="0" smtClean="0"/>
              <a:t> </a:t>
            </a:r>
            <a:r>
              <a:rPr lang="en-US" sz="2400" dirty="0" smtClean="0"/>
              <a:t>to </a:t>
            </a:r>
            <a:r>
              <a:rPr lang="en-US" sz="2400" b="1" i="1" dirty="0" smtClean="0"/>
              <a:t>kernel</a:t>
            </a:r>
            <a:r>
              <a:rPr lang="en-US" sz="2400" b="1" dirty="0" smtClean="0"/>
              <a:t> </a:t>
            </a:r>
            <a:r>
              <a:rPr lang="en-US" sz="2400" dirty="0" smtClean="0"/>
              <a:t>mode to fulfill the request. </a:t>
            </a:r>
          </a:p>
          <a:p>
            <a:r>
              <a:rPr lang="en-US" sz="2400" dirty="0" smtClean="0"/>
              <a:t>The mode transition of OS is shown in </a:t>
            </a:r>
            <a:r>
              <a:rPr lang="en-US" sz="2400" b="1" dirty="0" smtClean="0"/>
              <a:t>Figure 1.10</a:t>
            </a:r>
            <a:r>
              <a:rPr lang="en-US" sz="2400"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179513" y="198438"/>
            <a:ext cx="7791450" cy="576262"/>
          </a:xfrm>
        </p:spPr>
        <p:txBody>
          <a:bodyPr/>
          <a:lstStyle/>
          <a:p>
            <a:pPr eaLnBrk="1" hangingPunct="1"/>
            <a:r>
              <a:rPr lang="en-US" dirty="0" smtClean="0"/>
              <a:t>Dual-Mode and Multimode Operation</a:t>
            </a:r>
          </a:p>
        </p:txBody>
      </p:sp>
      <p:pic>
        <p:nvPicPr>
          <p:cNvPr id="1026" name="Picture 2"/>
          <p:cNvPicPr>
            <a:picLocks noChangeAspect="1" noChangeArrowheads="1"/>
          </p:cNvPicPr>
          <p:nvPr/>
        </p:nvPicPr>
        <p:blipFill>
          <a:blip r:embed="rId3"/>
          <a:srcRect/>
          <a:stretch>
            <a:fillRect/>
          </a:stretch>
        </p:blipFill>
        <p:spPr bwMode="auto">
          <a:xfrm>
            <a:off x="257175" y="1714500"/>
            <a:ext cx="888682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Computer System Structure</a:t>
            </a:r>
          </a:p>
        </p:txBody>
      </p:sp>
      <p:sp>
        <p:nvSpPr>
          <p:cNvPr id="7171" name="Rectangle 3"/>
          <p:cNvSpPr>
            <a:spLocks noGrp="1" noChangeArrowheads="1"/>
          </p:cNvSpPr>
          <p:nvPr>
            <p:ph type="body" idx="4294967295"/>
          </p:nvPr>
        </p:nvSpPr>
        <p:spPr>
          <a:xfrm>
            <a:off x="236483" y="914400"/>
            <a:ext cx="8907517" cy="5139559"/>
          </a:xfrm>
        </p:spPr>
        <p:txBody>
          <a:bodyPr/>
          <a:lstStyle/>
          <a:p>
            <a:r>
              <a:rPr lang="en-US" sz="2400" dirty="0" smtClean="0"/>
              <a:t>A</a:t>
            </a:r>
            <a:r>
              <a:rPr lang="en-US" sz="2400" b="1" dirty="0" smtClean="0"/>
              <a:t> computer system </a:t>
            </a:r>
            <a:r>
              <a:rPr lang="en-US" sz="2400" dirty="0" smtClean="0"/>
              <a:t>can be divided into </a:t>
            </a:r>
            <a:r>
              <a:rPr lang="en-US" sz="2400" b="1" dirty="0" smtClean="0"/>
              <a:t>four</a:t>
            </a:r>
            <a:r>
              <a:rPr lang="en-US" sz="2400" dirty="0" smtClean="0"/>
              <a:t> components        (</a:t>
            </a:r>
            <a:r>
              <a:rPr lang="en-US" sz="2400" b="1" dirty="0" smtClean="0"/>
              <a:t>Figure 1.1</a:t>
            </a:r>
            <a:r>
              <a:rPr lang="en-US" sz="2400" dirty="0" smtClean="0"/>
              <a:t>):</a:t>
            </a:r>
          </a:p>
          <a:p>
            <a:pPr lvl="1"/>
            <a:r>
              <a:rPr lang="en-US" sz="2400" b="1" dirty="0" smtClean="0"/>
              <a:t>Hardware</a:t>
            </a:r>
            <a:r>
              <a:rPr lang="en-US" sz="2400" dirty="0" smtClean="0"/>
              <a:t> </a:t>
            </a:r>
          </a:p>
          <a:p>
            <a:pPr lvl="2"/>
            <a:r>
              <a:rPr lang="en-US" sz="2000" dirty="0" smtClean="0"/>
              <a:t>provides basic computing resources such as CPU, memory, I/O devices</a:t>
            </a:r>
          </a:p>
          <a:p>
            <a:pPr lvl="1"/>
            <a:r>
              <a:rPr lang="en-US" sz="2400" b="1" dirty="0" smtClean="0"/>
              <a:t>OS</a:t>
            </a:r>
          </a:p>
          <a:p>
            <a:pPr lvl="2"/>
            <a:r>
              <a:rPr lang="en-US" sz="2000" dirty="0" smtClean="0"/>
              <a:t>Controls and coordinates use of hardware among various applications and users</a:t>
            </a:r>
          </a:p>
          <a:p>
            <a:pPr lvl="1"/>
            <a:r>
              <a:rPr lang="en-US" sz="2400" b="1" dirty="0" smtClean="0"/>
              <a:t>Application programs </a:t>
            </a:r>
          </a:p>
          <a:p>
            <a:pPr lvl="2"/>
            <a:r>
              <a:rPr lang="en-US" sz="2000" dirty="0" smtClean="0"/>
              <a:t>such as word processors, compilers, web browsers, database systems, video games</a:t>
            </a:r>
          </a:p>
          <a:p>
            <a:pPr lvl="1"/>
            <a:r>
              <a:rPr lang="en-US" sz="2400" b="1" dirty="0" smtClean="0"/>
              <a:t>Users</a:t>
            </a:r>
          </a:p>
          <a:p>
            <a:pPr lvl="2"/>
            <a:r>
              <a:rPr lang="en-US" sz="2000" dirty="0" smtClean="0"/>
              <a:t>People, other computers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882650" y="136525"/>
            <a:ext cx="8415338" cy="576263"/>
          </a:xfrm>
        </p:spPr>
        <p:txBody>
          <a:bodyPr/>
          <a:lstStyle/>
          <a:p>
            <a:pPr eaLnBrk="1" hangingPunct="1"/>
            <a:r>
              <a:rPr lang="en-US" dirty="0" smtClean="0"/>
              <a:t>Dual-Mode and Multimode Operation</a:t>
            </a:r>
          </a:p>
        </p:txBody>
      </p:sp>
      <p:sp>
        <p:nvSpPr>
          <p:cNvPr id="35843" name="Rectangle 4"/>
          <p:cNvSpPr>
            <a:spLocks noGrp="1" noChangeArrowheads="1"/>
          </p:cNvSpPr>
          <p:nvPr>
            <p:ph type="body" idx="4294967295"/>
          </p:nvPr>
        </p:nvSpPr>
        <p:spPr>
          <a:xfrm>
            <a:off x="346841" y="1060450"/>
            <a:ext cx="8560676" cy="4883150"/>
          </a:xfrm>
        </p:spPr>
        <p:txBody>
          <a:bodyPr/>
          <a:lstStyle/>
          <a:p>
            <a:r>
              <a:rPr lang="en-US" sz="2400" dirty="0" smtClean="0"/>
              <a:t>At system</a:t>
            </a:r>
            <a:r>
              <a:rPr lang="en-US" sz="2400" b="1" dirty="0" smtClean="0"/>
              <a:t> boot </a:t>
            </a:r>
            <a:r>
              <a:rPr lang="en-US" sz="2400" dirty="0" smtClean="0"/>
              <a:t>time, the system is in </a:t>
            </a:r>
            <a:r>
              <a:rPr lang="en-US" sz="2400" b="1" dirty="0" smtClean="0"/>
              <a:t>kernel mode</a:t>
            </a:r>
            <a:r>
              <a:rPr lang="en-US" sz="2400" dirty="0" smtClean="0"/>
              <a:t>. </a:t>
            </a:r>
          </a:p>
          <a:p>
            <a:r>
              <a:rPr lang="en-US" sz="2400" dirty="0" smtClean="0"/>
              <a:t>The OS is then loaded into </a:t>
            </a:r>
            <a:r>
              <a:rPr lang="en-US" sz="2400" b="1" dirty="0" smtClean="0"/>
              <a:t>main memory </a:t>
            </a:r>
            <a:r>
              <a:rPr lang="en-US" sz="2400" dirty="0" smtClean="0"/>
              <a:t>and starts user applications in </a:t>
            </a:r>
            <a:r>
              <a:rPr lang="en-US" sz="2400" b="1" dirty="0" smtClean="0"/>
              <a:t>user mode</a:t>
            </a:r>
            <a:r>
              <a:rPr lang="en-US" sz="2400" dirty="0" smtClean="0"/>
              <a:t>. </a:t>
            </a:r>
          </a:p>
          <a:p>
            <a:r>
              <a:rPr lang="en-US" sz="2400" dirty="0" smtClean="0"/>
              <a:t>Whenever a </a:t>
            </a:r>
            <a:r>
              <a:rPr lang="en-US" sz="2400" b="1" dirty="0" smtClean="0"/>
              <a:t>trap</a:t>
            </a:r>
            <a:r>
              <a:rPr lang="en-US" sz="2400" dirty="0" smtClean="0"/>
              <a:t> or </a:t>
            </a:r>
            <a:r>
              <a:rPr lang="en-US" sz="2400" b="1" dirty="0" smtClean="0"/>
              <a:t>system call </a:t>
            </a:r>
            <a:r>
              <a:rPr lang="en-US" sz="2400" dirty="0" smtClean="0"/>
              <a:t>occurs, the HW switches from </a:t>
            </a:r>
            <a:r>
              <a:rPr lang="en-US" sz="2400" b="1" i="1" dirty="0" smtClean="0"/>
              <a:t>user mode </a:t>
            </a:r>
            <a:r>
              <a:rPr lang="en-US" sz="2400" dirty="0" smtClean="0"/>
              <a:t>to </a:t>
            </a:r>
            <a:r>
              <a:rPr lang="en-US" sz="2400" b="1" i="1" dirty="0" smtClean="0"/>
              <a:t>kernel mode</a:t>
            </a:r>
            <a:r>
              <a:rPr lang="en-US" sz="2400" dirty="0" smtClean="0"/>
              <a:t> as shown in Figure 1.10 </a:t>
            </a:r>
          </a:p>
          <a:p>
            <a:pPr lvl="1"/>
            <a:r>
              <a:rPr lang="en-US" sz="2000" dirty="0" smtClean="0"/>
              <a:t>Thus, whenever the operating system gains control of the computer, it is </a:t>
            </a:r>
            <a:r>
              <a:rPr lang="en-US" sz="2000" b="1" dirty="0" smtClean="0"/>
              <a:t>in kernel mode</a:t>
            </a:r>
            <a:r>
              <a:rPr lang="en-US" sz="2000" dirty="0" smtClean="0"/>
              <a:t>. </a:t>
            </a:r>
          </a:p>
          <a:p>
            <a:r>
              <a:rPr lang="en-US" sz="2400" dirty="0" smtClean="0"/>
              <a:t>The system always switches to </a:t>
            </a:r>
            <a:r>
              <a:rPr lang="en-US" sz="2400" b="1" dirty="0" smtClean="0"/>
              <a:t>user mode </a:t>
            </a:r>
            <a:r>
              <a:rPr lang="en-US" sz="2400" dirty="0" smtClean="0"/>
              <a:t>(by setting the mode bit to 1) before passing control to a </a:t>
            </a:r>
            <a:r>
              <a:rPr lang="en-US" sz="2400" b="1" dirty="0" smtClean="0"/>
              <a:t>user program</a:t>
            </a:r>
            <a:r>
              <a:rPr lang="en-US" sz="24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89025" y="198438"/>
            <a:ext cx="7597775" cy="576262"/>
          </a:xfrm>
        </p:spPr>
        <p:txBody>
          <a:bodyPr/>
          <a:lstStyle/>
          <a:p>
            <a:pPr eaLnBrk="1" hangingPunct="1"/>
            <a:r>
              <a:rPr lang="en-US" dirty="0" smtClean="0"/>
              <a:t>Dual-Mode and Multimode Operation</a:t>
            </a:r>
          </a:p>
        </p:txBody>
      </p:sp>
      <p:sp>
        <p:nvSpPr>
          <p:cNvPr id="36867" name="Rectangle 3"/>
          <p:cNvSpPr>
            <a:spLocks noGrp="1" noChangeArrowheads="1"/>
          </p:cNvSpPr>
          <p:nvPr>
            <p:ph type="body" idx="4294967295"/>
          </p:nvPr>
        </p:nvSpPr>
        <p:spPr>
          <a:xfrm>
            <a:off x="725214" y="1119352"/>
            <a:ext cx="7961586" cy="4795673"/>
          </a:xfrm>
        </p:spPr>
        <p:txBody>
          <a:bodyPr/>
          <a:lstStyle/>
          <a:p>
            <a:r>
              <a:rPr lang="en-US" sz="2400" dirty="0" smtClean="0"/>
              <a:t>The </a:t>
            </a:r>
            <a:r>
              <a:rPr lang="en-US" sz="2400" b="1" dirty="0" smtClean="0"/>
              <a:t>dual mode </a:t>
            </a:r>
            <a:r>
              <a:rPr lang="en-US" sz="2400" dirty="0" smtClean="0"/>
              <a:t>of operation provides us with the means for protecting the OS by designating some of the machine instructions called </a:t>
            </a:r>
            <a:r>
              <a:rPr lang="en-US" sz="2400" b="1" dirty="0" smtClean="0"/>
              <a:t>privileged instructions. </a:t>
            </a:r>
          </a:p>
          <a:p>
            <a:r>
              <a:rPr lang="en-US" sz="2400" dirty="0" smtClean="0"/>
              <a:t>The hardware allows </a:t>
            </a:r>
            <a:r>
              <a:rPr lang="en-US" sz="2400" b="1" dirty="0" smtClean="0"/>
              <a:t>privileged instructions</a:t>
            </a:r>
            <a:r>
              <a:rPr lang="en-US" sz="2400" dirty="0" smtClean="0"/>
              <a:t> to be executed only in </a:t>
            </a:r>
            <a:r>
              <a:rPr lang="en-US" sz="2400" b="1" dirty="0" smtClean="0"/>
              <a:t>kernel mode</a:t>
            </a:r>
            <a:r>
              <a:rPr lang="en-US" sz="2400" dirty="0" smtClean="0"/>
              <a:t>. </a:t>
            </a:r>
          </a:p>
          <a:p>
            <a:r>
              <a:rPr lang="en-US" sz="2400" u="sng" dirty="0" smtClean="0"/>
              <a:t>If an attempt is made to execute a privileged instruction in </a:t>
            </a:r>
            <a:r>
              <a:rPr lang="en-US" sz="2400" b="1" u="sng" dirty="0" smtClean="0"/>
              <a:t>user mode</a:t>
            </a:r>
            <a:r>
              <a:rPr lang="en-US" sz="2400" u="sng" dirty="0" smtClean="0"/>
              <a:t>, the hardware does not execute the instruction but treats </a:t>
            </a:r>
            <a:r>
              <a:rPr lang="en-US" sz="2400" b="1" u="sng" dirty="0" smtClean="0"/>
              <a:t>it as illegal </a:t>
            </a:r>
            <a:r>
              <a:rPr lang="en-US" sz="2400" u="sng" dirty="0" smtClean="0"/>
              <a:t>and </a:t>
            </a:r>
            <a:r>
              <a:rPr lang="en-US" sz="2400" b="1" u="sng" dirty="0" smtClean="0"/>
              <a:t>traps </a:t>
            </a:r>
            <a:r>
              <a:rPr lang="en-US" sz="2400" u="sng" dirty="0" smtClean="0"/>
              <a:t>it to the OS</a:t>
            </a:r>
            <a:r>
              <a:rPr lang="en-US" sz="2400"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128713" y="182563"/>
            <a:ext cx="7558087" cy="576262"/>
          </a:xfrm>
        </p:spPr>
        <p:txBody>
          <a:bodyPr/>
          <a:lstStyle/>
          <a:p>
            <a:pPr eaLnBrk="1" hangingPunct="1"/>
            <a:r>
              <a:rPr lang="en-US" dirty="0" smtClean="0"/>
              <a:t>System Call</a:t>
            </a:r>
          </a:p>
        </p:txBody>
      </p:sp>
      <p:sp>
        <p:nvSpPr>
          <p:cNvPr id="39939" name="Rectangle 3"/>
          <p:cNvSpPr>
            <a:spLocks noGrp="1" noChangeArrowheads="1"/>
          </p:cNvSpPr>
          <p:nvPr>
            <p:ph type="body" idx="4294967295"/>
          </p:nvPr>
        </p:nvSpPr>
        <p:spPr>
          <a:xfrm>
            <a:off x="331076" y="1056290"/>
            <a:ext cx="8623738" cy="5041298"/>
          </a:xfrm>
        </p:spPr>
        <p:txBody>
          <a:bodyPr/>
          <a:lstStyle/>
          <a:p>
            <a:r>
              <a:rPr lang="en-US" sz="2400" b="1" dirty="0" smtClean="0"/>
              <a:t>System calls </a:t>
            </a:r>
            <a:r>
              <a:rPr lang="en-US" sz="2400" dirty="0" smtClean="0"/>
              <a:t>provide the means for a </a:t>
            </a:r>
            <a:r>
              <a:rPr lang="en-US" sz="2400" i="1" dirty="0" smtClean="0"/>
              <a:t>user program </a:t>
            </a:r>
            <a:r>
              <a:rPr lang="en-US" sz="2400" dirty="0" smtClean="0"/>
              <a:t>to ask the OS to perform tasks reserved for the OS on the user program’s behalf. </a:t>
            </a:r>
          </a:p>
          <a:p>
            <a:pPr lvl="1"/>
            <a:r>
              <a:rPr lang="en-US" sz="2400" dirty="0" smtClean="0"/>
              <a:t>A </a:t>
            </a:r>
            <a:r>
              <a:rPr lang="en-US" sz="2400" b="1" dirty="0" smtClean="0"/>
              <a:t>system call </a:t>
            </a:r>
            <a:r>
              <a:rPr lang="en-US" sz="2400" dirty="0" smtClean="0"/>
              <a:t>is invoked in a variety of ways, depending on the functionality provided by the underlying processor. </a:t>
            </a:r>
          </a:p>
          <a:p>
            <a:pPr lvl="2"/>
            <a:r>
              <a:rPr lang="en-US" sz="2400" dirty="0" smtClean="0"/>
              <a:t>It is the method used by a process to request action by the OS. </a:t>
            </a:r>
          </a:p>
          <a:p>
            <a:r>
              <a:rPr lang="en-US" sz="2400" dirty="0" smtClean="0"/>
              <a:t>A </a:t>
            </a:r>
            <a:r>
              <a:rPr lang="en-US" sz="2400" b="1" dirty="0" smtClean="0"/>
              <a:t>system call</a:t>
            </a:r>
            <a:r>
              <a:rPr lang="en-US" sz="2400" dirty="0" smtClean="0"/>
              <a:t> usually takes the form of a </a:t>
            </a:r>
            <a:r>
              <a:rPr lang="en-US" sz="2400" b="1" dirty="0" smtClean="0"/>
              <a:t>trap</a:t>
            </a:r>
            <a:r>
              <a:rPr lang="en-US" sz="2400" dirty="0" smtClean="0"/>
              <a:t> to a specific location in the </a:t>
            </a:r>
            <a:r>
              <a:rPr lang="en-US" sz="2400" b="1" dirty="0" smtClean="0"/>
              <a:t>interrupt vector</a:t>
            </a:r>
            <a:r>
              <a:rPr lang="en-US" sz="2400" dirty="0" smtClean="0"/>
              <a:t>.</a:t>
            </a:r>
          </a:p>
          <a:p>
            <a:pPr lvl="1"/>
            <a:r>
              <a:rPr lang="en-US" sz="2000" dirty="0" smtClean="0"/>
              <a:t>The </a:t>
            </a:r>
            <a:r>
              <a:rPr lang="en-US" sz="2000" b="1" dirty="0" smtClean="0"/>
              <a:t>system-call service routine </a:t>
            </a:r>
            <a:r>
              <a:rPr lang="en-US" sz="2000" dirty="0" smtClean="0"/>
              <a:t>is a part of the OS. </a:t>
            </a:r>
          </a:p>
          <a:p>
            <a:pPr lvl="1"/>
            <a:r>
              <a:rPr lang="en-US" sz="2000" dirty="0" smtClean="0"/>
              <a:t>The </a:t>
            </a:r>
            <a:r>
              <a:rPr lang="en-US" sz="2000" b="1" dirty="0" smtClean="0"/>
              <a:t>kernel </a:t>
            </a:r>
            <a:r>
              <a:rPr lang="en-US" sz="2000" dirty="0" smtClean="0"/>
              <a:t>examines the interrupting instruction to determine what </a:t>
            </a:r>
            <a:r>
              <a:rPr lang="en-US" sz="2000" b="1" dirty="0" smtClean="0"/>
              <a:t>system call </a:t>
            </a:r>
            <a:r>
              <a:rPr lang="en-US" sz="2000" dirty="0" smtClean="0"/>
              <a:t>has to be occurred. </a:t>
            </a:r>
          </a:p>
          <a:p>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Process Management</a:t>
            </a:r>
          </a:p>
        </p:txBody>
      </p:sp>
      <p:sp>
        <p:nvSpPr>
          <p:cNvPr id="45059" name="Rectangle 3"/>
          <p:cNvSpPr>
            <a:spLocks noGrp="1" noChangeArrowheads="1"/>
          </p:cNvSpPr>
          <p:nvPr>
            <p:ph type="body" idx="4294967295"/>
          </p:nvPr>
        </p:nvSpPr>
        <p:spPr>
          <a:xfrm>
            <a:off x="567560" y="1056290"/>
            <a:ext cx="7887466" cy="5360385"/>
          </a:xfrm>
        </p:spPr>
        <p:txBody>
          <a:bodyPr/>
          <a:lstStyle/>
          <a:p>
            <a:r>
              <a:rPr lang="en-US" sz="2400" u="sng" dirty="0" smtClean="0"/>
              <a:t>A program in execution, is called a </a:t>
            </a:r>
            <a:r>
              <a:rPr lang="en-US" sz="2400" b="1" u="sng" dirty="0" smtClean="0"/>
              <a:t>process</a:t>
            </a:r>
            <a:r>
              <a:rPr lang="en-US" sz="2400" u="sng" dirty="0" smtClean="0"/>
              <a:t>.</a:t>
            </a:r>
          </a:p>
          <a:p>
            <a:pPr lvl="1"/>
            <a:r>
              <a:rPr lang="en-US" sz="2000" dirty="0" smtClean="0"/>
              <a:t>A compiler is a process. </a:t>
            </a:r>
          </a:p>
          <a:p>
            <a:pPr lvl="1"/>
            <a:r>
              <a:rPr lang="en-US" sz="2000" dirty="0" smtClean="0"/>
              <a:t>A word-processing program being run by an individual user on a PC is a process. </a:t>
            </a:r>
          </a:p>
          <a:p>
            <a:pPr lvl="1"/>
            <a:r>
              <a:rPr lang="en-US" sz="2000" dirty="0" smtClean="0"/>
              <a:t>A system task, such as sending output to a printer, can also be a process (or at least part of one).</a:t>
            </a:r>
          </a:p>
          <a:p>
            <a:r>
              <a:rPr lang="en-US" sz="2400" dirty="0" smtClean="0"/>
              <a:t>A process needs certain resources—including </a:t>
            </a:r>
            <a:r>
              <a:rPr lang="en-US" sz="2400" i="1" dirty="0" smtClean="0"/>
              <a:t>CPU time</a:t>
            </a:r>
            <a:r>
              <a:rPr lang="en-US" sz="2400" dirty="0" smtClean="0"/>
              <a:t>, </a:t>
            </a:r>
            <a:r>
              <a:rPr lang="en-US" sz="2400" i="1" dirty="0" smtClean="0"/>
              <a:t>memory</a:t>
            </a:r>
            <a:r>
              <a:rPr lang="en-US" sz="2400" dirty="0" smtClean="0"/>
              <a:t>, </a:t>
            </a:r>
            <a:r>
              <a:rPr lang="en-US" sz="2400" i="1" dirty="0" smtClean="0"/>
              <a:t>files</a:t>
            </a:r>
            <a:r>
              <a:rPr lang="en-US" sz="2400" dirty="0" smtClean="0"/>
              <a:t>, and </a:t>
            </a:r>
            <a:r>
              <a:rPr lang="en-US" sz="2400" i="1" dirty="0" smtClean="0"/>
              <a:t>I/O devices</a:t>
            </a:r>
            <a:r>
              <a:rPr lang="en-US" sz="2400" dirty="0" smtClean="0"/>
              <a:t>—to accomplish its task. </a:t>
            </a:r>
          </a:p>
          <a:p>
            <a:pPr lvl="1"/>
            <a:r>
              <a:rPr lang="en-US" sz="2000" dirty="0" smtClean="0"/>
              <a:t>These resources are either given to the process when it is created or while it is running.</a:t>
            </a:r>
          </a:p>
          <a:p>
            <a:pPr lvl="1"/>
            <a:r>
              <a:rPr lang="en-US" sz="2000" dirty="0" smtClean="0"/>
              <a:t>When the process terminates, the OS will reclaim any </a:t>
            </a:r>
            <a:r>
              <a:rPr lang="en-US" sz="2000" b="1" dirty="0" smtClean="0"/>
              <a:t>reusable resources</a:t>
            </a:r>
            <a:r>
              <a:rPr lang="en-US" sz="2000"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Process Management</a:t>
            </a:r>
          </a:p>
        </p:txBody>
      </p:sp>
      <p:sp>
        <p:nvSpPr>
          <p:cNvPr id="45059" name="Rectangle 3"/>
          <p:cNvSpPr>
            <a:spLocks noGrp="1" noChangeArrowheads="1"/>
          </p:cNvSpPr>
          <p:nvPr>
            <p:ph type="body" idx="4294967295"/>
          </p:nvPr>
        </p:nvSpPr>
        <p:spPr>
          <a:xfrm>
            <a:off x="299545" y="1040524"/>
            <a:ext cx="8655269" cy="5376151"/>
          </a:xfrm>
        </p:spPr>
        <p:txBody>
          <a:bodyPr/>
          <a:lstStyle/>
          <a:p>
            <a:r>
              <a:rPr lang="en-US" sz="2400" dirty="0" smtClean="0"/>
              <a:t>The CPU executes one instruction at a time form the process (it can be called a </a:t>
            </a:r>
            <a:r>
              <a:rPr lang="en-US" sz="2400" b="1" i="1" dirty="0" smtClean="0"/>
              <a:t>thread</a:t>
            </a:r>
            <a:r>
              <a:rPr lang="en-US" sz="2400" dirty="0" smtClean="0"/>
              <a:t>) one after another, until the process completes. </a:t>
            </a:r>
          </a:p>
          <a:p>
            <a:pPr lvl="1"/>
            <a:r>
              <a:rPr lang="en-US" sz="2000" dirty="0" smtClean="0"/>
              <a:t>A </a:t>
            </a:r>
            <a:r>
              <a:rPr lang="en-US" sz="2000" b="1" dirty="0" smtClean="0"/>
              <a:t>single-threaded process </a:t>
            </a:r>
            <a:r>
              <a:rPr lang="en-US" sz="2000" dirty="0" smtClean="0"/>
              <a:t>has one </a:t>
            </a:r>
            <a:r>
              <a:rPr lang="en-US" sz="2000" b="1" dirty="0" smtClean="0"/>
              <a:t>program counter </a:t>
            </a:r>
            <a:r>
              <a:rPr lang="en-US" sz="2000" dirty="0" smtClean="0"/>
              <a:t>specifying the next instruction to execute.</a:t>
            </a:r>
          </a:p>
          <a:p>
            <a:r>
              <a:rPr lang="en-US" sz="2400" dirty="0" smtClean="0"/>
              <a:t>Thus, although two processes may be associated with the same program, they are considered two separate execution sequences. </a:t>
            </a:r>
          </a:p>
          <a:p>
            <a:pPr lvl="1"/>
            <a:r>
              <a:rPr lang="en-US" sz="2000" dirty="0" smtClean="0"/>
              <a:t>A multithreaded process has multiple </a:t>
            </a:r>
            <a:r>
              <a:rPr lang="en-US" sz="2000" b="1" dirty="0" smtClean="0"/>
              <a:t>program counters</a:t>
            </a:r>
            <a:r>
              <a:rPr lang="en-US" sz="2000" dirty="0" smtClean="0"/>
              <a:t>, each pointing to the next instruction to execute for a given thread.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Process Management</a:t>
            </a:r>
          </a:p>
        </p:txBody>
      </p:sp>
      <p:sp>
        <p:nvSpPr>
          <p:cNvPr id="45059" name="Rectangle 3"/>
          <p:cNvSpPr>
            <a:spLocks noGrp="1" noChangeArrowheads="1"/>
          </p:cNvSpPr>
          <p:nvPr>
            <p:ph type="body" idx="4294967295"/>
          </p:nvPr>
        </p:nvSpPr>
        <p:spPr>
          <a:xfrm>
            <a:off x="346841" y="1024760"/>
            <a:ext cx="8576442" cy="5391916"/>
          </a:xfrm>
        </p:spPr>
        <p:txBody>
          <a:bodyPr/>
          <a:lstStyle/>
          <a:p>
            <a:r>
              <a:rPr lang="en-US" sz="2400" dirty="0" smtClean="0"/>
              <a:t>A system consists of a </a:t>
            </a:r>
            <a:r>
              <a:rPr lang="en-US" sz="2400" b="1" dirty="0" smtClean="0"/>
              <a:t>collection of processes</a:t>
            </a:r>
            <a:r>
              <a:rPr lang="en-US" sz="2400" dirty="0" smtClean="0"/>
              <a:t>, some of which are </a:t>
            </a:r>
            <a:r>
              <a:rPr lang="en-US" sz="2400" b="1" dirty="0" smtClean="0"/>
              <a:t>OS processes </a:t>
            </a:r>
            <a:r>
              <a:rPr lang="en-US" sz="2400" dirty="0" smtClean="0"/>
              <a:t>(running- OS code) and the rest of which are </a:t>
            </a:r>
            <a:r>
              <a:rPr lang="en-US" sz="2400" b="1" dirty="0" smtClean="0"/>
              <a:t>user processes.</a:t>
            </a:r>
            <a:endParaRPr lang="en-US" sz="2400" dirty="0" smtClean="0"/>
          </a:p>
          <a:p>
            <a:pPr lvl="1"/>
            <a:r>
              <a:rPr lang="en-US" sz="2000" dirty="0" smtClean="0"/>
              <a:t>All these processes can potentially execute concurrently—by multiplexing on a single CPU.</a:t>
            </a:r>
          </a:p>
          <a:p>
            <a:r>
              <a:rPr lang="en-US" sz="2400" dirty="0" smtClean="0"/>
              <a:t>The OS is responsible for the following activities in connection with process management:</a:t>
            </a:r>
          </a:p>
          <a:p>
            <a:pPr lvl="1">
              <a:buNone/>
            </a:pPr>
            <a:r>
              <a:rPr lang="en-US" sz="2400" dirty="0" smtClean="0"/>
              <a:t>• </a:t>
            </a:r>
            <a:r>
              <a:rPr lang="en-US" sz="2000" b="1" dirty="0" smtClean="0"/>
              <a:t>Scheduling</a:t>
            </a:r>
            <a:r>
              <a:rPr lang="en-US" sz="2000" dirty="0" smtClean="0"/>
              <a:t> processes and threads on the CPU.</a:t>
            </a:r>
          </a:p>
          <a:p>
            <a:pPr lvl="1">
              <a:buNone/>
            </a:pPr>
            <a:r>
              <a:rPr lang="en-US" sz="2000" dirty="0" smtClean="0"/>
              <a:t>• </a:t>
            </a:r>
            <a:r>
              <a:rPr lang="en-US" sz="2000" b="1" dirty="0" smtClean="0"/>
              <a:t>Creating</a:t>
            </a:r>
            <a:r>
              <a:rPr lang="en-US" sz="2000" dirty="0" smtClean="0"/>
              <a:t> and </a:t>
            </a:r>
            <a:r>
              <a:rPr lang="en-US" sz="2000" b="1" dirty="0" smtClean="0"/>
              <a:t>deleting</a:t>
            </a:r>
            <a:r>
              <a:rPr lang="en-US" sz="2000" dirty="0" smtClean="0"/>
              <a:t> both user and system processes.</a:t>
            </a:r>
          </a:p>
          <a:p>
            <a:pPr lvl="1">
              <a:buNone/>
            </a:pPr>
            <a:r>
              <a:rPr lang="en-US" sz="2000" dirty="0" smtClean="0"/>
              <a:t>• </a:t>
            </a:r>
            <a:r>
              <a:rPr lang="en-US" sz="2000" b="1" dirty="0" smtClean="0"/>
              <a:t>Suspending </a:t>
            </a:r>
            <a:r>
              <a:rPr lang="en-US" sz="2000" dirty="0" smtClean="0"/>
              <a:t>and </a:t>
            </a:r>
            <a:r>
              <a:rPr lang="en-US" sz="2000" b="1" dirty="0" smtClean="0"/>
              <a:t>resuming</a:t>
            </a:r>
            <a:r>
              <a:rPr lang="en-US" sz="2000" dirty="0" smtClean="0"/>
              <a:t> processes.</a:t>
            </a:r>
          </a:p>
          <a:p>
            <a:pPr lvl="1">
              <a:buNone/>
            </a:pPr>
            <a:r>
              <a:rPr lang="en-US" sz="2000" dirty="0" smtClean="0"/>
              <a:t>• Providing mechanisms for </a:t>
            </a:r>
            <a:r>
              <a:rPr lang="en-US" sz="2000" b="1" dirty="0" smtClean="0"/>
              <a:t>process synchronization</a:t>
            </a:r>
            <a:r>
              <a:rPr lang="en-US" sz="2000" dirty="0" smtClean="0"/>
              <a:t>.</a:t>
            </a:r>
          </a:p>
          <a:p>
            <a:pPr lvl="1">
              <a:buNone/>
            </a:pPr>
            <a:r>
              <a:rPr lang="en-US" sz="2000" dirty="0" smtClean="0"/>
              <a:t>• Providing mechanisms for </a:t>
            </a:r>
            <a:r>
              <a:rPr lang="en-US" sz="2000" b="1" dirty="0" smtClean="0"/>
              <a:t>process communication</a:t>
            </a:r>
            <a:r>
              <a:rPr lang="en-US" sz="2000"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Memory Management</a:t>
            </a:r>
          </a:p>
        </p:txBody>
      </p:sp>
      <p:sp>
        <p:nvSpPr>
          <p:cNvPr id="45059" name="Rectangle 3"/>
          <p:cNvSpPr>
            <a:spLocks noGrp="1" noChangeArrowheads="1"/>
          </p:cNvSpPr>
          <p:nvPr>
            <p:ph type="body" idx="4294967295"/>
          </p:nvPr>
        </p:nvSpPr>
        <p:spPr>
          <a:xfrm>
            <a:off x="346841" y="1072056"/>
            <a:ext cx="8607973" cy="5344620"/>
          </a:xfrm>
        </p:spPr>
        <p:txBody>
          <a:bodyPr/>
          <a:lstStyle/>
          <a:p>
            <a:r>
              <a:rPr lang="en-US" sz="2400" dirty="0" smtClean="0"/>
              <a:t>The </a:t>
            </a:r>
            <a:r>
              <a:rPr lang="en-US" sz="2400" b="1" dirty="0" smtClean="0"/>
              <a:t>main memory </a:t>
            </a:r>
            <a:r>
              <a:rPr lang="en-US" sz="2400" dirty="0" smtClean="0"/>
              <a:t>is central to the operation of a computer system (von Neumann architecture). </a:t>
            </a:r>
          </a:p>
          <a:p>
            <a:pPr lvl="1"/>
            <a:r>
              <a:rPr lang="en-US" sz="2000" b="1" dirty="0" smtClean="0"/>
              <a:t>Main memory </a:t>
            </a:r>
            <a:r>
              <a:rPr lang="en-US" sz="2000" dirty="0" smtClean="0"/>
              <a:t>is a large array of bytes, each byte has its own address.</a:t>
            </a:r>
          </a:p>
          <a:p>
            <a:pPr lvl="1"/>
            <a:r>
              <a:rPr lang="en-US" sz="2000" b="1" dirty="0" smtClean="0"/>
              <a:t>Main memory </a:t>
            </a:r>
            <a:r>
              <a:rPr lang="en-US" sz="2000" dirty="0" smtClean="0"/>
              <a:t>is a repository of quickly accessible data shared by the CPU and I/O devices. </a:t>
            </a:r>
          </a:p>
          <a:p>
            <a:pPr lvl="2"/>
            <a:r>
              <a:rPr lang="en-US" sz="2000" dirty="0" smtClean="0"/>
              <a:t>The </a:t>
            </a:r>
            <a:r>
              <a:rPr lang="en-US" sz="2000" b="1" dirty="0" smtClean="0"/>
              <a:t>main memory </a:t>
            </a:r>
            <a:r>
              <a:rPr lang="en-US" sz="2000" dirty="0" smtClean="0"/>
              <a:t>is only the large storage device that the CPU is able to address and access directly.</a:t>
            </a:r>
          </a:p>
          <a:p>
            <a:r>
              <a:rPr lang="en-US" sz="2400" dirty="0" smtClean="0"/>
              <a:t>The CPU reads instructions from </a:t>
            </a:r>
            <a:r>
              <a:rPr lang="en-US" sz="2400" b="1" dirty="0" smtClean="0"/>
              <a:t>main memory </a:t>
            </a:r>
            <a:r>
              <a:rPr lang="en-US" sz="2400" dirty="0" smtClean="0"/>
              <a:t>during the </a:t>
            </a:r>
            <a:r>
              <a:rPr lang="en-US" sz="2400" b="1" dirty="0" smtClean="0"/>
              <a:t>instruction-fetch cycle </a:t>
            </a:r>
            <a:r>
              <a:rPr lang="en-US" sz="2400" dirty="0" smtClean="0"/>
              <a:t>and both reads and writes data from main memory during the </a:t>
            </a:r>
            <a:r>
              <a:rPr lang="en-US" sz="2400" b="1" dirty="0" smtClean="0"/>
              <a:t>data-fetch cycle</a:t>
            </a:r>
            <a:r>
              <a:rPr lang="en-US" sz="2400" dirty="0" smtClean="0"/>
              <a:t>.</a:t>
            </a:r>
          </a:p>
          <a:p>
            <a:pPr lvl="1"/>
            <a:r>
              <a:rPr lang="en-US" sz="2000" b="1" dirty="0" smtClean="0"/>
              <a:t>The data which is stored on disk must be transferred to main memory by CPU-generated I/O calls</a:t>
            </a:r>
            <a:r>
              <a:rPr lang="en-US" sz="20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Memory Management</a:t>
            </a:r>
          </a:p>
        </p:txBody>
      </p:sp>
      <p:sp>
        <p:nvSpPr>
          <p:cNvPr id="45059" name="Rectangle 3"/>
          <p:cNvSpPr>
            <a:spLocks noGrp="1" noChangeArrowheads="1"/>
          </p:cNvSpPr>
          <p:nvPr>
            <p:ph type="body" idx="4294967295"/>
          </p:nvPr>
        </p:nvSpPr>
        <p:spPr>
          <a:xfrm>
            <a:off x="504497" y="1135116"/>
            <a:ext cx="8403020" cy="5281559"/>
          </a:xfrm>
        </p:spPr>
        <p:txBody>
          <a:bodyPr/>
          <a:lstStyle/>
          <a:p>
            <a:r>
              <a:rPr lang="en-US" sz="2400" dirty="0" smtClean="0"/>
              <a:t>For a program to be executed, it must be mapped from </a:t>
            </a:r>
            <a:r>
              <a:rPr lang="en-US" sz="2400" b="1" dirty="0" smtClean="0"/>
              <a:t>disk address</a:t>
            </a:r>
            <a:r>
              <a:rPr lang="en-US" sz="2400" dirty="0" smtClean="0"/>
              <a:t> to </a:t>
            </a:r>
            <a:r>
              <a:rPr lang="en-US" sz="2400" b="1" dirty="0" smtClean="0"/>
              <a:t>main memory address </a:t>
            </a:r>
            <a:r>
              <a:rPr lang="en-US" sz="2400" dirty="0" smtClean="0"/>
              <a:t>(or </a:t>
            </a:r>
            <a:r>
              <a:rPr lang="en-US" sz="2400" b="1" dirty="0" smtClean="0"/>
              <a:t>absolute addresses </a:t>
            </a:r>
            <a:r>
              <a:rPr lang="en-US" sz="2400" dirty="0" smtClean="0"/>
              <a:t>) and then loaded into main memory.</a:t>
            </a:r>
          </a:p>
          <a:p>
            <a:pPr lvl="1"/>
            <a:r>
              <a:rPr lang="en-US" sz="2400" dirty="0" smtClean="0"/>
              <a:t>As the program executes, the CPU accesses program instructions and data from memory by these </a:t>
            </a:r>
            <a:r>
              <a:rPr lang="en-US" sz="2400" b="1" dirty="0" smtClean="0"/>
              <a:t>absolute addresses</a:t>
            </a:r>
            <a:r>
              <a:rPr lang="en-US" sz="2400" dirty="0" smtClean="0"/>
              <a:t>. </a:t>
            </a:r>
          </a:p>
          <a:p>
            <a:r>
              <a:rPr lang="en-US" sz="2400" dirty="0" smtClean="0"/>
              <a:t>Eventually, the program terminates, its memory space is declared available, and the next program can be loaded and executed.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Memory Management</a:t>
            </a:r>
          </a:p>
        </p:txBody>
      </p:sp>
      <p:sp>
        <p:nvSpPr>
          <p:cNvPr id="45059" name="Rectangle 3"/>
          <p:cNvSpPr>
            <a:spLocks noGrp="1" noChangeArrowheads="1"/>
          </p:cNvSpPr>
          <p:nvPr>
            <p:ph type="body" idx="4294967295"/>
          </p:nvPr>
        </p:nvSpPr>
        <p:spPr>
          <a:xfrm>
            <a:off x="362608" y="993228"/>
            <a:ext cx="8355724" cy="5423447"/>
          </a:xfrm>
        </p:spPr>
        <p:txBody>
          <a:bodyPr/>
          <a:lstStyle/>
          <a:p>
            <a:r>
              <a:rPr lang="en-US" sz="2400" dirty="0" smtClean="0"/>
              <a:t>To improve both the utilization of the CPU and the performance of the computer system, a need for </a:t>
            </a:r>
            <a:r>
              <a:rPr lang="en-US" sz="2400" b="1" dirty="0" smtClean="0"/>
              <a:t>memory management</a:t>
            </a:r>
            <a:r>
              <a:rPr lang="en-US" sz="2400" dirty="0" smtClean="0"/>
              <a:t> is important: </a:t>
            </a:r>
          </a:p>
          <a:p>
            <a:pPr lvl="1"/>
            <a:r>
              <a:rPr lang="en-US" sz="2000" dirty="0" smtClean="0"/>
              <a:t>Many different memory management schemes are used.</a:t>
            </a:r>
          </a:p>
          <a:p>
            <a:r>
              <a:rPr lang="en-US" sz="2400" dirty="0" smtClean="0"/>
              <a:t>The OS is responsible for the following activities as part of </a:t>
            </a:r>
            <a:r>
              <a:rPr lang="en-US" sz="2400" b="1" dirty="0" smtClean="0"/>
              <a:t>memory management</a:t>
            </a:r>
            <a:r>
              <a:rPr lang="en-US" sz="2400" dirty="0" smtClean="0"/>
              <a:t>:</a:t>
            </a:r>
          </a:p>
          <a:p>
            <a:pPr lvl="1">
              <a:buNone/>
            </a:pPr>
            <a:r>
              <a:rPr lang="en-US" sz="2000" b="1" dirty="0" smtClean="0"/>
              <a:t>• </a:t>
            </a:r>
            <a:r>
              <a:rPr lang="en-US" sz="2000" b="1" i="1" dirty="0" smtClean="0"/>
              <a:t>Keeping track of which parts of memory are currently being used and who is using them.</a:t>
            </a:r>
          </a:p>
          <a:p>
            <a:pPr lvl="1">
              <a:buNone/>
            </a:pPr>
            <a:r>
              <a:rPr lang="en-US" sz="2000" b="1" i="1" dirty="0" smtClean="0"/>
              <a:t>• Deciding which processes (or parts of processes) and data to move into and out of memory.</a:t>
            </a:r>
          </a:p>
          <a:p>
            <a:pPr lvl="1">
              <a:buNone/>
            </a:pPr>
            <a:r>
              <a:rPr lang="en-US" sz="2000" b="1" i="1" dirty="0" smtClean="0"/>
              <a:t>• Allocating and de-allocating memory space as needed.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File-System Management</a:t>
            </a:r>
          </a:p>
        </p:txBody>
      </p:sp>
      <p:sp>
        <p:nvSpPr>
          <p:cNvPr id="45059" name="Rectangle 3"/>
          <p:cNvSpPr>
            <a:spLocks noGrp="1" noChangeArrowheads="1"/>
          </p:cNvSpPr>
          <p:nvPr>
            <p:ph type="body" idx="4294967295"/>
          </p:nvPr>
        </p:nvSpPr>
        <p:spPr>
          <a:xfrm>
            <a:off x="331076" y="1135116"/>
            <a:ext cx="8544910" cy="5281559"/>
          </a:xfrm>
        </p:spPr>
        <p:txBody>
          <a:bodyPr/>
          <a:lstStyle/>
          <a:p>
            <a:r>
              <a:rPr lang="en-US" sz="2400" dirty="0" smtClean="0"/>
              <a:t>The OS abstracts from the physical properties of its storage devices to define a logical storage unit, is the </a:t>
            </a:r>
            <a:r>
              <a:rPr lang="en-US" sz="2400" b="1" dirty="0" smtClean="0"/>
              <a:t>file </a:t>
            </a:r>
            <a:r>
              <a:rPr lang="en-US" sz="2400" dirty="0" smtClean="0"/>
              <a:t>unit.</a:t>
            </a:r>
            <a:r>
              <a:rPr lang="en-US" sz="2400" b="1" dirty="0" smtClean="0"/>
              <a:t> </a:t>
            </a:r>
          </a:p>
          <a:p>
            <a:pPr lvl="1"/>
            <a:r>
              <a:rPr lang="en-US" sz="2000" dirty="0" smtClean="0"/>
              <a:t>The OS maps </a:t>
            </a:r>
            <a:r>
              <a:rPr lang="en-US" sz="2000" b="1" dirty="0" smtClean="0"/>
              <a:t>files</a:t>
            </a:r>
            <a:r>
              <a:rPr lang="en-US" sz="2000" dirty="0" smtClean="0"/>
              <a:t> onto physical media and accesses these files via the storage devices.</a:t>
            </a:r>
          </a:p>
          <a:p>
            <a:r>
              <a:rPr lang="en-US" sz="2400" dirty="0" smtClean="0"/>
              <a:t>The OS is responsible for the following activities in connection with </a:t>
            </a:r>
            <a:r>
              <a:rPr lang="en-US" sz="2400" b="1" dirty="0" smtClean="0"/>
              <a:t>file management</a:t>
            </a:r>
            <a:r>
              <a:rPr lang="en-US" sz="2400" dirty="0" smtClean="0"/>
              <a:t>:</a:t>
            </a:r>
          </a:p>
          <a:p>
            <a:pPr lvl="1"/>
            <a:r>
              <a:rPr lang="en-US" sz="2000" dirty="0" smtClean="0"/>
              <a:t>Creating and deleting files.</a:t>
            </a:r>
          </a:p>
          <a:p>
            <a:pPr lvl="1"/>
            <a:r>
              <a:rPr lang="en-US" sz="2000" dirty="0" smtClean="0"/>
              <a:t>Creating and deleting directories to organize files.</a:t>
            </a:r>
          </a:p>
          <a:p>
            <a:pPr lvl="1"/>
            <a:r>
              <a:rPr lang="en-US" sz="2000" dirty="0" smtClean="0"/>
              <a:t>Supporting primitives for manipulating files and directories.</a:t>
            </a:r>
          </a:p>
          <a:p>
            <a:pPr lvl="1"/>
            <a:r>
              <a:rPr lang="en-US" sz="2000" dirty="0" smtClean="0"/>
              <a:t>Mapping files onto secondary storage.</a:t>
            </a:r>
          </a:p>
          <a:p>
            <a:pPr lvl="1"/>
            <a:r>
              <a:rPr lang="en-US" sz="2000" dirty="0" smtClean="0"/>
              <a:t>Backing up files on stable (nonvolatile) storage media.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1452563" y="1166813"/>
            <a:ext cx="6981989" cy="5063274"/>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Mass-Storage Management</a:t>
            </a:r>
          </a:p>
        </p:txBody>
      </p:sp>
      <p:sp>
        <p:nvSpPr>
          <p:cNvPr id="45059" name="Rectangle 3"/>
          <p:cNvSpPr>
            <a:spLocks noGrp="1" noChangeArrowheads="1"/>
          </p:cNvSpPr>
          <p:nvPr>
            <p:ph type="body" idx="4294967295"/>
          </p:nvPr>
        </p:nvSpPr>
        <p:spPr>
          <a:xfrm>
            <a:off x="362607" y="1056290"/>
            <a:ext cx="8466083" cy="5360385"/>
          </a:xfrm>
        </p:spPr>
        <p:txBody>
          <a:bodyPr/>
          <a:lstStyle/>
          <a:p>
            <a:r>
              <a:rPr lang="en-US" sz="2400" dirty="0" smtClean="0"/>
              <a:t>The OS is responsible for the following activities in connection with </a:t>
            </a:r>
            <a:r>
              <a:rPr lang="en-US" sz="2400" b="1" dirty="0" smtClean="0"/>
              <a:t>disk management</a:t>
            </a:r>
            <a:r>
              <a:rPr lang="en-US" sz="2400" dirty="0" smtClean="0"/>
              <a:t>:</a:t>
            </a:r>
          </a:p>
          <a:p>
            <a:pPr lvl="1"/>
            <a:r>
              <a:rPr lang="en-US" sz="2400" dirty="0" smtClean="0"/>
              <a:t>Free-space management</a:t>
            </a:r>
          </a:p>
          <a:p>
            <a:pPr lvl="1"/>
            <a:r>
              <a:rPr lang="en-US" sz="2400" dirty="0" smtClean="0"/>
              <a:t> Storage allocation</a:t>
            </a:r>
          </a:p>
          <a:p>
            <a:pPr lvl="1"/>
            <a:r>
              <a:rPr lang="en-US" sz="2400" dirty="0" smtClean="0"/>
              <a:t>Disk scheduling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Storage Management</a:t>
            </a:r>
          </a:p>
        </p:txBody>
      </p:sp>
      <p:pic>
        <p:nvPicPr>
          <p:cNvPr id="1026" name="Picture 2"/>
          <p:cNvPicPr>
            <a:picLocks noChangeAspect="1" noChangeArrowheads="1"/>
          </p:cNvPicPr>
          <p:nvPr/>
        </p:nvPicPr>
        <p:blipFill>
          <a:blip r:embed="rId3"/>
          <a:srcRect/>
          <a:stretch>
            <a:fillRect/>
          </a:stretch>
        </p:blipFill>
        <p:spPr bwMode="auto">
          <a:xfrm>
            <a:off x="236484" y="1098660"/>
            <a:ext cx="8907516"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dirty="0" smtClean="0"/>
              <a:t>I/O Systems</a:t>
            </a:r>
          </a:p>
        </p:txBody>
      </p:sp>
      <p:sp>
        <p:nvSpPr>
          <p:cNvPr id="45059" name="Rectangle 3"/>
          <p:cNvSpPr>
            <a:spLocks noGrp="1" noChangeArrowheads="1"/>
          </p:cNvSpPr>
          <p:nvPr>
            <p:ph type="body" idx="4294967295"/>
          </p:nvPr>
        </p:nvSpPr>
        <p:spPr>
          <a:xfrm>
            <a:off x="740979" y="993228"/>
            <a:ext cx="8213835" cy="5423447"/>
          </a:xfrm>
        </p:spPr>
        <p:txBody>
          <a:bodyPr/>
          <a:lstStyle/>
          <a:p>
            <a:r>
              <a:rPr lang="en-US" sz="2400" dirty="0" smtClean="0"/>
              <a:t>One of the purposes of an OS is to hide the peculiarities of specific hardware devices from the user. </a:t>
            </a:r>
          </a:p>
          <a:p>
            <a:pPr lvl="1"/>
            <a:r>
              <a:rPr lang="en-US" sz="2000" dirty="0" smtClean="0"/>
              <a:t>For example, in UNIX, the peculiarities of I/O devices are hidden from the bulk of the OS itself by the </a:t>
            </a:r>
            <a:r>
              <a:rPr lang="en-US" sz="2000" b="1" dirty="0" smtClean="0"/>
              <a:t>I/O subsystem. </a:t>
            </a:r>
          </a:p>
          <a:p>
            <a:r>
              <a:rPr lang="en-US" sz="2400" dirty="0" smtClean="0"/>
              <a:t>The </a:t>
            </a:r>
            <a:r>
              <a:rPr lang="en-US" sz="2400" b="1" dirty="0" smtClean="0"/>
              <a:t>I/O subsystem of the OS </a:t>
            </a:r>
            <a:r>
              <a:rPr lang="en-US" sz="2400" dirty="0" smtClean="0"/>
              <a:t>consists of several components:</a:t>
            </a:r>
          </a:p>
          <a:p>
            <a:pPr lvl="1"/>
            <a:r>
              <a:rPr lang="en-US" sz="2400" dirty="0" smtClean="0"/>
              <a:t>A </a:t>
            </a:r>
            <a:r>
              <a:rPr lang="en-US" sz="2400" b="1" dirty="0" smtClean="0"/>
              <a:t>memory-management component </a:t>
            </a:r>
            <a:r>
              <a:rPr lang="en-US" sz="2400" dirty="0" smtClean="0"/>
              <a:t>that includes buffering, caching, and spooling</a:t>
            </a:r>
          </a:p>
          <a:p>
            <a:pPr lvl="1"/>
            <a:r>
              <a:rPr lang="en-US" sz="2400" dirty="0" smtClean="0"/>
              <a:t>A general </a:t>
            </a:r>
            <a:r>
              <a:rPr lang="en-US" sz="2400" b="1" dirty="0" smtClean="0"/>
              <a:t>device-driver</a:t>
            </a:r>
            <a:r>
              <a:rPr lang="en-US" sz="2400" dirty="0" smtClean="0"/>
              <a:t> interface</a:t>
            </a:r>
          </a:p>
          <a:p>
            <a:pPr lvl="1"/>
            <a:r>
              <a:rPr lang="en-US" sz="2400" dirty="0" smtClean="0"/>
              <a:t>Drivers for </a:t>
            </a:r>
            <a:r>
              <a:rPr lang="en-US" sz="2400" b="1" dirty="0" smtClean="0"/>
              <a:t>specific hardware </a:t>
            </a:r>
            <a:r>
              <a:rPr lang="en-US" sz="2400" dirty="0" smtClean="0"/>
              <a:t>devices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982663" y="127000"/>
            <a:ext cx="7704137" cy="576263"/>
          </a:xfrm>
        </p:spPr>
        <p:txBody>
          <a:bodyPr/>
          <a:lstStyle/>
          <a:p>
            <a:r>
              <a:rPr lang="en-US" sz="2800" dirty="0" smtClean="0"/>
              <a:t>Practice Exercises</a:t>
            </a:r>
          </a:p>
        </p:txBody>
      </p:sp>
      <p:sp>
        <p:nvSpPr>
          <p:cNvPr id="60419" name="Content Placeholder 2"/>
          <p:cNvSpPr>
            <a:spLocks noGrp="1"/>
          </p:cNvSpPr>
          <p:nvPr>
            <p:ph idx="4294967295"/>
          </p:nvPr>
        </p:nvSpPr>
        <p:spPr>
          <a:xfrm>
            <a:off x="315310" y="993227"/>
            <a:ext cx="8576442" cy="5439103"/>
          </a:xfrm>
        </p:spPr>
        <p:txBody>
          <a:bodyPr/>
          <a:lstStyle/>
          <a:p>
            <a:r>
              <a:rPr lang="en-US" sz="2000" dirty="0" smtClean="0"/>
              <a:t>What are the three main purposes of an operating system?</a:t>
            </a:r>
          </a:p>
          <a:p>
            <a:r>
              <a:rPr lang="en-US" sz="2000" dirty="0" smtClean="0"/>
              <a:t>What is the main difficulty that a programmer must overcome in writing an operating system for a real-time environment?</a:t>
            </a:r>
          </a:p>
          <a:p>
            <a:r>
              <a:rPr lang="en-US" sz="2000" dirty="0" smtClean="0"/>
              <a:t>In a multiprogramming and time-sharing environment, several users share the system simultaneously. This situation can result in various security problems.</a:t>
            </a:r>
          </a:p>
          <a:p>
            <a:pPr>
              <a:buNone/>
            </a:pPr>
            <a:r>
              <a:rPr lang="en-US" sz="2000" dirty="0" smtClean="0"/>
              <a:t>	a. What are two such problems?</a:t>
            </a:r>
          </a:p>
          <a:p>
            <a:pPr>
              <a:buNone/>
            </a:pPr>
            <a:r>
              <a:rPr lang="en-US" sz="2000" dirty="0" smtClean="0"/>
              <a:t>	b. Can we ensure the same degree of security in a time-shared</a:t>
            </a:r>
          </a:p>
          <a:p>
            <a:pPr>
              <a:buNone/>
            </a:pPr>
            <a:r>
              <a:rPr lang="en-US" sz="2000" dirty="0" smtClean="0"/>
              <a:t>	machine as in a dedicated machine? Explain your answer.</a:t>
            </a:r>
          </a:p>
          <a:p>
            <a:r>
              <a:rPr lang="en-US" sz="2000" dirty="0" smtClean="0"/>
              <a:t>What is the purpose of interrupts? How does an interrupt differ from a trap? Can traps be generated intentionally by a user program? If so, for what purpose?</a:t>
            </a:r>
          </a:p>
          <a:p>
            <a:r>
              <a:rPr lang="en-US" sz="2000" dirty="0" smtClean="0"/>
              <a:t>Define the following: multiprogramming, multitasking, and multiprocessing</a:t>
            </a:r>
          </a:p>
          <a:p>
            <a:r>
              <a:rPr lang="en-US" sz="2000" dirty="0" smtClean="0"/>
              <a:t>Distinguish the terms: interrupt, trap (system call</a:t>
            </a:r>
            <a:r>
              <a:rPr lang="en-US" sz="2000" smtClean="0"/>
              <a:t>), and mode bit.</a:t>
            </a:r>
            <a:endParaRPr lang="en-US" sz="2000" dirty="0" smtClean="0"/>
          </a:p>
          <a:p>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What Operating Systems Do</a:t>
            </a:r>
          </a:p>
        </p:txBody>
      </p:sp>
      <p:sp>
        <p:nvSpPr>
          <p:cNvPr id="7171" name="Rectangle 3"/>
          <p:cNvSpPr>
            <a:spLocks noGrp="1" noChangeArrowheads="1"/>
          </p:cNvSpPr>
          <p:nvPr>
            <p:ph type="body" idx="4294967295"/>
          </p:nvPr>
        </p:nvSpPr>
        <p:spPr>
          <a:xfrm>
            <a:off x="536027" y="1213945"/>
            <a:ext cx="8387255" cy="4840014"/>
          </a:xfrm>
        </p:spPr>
        <p:txBody>
          <a:bodyPr/>
          <a:lstStyle/>
          <a:p>
            <a:r>
              <a:rPr lang="en-US" sz="2400" dirty="0" smtClean="0"/>
              <a:t>To understand an operating system’s role, we need to explore the OS from following  viewpoints: </a:t>
            </a:r>
          </a:p>
          <a:p>
            <a:pPr lvl="1"/>
            <a:r>
              <a:rPr lang="en-US" sz="2400" b="1" dirty="0" smtClean="0"/>
              <a:t>user</a:t>
            </a:r>
            <a:r>
              <a:rPr lang="en-US" sz="2400" dirty="0" smtClean="0"/>
              <a:t> and </a:t>
            </a:r>
          </a:p>
          <a:p>
            <a:pPr lvl="1"/>
            <a:r>
              <a:rPr lang="en-US" sz="2400" dirty="0" smtClean="0"/>
              <a:t>the </a:t>
            </a:r>
            <a:r>
              <a:rPr lang="en-US" sz="2400" b="1" dirty="0" smtClean="0"/>
              <a:t>system</a:t>
            </a:r>
            <a:r>
              <a:rPr lang="en-US" sz="2400" dirty="0" smtClean="0"/>
              <a:t>.</a:t>
            </a:r>
          </a:p>
          <a:p>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User View</a:t>
            </a:r>
          </a:p>
        </p:txBody>
      </p:sp>
      <p:sp>
        <p:nvSpPr>
          <p:cNvPr id="7171" name="Rectangle 3"/>
          <p:cNvSpPr>
            <a:spLocks noGrp="1" noChangeArrowheads="1"/>
          </p:cNvSpPr>
          <p:nvPr>
            <p:ph type="body" idx="4294967295"/>
          </p:nvPr>
        </p:nvSpPr>
        <p:spPr>
          <a:xfrm>
            <a:off x="299545" y="961697"/>
            <a:ext cx="8623737" cy="5092262"/>
          </a:xfrm>
        </p:spPr>
        <p:txBody>
          <a:bodyPr/>
          <a:lstStyle/>
          <a:p>
            <a:r>
              <a:rPr lang="en-US" sz="2400" dirty="0" smtClean="0"/>
              <a:t>The </a:t>
            </a:r>
            <a:r>
              <a:rPr lang="en-US" sz="2400" b="1" dirty="0" smtClean="0"/>
              <a:t>user’s view </a:t>
            </a:r>
            <a:r>
              <a:rPr lang="en-US" sz="2400" dirty="0" smtClean="0"/>
              <a:t>of the computer varies according to the system usage. </a:t>
            </a:r>
          </a:p>
          <a:p>
            <a:r>
              <a:rPr lang="en-US" sz="2400" dirty="0" smtClean="0"/>
              <a:t>When considering a </a:t>
            </a:r>
            <a:r>
              <a:rPr lang="en-US" sz="2400" b="1" dirty="0" smtClean="0"/>
              <a:t>personal computer (PC) system</a:t>
            </a:r>
            <a:r>
              <a:rPr lang="en-US" sz="2400" dirty="0" smtClean="0"/>
              <a:t>:</a:t>
            </a:r>
          </a:p>
          <a:p>
            <a:pPr lvl="1"/>
            <a:r>
              <a:rPr lang="en-US" sz="2400" dirty="0" smtClean="0"/>
              <a:t>The OS is designed mostly for </a:t>
            </a:r>
            <a:r>
              <a:rPr lang="en-US" sz="2400" b="1" dirty="0" smtClean="0"/>
              <a:t>ease of use</a:t>
            </a:r>
            <a:r>
              <a:rPr lang="en-US" sz="2400" dirty="0" smtClean="0"/>
              <a:t>, with some attention paid to performance and none paid to </a:t>
            </a:r>
            <a:r>
              <a:rPr lang="en-US" sz="2400" b="1" dirty="0" smtClean="0"/>
              <a:t>resource utilization</a:t>
            </a:r>
          </a:p>
          <a:p>
            <a:pPr lvl="2"/>
            <a:r>
              <a:rPr lang="en-US" sz="2400" dirty="0" smtClean="0"/>
              <a:t> how various hardware and software resources are shared.</a:t>
            </a:r>
          </a:p>
          <a:p>
            <a:pPr lvl="1"/>
            <a:r>
              <a:rPr lang="en-US" sz="2400" dirty="0" smtClean="0"/>
              <a:t>Such systems are optimized for the </a:t>
            </a:r>
            <a:r>
              <a:rPr lang="en-US" sz="2400" b="1" dirty="0" smtClean="0"/>
              <a:t>single-user</a:t>
            </a:r>
            <a:r>
              <a:rPr lang="en-US" sz="2400" dirty="0" smtClean="0"/>
              <a:t> experience rather than the requirements of multiple users.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User View</a:t>
            </a:r>
          </a:p>
        </p:txBody>
      </p:sp>
      <p:sp>
        <p:nvSpPr>
          <p:cNvPr id="7171" name="Rectangle 3"/>
          <p:cNvSpPr>
            <a:spLocks noGrp="1" noChangeArrowheads="1"/>
          </p:cNvSpPr>
          <p:nvPr>
            <p:ph type="body" idx="4294967295"/>
          </p:nvPr>
        </p:nvSpPr>
        <p:spPr>
          <a:xfrm>
            <a:off x="331077" y="961697"/>
            <a:ext cx="8607972" cy="5092262"/>
          </a:xfrm>
        </p:spPr>
        <p:txBody>
          <a:bodyPr/>
          <a:lstStyle/>
          <a:p>
            <a:r>
              <a:rPr lang="en-US" sz="2400" dirty="0" smtClean="0"/>
              <a:t>In other cases such as a </a:t>
            </a:r>
            <a:r>
              <a:rPr lang="en-US" sz="2400" b="1" dirty="0" smtClean="0"/>
              <a:t>mainframe </a:t>
            </a:r>
            <a:r>
              <a:rPr lang="en-US" sz="2400" dirty="0" smtClean="0"/>
              <a:t>or a</a:t>
            </a:r>
            <a:r>
              <a:rPr lang="en-US" sz="2400" b="1" dirty="0" smtClean="0"/>
              <a:t> minicomputer </a:t>
            </a:r>
            <a:r>
              <a:rPr lang="en-US" sz="2400" dirty="0" smtClean="0"/>
              <a:t>system:</a:t>
            </a:r>
            <a:r>
              <a:rPr lang="en-US" sz="2400" b="1" dirty="0" smtClean="0"/>
              <a:t> </a:t>
            </a:r>
          </a:p>
          <a:p>
            <a:pPr lvl="1"/>
            <a:r>
              <a:rPr lang="en-US" sz="2400" dirty="0" smtClean="0"/>
              <a:t>various users are accessing the same computer through other terminals.</a:t>
            </a:r>
          </a:p>
          <a:p>
            <a:pPr lvl="2"/>
            <a:r>
              <a:rPr lang="en-US" sz="2400" dirty="0" smtClean="0"/>
              <a:t> </a:t>
            </a:r>
            <a:r>
              <a:rPr lang="en-US" sz="2000" dirty="0" smtClean="0"/>
              <a:t>These users </a:t>
            </a:r>
            <a:r>
              <a:rPr lang="en-US" sz="2000" b="1" dirty="0" smtClean="0"/>
              <a:t>share resources </a:t>
            </a:r>
            <a:r>
              <a:rPr lang="en-US" sz="2000" dirty="0" smtClean="0"/>
              <a:t>and </a:t>
            </a:r>
            <a:r>
              <a:rPr lang="en-US" sz="2000" b="1" dirty="0" smtClean="0"/>
              <a:t>exchange information</a:t>
            </a:r>
            <a:r>
              <a:rPr lang="en-US" sz="2000" dirty="0" smtClean="0"/>
              <a:t>. </a:t>
            </a:r>
          </a:p>
          <a:p>
            <a:pPr lvl="2"/>
            <a:r>
              <a:rPr lang="en-US" sz="2000" dirty="0" smtClean="0"/>
              <a:t>The OS in such cases is designed to </a:t>
            </a:r>
            <a:r>
              <a:rPr lang="en-US" sz="2000" b="1" dirty="0" smtClean="0"/>
              <a:t>maximize resource utilization</a:t>
            </a:r>
            <a:endParaRPr lang="en-US" sz="2000" dirty="0" smtClean="0"/>
          </a:p>
          <a:p>
            <a:pPr lvl="2"/>
            <a:r>
              <a:rPr lang="en-US" sz="2000" dirty="0" smtClean="0"/>
              <a:t>to assure that all available </a:t>
            </a:r>
            <a:r>
              <a:rPr lang="en-US" sz="2000" i="1" dirty="0" smtClean="0"/>
              <a:t>CPU time</a:t>
            </a:r>
            <a:r>
              <a:rPr lang="en-US" sz="2000" dirty="0" smtClean="0"/>
              <a:t>, </a:t>
            </a:r>
            <a:r>
              <a:rPr lang="en-US" sz="2000" i="1" dirty="0" smtClean="0"/>
              <a:t>memory</a:t>
            </a:r>
            <a:r>
              <a:rPr lang="en-US" sz="2000" dirty="0" smtClean="0"/>
              <a:t>, and I/O are used efficiently and that no individual user takes more than his or her fair share.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dirty="0" smtClean="0"/>
              <a:t>System View</a:t>
            </a:r>
          </a:p>
        </p:txBody>
      </p:sp>
      <p:sp>
        <p:nvSpPr>
          <p:cNvPr id="7171" name="Rectangle 3"/>
          <p:cNvSpPr>
            <a:spLocks noGrp="1" noChangeArrowheads="1"/>
          </p:cNvSpPr>
          <p:nvPr>
            <p:ph type="body" idx="4294967295"/>
          </p:nvPr>
        </p:nvSpPr>
        <p:spPr>
          <a:xfrm>
            <a:off x="536027" y="961697"/>
            <a:ext cx="8387255" cy="5092262"/>
          </a:xfrm>
        </p:spPr>
        <p:txBody>
          <a:bodyPr/>
          <a:lstStyle/>
          <a:p>
            <a:r>
              <a:rPr lang="en-US" sz="2400" dirty="0" smtClean="0"/>
              <a:t>From the </a:t>
            </a:r>
            <a:r>
              <a:rPr lang="en-US" sz="2400" b="1" dirty="0" smtClean="0"/>
              <a:t>computer’s point of view</a:t>
            </a:r>
            <a:r>
              <a:rPr lang="en-US" sz="2400" dirty="0" smtClean="0"/>
              <a:t>, an OS is a </a:t>
            </a:r>
            <a:r>
              <a:rPr lang="en-US" sz="2400" b="1" dirty="0" smtClean="0"/>
              <a:t>resource allocator</a:t>
            </a:r>
            <a:r>
              <a:rPr lang="en-US" sz="2400" dirty="0" smtClean="0"/>
              <a:t>.</a:t>
            </a:r>
          </a:p>
          <a:p>
            <a:r>
              <a:rPr lang="en-US" sz="2400" dirty="0" smtClean="0"/>
              <a:t>A computer system has many </a:t>
            </a:r>
            <a:r>
              <a:rPr lang="en-US" sz="2400" b="1" dirty="0" smtClean="0"/>
              <a:t>resources </a:t>
            </a:r>
            <a:r>
              <a:rPr lang="en-US" sz="2400" dirty="0" smtClean="0"/>
              <a:t>that may be required to solve problems such as: </a:t>
            </a:r>
          </a:p>
          <a:p>
            <a:pPr lvl="1"/>
            <a:r>
              <a:rPr lang="en-US" sz="2400" b="1" dirty="0" smtClean="0"/>
              <a:t>CPU time</a:t>
            </a:r>
            <a:r>
              <a:rPr lang="en-US" sz="2400" dirty="0" smtClean="0"/>
              <a:t>, </a:t>
            </a:r>
            <a:r>
              <a:rPr lang="en-US" sz="2400" b="1" dirty="0" smtClean="0"/>
              <a:t>memory space</a:t>
            </a:r>
            <a:r>
              <a:rPr lang="en-US" sz="2400" dirty="0" smtClean="0"/>
              <a:t>, </a:t>
            </a:r>
            <a:r>
              <a:rPr lang="en-US" sz="2400" b="1" dirty="0" smtClean="0"/>
              <a:t>file-storage space</a:t>
            </a:r>
            <a:r>
              <a:rPr lang="en-US" sz="2400" dirty="0" smtClean="0"/>
              <a:t>, </a:t>
            </a:r>
            <a:r>
              <a:rPr lang="en-US" sz="2400" b="1" dirty="0" smtClean="0"/>
              <a:t>I/O devices</a:t>
            </a:r>
            <a:r>
              <a:rPr lang="en-US" sz="2400" dirty="0" smtClean="0"/>
              <a:t>, and so on. </a:t>
            </a:r>
          </a:p>
          <a:p>
            <a:r>
              <a:rPr lang="en-US" sz="2400" i="1" u="sng" dirty="0" smtClean="0"/>
              <a:t>The OS acts as the manager of these resources</a:t>
            </a:r>
            <a:r>
              <a:rPr lang="en-US" sz="2400" dirty="0" smtClean="0"/>
              <a:t>. </a:t>
            </a:r>
          </a:p>
          <a:p>
            <a:pPr lvl="1"/>
            <a:r>
              <a:rPr lang="en-US" sz="2400" dirty="0" smtClean="0"/>
              <a:t>Facing numerous and conflicting requests for resources;</a:t>
            </a:r>
          </a:p>
          <a:p>
            <a:pPr lvl="2"/>
            <a:r>
              <a:rPr lang="en-US" sz="2000" dirty="0" smtClean="0"/>
              <a:t>the OS must decide how to allocate those resources to specific programs and </a:t>
            </a:r>
          </a:p>
          <a:p>
            <a:pPr lvl="2"/>
            <a:r>
              <a:rPr lang="en-US" sz="2000" dirty="0" smtClean="0"/>
              <a:t>users so that it can make the computer system efficiently and fairly.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10841</TotalTime>
  <Words>3716</Words>
  <Application>Microsoft Office PowerPoint</Application>
  <PresentationFormat>On-screen Show (4:3)</PresentationFormat>
  <Paragraphs>289</Paragraphs>
  <Slides>54</Slides>
  <Notes>41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os-8</vt:lpstr>
      <vt:lpstr>Chapter 1:  Introduction</vt:lpstr>
      <vt:lpstr>Objectives</vt:lpstr>
      <vt:lpstr>What is an Operating System?</vt:lpstr>
      <vt:lpstr>Computer System Structure</vt:lpstr>
      <vt:lpstr>Slide 5</vt:lpstr>
      <vt:lpstr>What Operating Systems Do</vt:lpstr>
      <vt:lpstr>User View</vt:lpstr>
      <vt:lpstr>User View</vt:lpstr>
      <vt:lpstr>System View</vt:lpstr>
      <vt:lpstr>Defining Operating Systems</vt:lpstr>
      <vt:lpstr>Defining Operating Systems</vt:lpstr>
      <vt:lpstr>Defining Operating Systems</vt:lpstr>
      <vt:lpstr>Computer-System Operation</vt:lpstr>
      <vt:lpstr>Slide 14</vt:lpstr>
      <vt:lpstr>Computer-System Operation</vt:lpstr>
      <vt:lpstr>Computer-System Operation</vt:lpstr>
      <vt:lpstr>Computer-System Operation</vt:lpstr>
      <vt:lpstr>Computer-System Operation</vt:lpstr>
      <vt:lpstr>Storage Structure</vt:lpstr>
      <vt:lpstr>Storage Structure</vt:lpstr>
      <vt:lpstr>Storage Structure</vt:lpstr>
      <vt:lpstr>Storage Structure</vt:lpstr>
      <vt:lpstr>Storage Structure</vt:lpstr>
      <vt:lpstr>Storage Structure</vt:lpstr>
      <vt:lpstr>I/O Structure</vt:lpstr>
      <vt:lpstr>Computer-System Architecture</vt:lpstr>
      <vt:lpstr>Single-Processor Systems</vt:lpstr>
      <vt:lpstr>Multiprocessor Systems</vt:lpstr>
      <vt:lpstr>Multiprocessor Systems</vt:lpstr>
      <vt:lpstr>Multiprogramming</vt:lpstr>
      <vt:lpstr>Multiprogramming</vt:lpstr>
      <vt:lpstr>Multi-programming</vt:lpstr>
      <vt:lpstr>Multi-programming</vt:lpstr>
      <vt:lpstr>Time sharing</vt:lpstr>
      <vt:lpstr>Job Scheduling</vt:lpstr>
      <vt:lpstr>Operating-System Operations</vt:lpstr>
      <vt:lpstr>Dual-Mode and Multimode Operation</vt:lpstr>
      <vt:lpstr>Dual-Mode and Multimode Operation</vt:lpstr>
      <vt:lpstr>Dual-Mode and Multimode Operation</vt:lpstr>
      <vt:lpstr>Dual-Mode and Multimode Operation</vt:lpstr>
      <vt:lpstr>Dual-Mode and Multimode Operation</vt:lpstr>
      <vt:lpstr>System Call</vt:lpstr>
      <vt:lpstr>Process Management</vt:lpstr>
      <vt:lpstr>Process Management</vt:lpstr>
      <vt:lpstr>Process Management</vt:lpstr>
      <vt:lpstr>Memory Management</vt:lpstr>
      <vt:lpstr>Memory Management</vt:lpstr>
      <vt:lpstr>Memory Management</vt:lpstr>
      <vt:lpstr>File-System Management</vt:lpstr>
      <vt:lpstr>Mass-Storage Management</vt:lpstr>
      <vt:lpstr>Storage Management</vt:lpstr>
      <vt:lpstr>I/O Systems</vt:lpstr>
      <vt:lpstr>Practice Exercises</vt:lpstr>
      <vt:lpstr>End of Chapter 1</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win7</cp:lastModifiedBy>
  <cp:revision>501</cp:revision>
  <cp:lastPrinted>2001-06-14T13:58:17Z</cp:lastPrinted>
  <dcterms:created xsi:type="dcterms:W3CDTF">2011-01-13T23:43:38Z</dcterms:created>
  <dcterms:modified xsi:type="dcterms:W3CDTF">2018-02-10T06:09:50Z</dcterms:modified>
</cp:coreProperties>
</file>