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6"/>
  </p:notesMasterIdLst>
  <p:handoutMasterIdLst>
    <p:handoutMasterId r:id="rId47"/>
  </p:handoutMasterIdLst>
  <p:sldIdLst>
    <p:sldId id="331" r:id="rId2"/>
    <p:sldId id="332" r:id="rId3"/>
    <p:sldId id="333" r:id="rId4"/>
    <p:sldId id="334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432" r:id="rId16"/>
    <p:sldId id="433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9" r:id="rId28"/>
    <p:sldId id="400" r:id="rId29"/>
    <p:sldId id="401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8" r:id="rId40"/>
    <p:sldId id="429" r:id="rId41"/>
    <p:sldId id="430" r:id="rId42"/>
    <p:sldId id="431" r:id="rId43"/>
    <p:sldId id="404" r:id="rId44"/>
    <p:sldId id="372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500" y="-9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BCE6FB3A-5DF1-455F-BD4F-7A0A6C27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D08DE7-18D7-47DB-B3A4-86C8B014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9AE2467-5E6C-4743-B199-BECD2CC4BF83}" type="slidenum">
              <a:rPr lang="en-US" altLang="en-US" smtClean="0">
                <a:latin typeface="Helvetica" pitchFamily="-84" charset="0"/>
              </a:rPr>
              <a:pPr defTabSz="912813"/>
              <a:t>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13D8A5E-32F1-4906-B726-A8F7E100765D}" type="slidenum">
              <a:rPr lang="en-US" altLang="en-US" smtClean="0">
                <a:latin typeface="Helvetica" pitchFamily="-84" charset="0"/>
              </a:rPr>
              <a:pPr defTabSz="912813"/>
              <a:t>35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73D2705-4E8E-4620-B495-D20CCD061AC8}" type="slidenum">
              <a:rPr lang="en-US" altLang="en-US" smtClean="0">
                <a:latin typeface="Helvetica" pitchFamily="-84" charset="0"/>
              </a:rPr>
              <a:pPr defTabSz="912813"/>
              <a:t>36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74B1923-687B-4B61-AC6C-46361CECB1E4}" type="slidenum">
              <a:rPr lang="en-US" altLang="en-US" smtClean="0">
                <a:latin typeface="Helvetica" pitchFamily="-84" charset="0"/>
              </a:rPr>
              <a:pPr defTabSz="912813"/>
              <a:t>37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5AD765F-2EA0-4CA7-A9A5-5A68D0463845}" type="slidenum">
              <a:rPr lang="en-US" altLang="en-US" smtClean="0">
                <a:latin typeface="Helvetica" pitchFamily="-84" charset="0"/>
              </a:rPr>
              <a:pPr defTabSz="912813"/>
              <a:t>38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20FAE71-CDAD-4731-A25A-9DA9E9663BA3}" type="slidenum">
              <a:rPr lang="en-US" altLang="en-US" smtClean="0">
                <a:latin typeface="Helvetica" pitchFamily="-84" charset="0"/>
              </a:rPr>
              <a:pPr defTabSz="912813"/>
              <a:t>39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0252C63-CA64-4182-BA5C-63F8E74D44CA}" type="slidenum">
              <a:rPr lang="en-US" altLang="en-US" smtClean="0">
                <a:latin typeface="Helvetica" pitchFamily="-84" charset="0"/>
              </a:rPr>
              <a:pPr defTabSz="912813"/>
              <a:t>40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F9B95B1-8106-46C3-A23A-E9E6B9C030F3}" type="slidenum">
              <a:rPr lang="en-US" altLang="en-US" smtClean="0">
                <a:latin typeface="Helvetica" pitchFamily="-84" charset="0"/>
              </a:rPr>
              <a:pPr defTabSz="912813"/>
              <a:t>42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10B4EFC-8AC0-484F-81A7-A0964F42D7F3}" type="slidenum">
              <a:rPr lang="en-US" altLang="en-US" smtClean="0">
                <a:latin typeface="Helvetica" pitchFamily="-84" charset="0"/>
              </a:rPr>
              <a:pPr defTabSz="912813"/>
              <a:t>44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0FCB1F9-869A-4DEA-B70B-DBC06E4495E4}" type="slidenum">
              <a:rPr lang="en-US" altLang="en-US" smtClean="0">
                <a:latin typeface="Helvetica" pitchFamily="-84" charset="0"/>
              </a:rPr>
              <a:pPr defTabSz="912813"/>
              <a:t>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BF19E-816B-4E95-A37A-3B791C215689}" type="slidenum">
              <a:rPr lang="en-US" smtClean="0"/>
              <a:pPr/>
              <a:t>16</a:t>
            </a:fld>
            <a:endParaRPr lang="th-TH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D98011B-3BC7-4843-85D4-F0EE0A302179}" type="slidenum">
              <a:rPr lang="en-US" altLang="en-US" smtClean="0">
                <a:latin typeface="Helvetica" pitchFamily="-84" charset="0"/>
              </a:rPr>
              <a:pPr defTabSz="912813"/>
              <a:t>30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B77D030-AFC7-4FFB-8EB0-F242C6D07AAC}" type="slidenum">
              <a:rPr lang="en-US" altLang="en-US" smtClean="0">
                <a:latin typeface="Helvetica" pitchFamily="-84" charset="0"/>
              </a:rPr>
              <a:pPr defTabSz="912813"/>
              <a:t>31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C13DC10-BB2A-42DE-B9FE-48AACB00FAC6}" type="slidenum">
              <a:rPr lang="en-US" altLang="en-US" smtClean="0">
                <a:latin typeface="Helvetica" pitchFamily="-84" charset="0"/>
              </a:rPr>
              <a:pPr defTabSz="912813"/>
              <a:t>32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014A056-2822-41D7-8A0C-BC2DD2E0DF26}" type="slidenum">
              <a:rPr lang="en-US" altLang="en-US" smtClean="0">
                <a:latin typeface="Helvetica" pitchFamily="-84" charset="0"/>
              </a:rPr>
              <a:pPr defTabSz="912813"/>
              <a:t>33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F9233B4-39A7-49D6-A190-09284B55DB01}" type="slidenum">
              <a:rPr lang="en-US" altLang="en-US" smtClean="0">
                <a:latin typeface="Helvetica" pitchFamily="-84" charset="0"/>
              </a:rPr>
              <a:pPr defTabSz="912813"/>
              <a:t>34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4.</a:t>
            </a:r>
            <a:fld id="{D1854380-A746-41AC-BBD6-E8E8943CC4E4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4: 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Multithreaded Programming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970672"/>
            <a:ext cx="8285871" cy="4793542"/>
          </a:xfrm>
        </p:spPr>
        <p:txBody>
          <a:bodyPr/>
          <a:lstStyle/>
          <a:p>
            <a:r>
              <a:rPr lang="en-US" sz="2400" dirty="0" smtClean="0"/>
              <a:t>The benefits of </a:t>
            </a:r>
            <a:r>
              <a:rPr lang="en-US" sz="2400" b="1" dirty="0" smtClean="0"/>
              <a:t>multithreaded programming </a:t>
            </a:r>
            <a:r>
              <a:rPr lang="en-US" sz="2400" dirty="0" smtClean="0"/>
              <a:t>can be broken down into </a:t>
            </a:r>
            <a:r>
              <a:rPr lang="en-US" sz="2400" b="1" dirty="0" smtClean="0"/>
              <a:t>four</a:t>
            </a:r>
            <a:r>
              <a:rPr lang="en-US" sz="2400" dirty="0" smtClean="0"/>
              <a:t> major categories:</a:t>
            </a:r>
          </a:p>
          <a:p>
            <a:pPr lvl="1"/>
            <a:r>
              <a:rPr lang="en-US" sz="2000" b="1" dirty="0" smtClean="0"/>
              <a:t>Responsiveness: </a:t>
            </a:r>
            <a:r>
              <a:rPr lang="en-US" sz="2000" dirty="0" smtClean="0"/>
              <a:t>Multithreading an interactive application allow a program to continue running even if part of it is blocked or is performing a lengthy operation, thereby increasing </a:t>
            </a:r>
            <a:r>
              <a:rPr lang="en-US" sz="2000" i="1" dirty="0" smtClean="0"/>
              <a:t>responsiveness</a:t>
            </a:r>
            <a:r>
              <a:rPr lang="en-US" sz="2000" dirty="0" smtClean="0"/>
              <a:t> to the user. </a:t>
            </a:r>
          </a:p>
          <a:p>
            <a:pPr lvl="2"/>
            <a:r>
              <a:rPr lang="en-US" sz="2000" dirty="0" smtClean="0"/>
              <a:t>This quality is especially useful in designing user interfaces. </a:t>
            </a:r>
          </a:p>
          <a:p>
            <a:pPr lvl="1"/>
            <a:r>
              <a:rPr lang="en-US" sz="2000" b="1" dirty="0" smtClean="0"/>
              <a:t>Resource sharing:</a:t>
            </a:r>
            <a:r>
              <a:rPr lang="en-US" sz="2000" dirty="0" smtClean="0"/>
              <a:t> Processes can only share resources through techniques such as </a:t>
            </a:r>
            <a:r>
              <a:rPr lang="en-US" sz="2000" b="1" i="1" dirty="0" smtClean="0"/>
              <a:t>shared memory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message passing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dirty="0" smtClean="0"/>
              <a:t>The benefit of </a:t>
            </a:r>
            <a:r>
              <a:rPr lang="en-US" sz="2000" u="sng" dirty="0" smtClean="0"/>
              <a:t>sharing code and data </a:t>
            </a:r>
            <a:r>
              <a:rPr lang="en-US" sz="2000" dirty="0" smtClean="0"/>
              <a:t>is that it allows an application to have several different threads of activity </a:t>
            </a:r>
            <a:r>
              <a:rPr lang="en-US" sz="2000" i="1" dirty="0" smtClean="0"/>
              <a:t>within the same address space </a:t>
            </a:r>
            <a:r>
              <a:rPr lang="en-US" sz="2000" dirty="0" smtClean="0"/>
              <a:t>(memory location)</a:t>
            </a:r>
            <a:r>
              <a:rPr lang="en-US" sz="2000" i="1" dirty="0" smtClean="0"/>
              <a:t>.</a:t>
            </a:r>
            <a:endParaRPr lang="th-TH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Multithreaded Programming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083212"/>
            <a:ext cx="8215533" cy="4681001"/>
          </a:xfrm>
        </p:spPr>
        <p:txBody>
          <a:bodyPr/>
          <a:lstStyle/>
          <a:p>
            <a:pPr lvl="1"/>
            <a:r>
              <a:rPr lang="en-US" sz="2000" b="1" dirty="0" smtClean="0"/>
              <a:t>Economy: </a:t>
            </a:r>
            <a:r>
              <a:rPr lang="en-US" sz="2000" dirty="0" smtClean="0"/>
              <a:t>Allocating memory and resources for process creation is costly. </a:t>
            </a:r>
          </a:p>
          <a:p>
            <a:pPr lvl="2"/>
            <a:r>
              <a:rPr lang="en-US" sz="2000" dirty="0" smtClean="0"/>
              <a:t>it is more economical to create and </a:t>
            </a:r>
            <a:r>
              <a:rPr lang="en-US" sz="2000" i="1" dirty="0" smtClean="0"/>
              <a:t>context-switch </a:t>
            </a:r>
            <a:r>
              <a:rPr lang="en-US" sz="2000" dirty="0" smtClean="0"/>
              <a:t>threads.</a:t>
            </a:r>
          </a:p>
          <a:p>
            <a:pPr lvl="1"/>
            <a:r>
              <a:rPr lang="en-US" sz="2000" b="1" dirty="0" smtClean="0"/>
              <a:t>Scalability: </a:t>
            </a:r>
            <a:r>
              <a:rPr lang="en-US" sz="2000" dirty="0" smtClean="0"/>
              <a:t>The benefits of multithreading can be even greater in a multiprocessor architecture, where threads may be running in parallel on different processing cores. </a:t>
            </a:r>
          </a:p>
          <a:p>
            <a:pPr lvl="2"/>
            <a:r>
              <a:rPr lang="en-US" sz="2000" dirty="0" smtClean="0"/>
              <a:t>A single-threaded process can run on only one processor, regardless how many are available.</a:t>
            </a:r>
            <a:endParaRPr lang="th-TH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Programming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914400"/>
            <a:ext cx="8628087" cy="4107766"/>
          </a:xfrm>
        </p:spPr>
        <p:txBody>
          <a:bodyPr/>
          <a:lstStyle/>
          <a:p>
            <a:r>
              <a:rPr lang="en-US" sz="2400" dirty="0" smtClean="0"/>
              <a:t>A more recent trend in system design is to place multiple computing cores on a single chip.</a:t>
            </a:r>
          </a:p>
          <a:p>
            <a:r>
              <a:rPr lang="en-US" sz="2400" dirty="0" smtClean="0"/>
              <a:t>Each core appears as a </a:t>
            </a:r>
            <a:r>
              <a:rPr lang="en-US" sz="2400" b="1" dirty="0" smtClean="0"/>
              <a:t>separate processor </a:t>
            </a:r>
            <a:r>
              <a:rPr lang="en-US" sz="2400" dirty="0" smtClean="0"/>
              <a:t>to the OS and call these </a:t>
            </a:r>
            <a:r>
              <a:rPr lang="en-US" sz="2400" b="1" dirty="0" smtClean="0"/>
              <a:t>multi-core </a:t>
            </a:r>
            <a:r>
              <a:rPr lang="en-US" sz="2400" dirty="0" smtClean="0"/>
              <a:t>or</a:t>
            </a:r>
            <a:r>
              <a:rPr lang="en-US" sz="2400" b="1" dirty="0" smtClean="0"/>
              <a:t> multiprocessor </a:t>
            </a:r>
            <a:r>
              <a:rPr lang="en-US" sz="2400" dirty="0" smtClean="0"/>
              <a:t>systems.</a:t>
            </a:r>
          </a:p>
          <a:p>
            <a:pPr lvl="1"/>
            <a:r>
              <a:rPr lang="en-US" sz="2000" b="1" dirty="0" smtClean="0"/>
              <a:t>Multithreaded programming </a:t>
            </a:r>
            <a:r>
              <a:rPr lang="en-US" sz="2000" dirty="0" smtClean="0"/>
              <a:t>provides a mechanism for more efficient use of these </a:t>
            </a:r>
            <a:r>
              <a:rPr lang="en-US" sz="2000" b="1" dirty="0" smtClean="0"/>
              <a:t>multiple cores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Consider an application with </a:t>
            </a:r>
            <a:r>
              <a:rPr lang="en-US" sz="2000" b="1" dirty="0" smtClean="0"/>
              <a:t>four threads </a:t>
            </a:r>
            <a:r>
              <a:rPr lang="en-US" sz="2000" dirty="0" smtClean="0"/>
              <a:t>on a system with a </a:t>
            </a:r>
            <a:r>
              <a:rPr lang="en-US" sz="2000" b="1" dirty="0" smtClean="0"/>
              <a:t>Single Processor</a:t>
            </a:r>
            <a:r>
              <a:rPr lang="en-US" sz="2000" dirty="0" smtClean="0"/>
              <a:t>, concurrency (</a:t>
            </a:r>
            <a:r>
              <a:rPr lang="en-US" sz="2000" i="1" dirty="0" smtClean="0"/>
              <a:t>happening at the same time</a:t>
            </a:r>
            <a:r>
              <a:rPr lang="en-US" sz="2000" dirty="0" smtClean="0"/>
              <a:t>) merely means that the execution of the threads will be </a:t>
            </a:r>
            <a:r>
              <a:rPr lang="en-US" sz="2000" b="1" dirty="0" smtClean="0"/>
              <a:t>interleaved over time </a:t>
            </a:r>
            <a:r>
              <a:rPr lang="en-US" sz="2000" dirty="0" smtClean="0"/>
              <a:t>(see </a:t>
            </a:r>
            <a:r>
              <a:rPr lang="en-US" sz="2000" b="1" dirty="0" smtClean="0"/>
              <a:t>Figure 4.3</a:t>
            </a:r>
            <a:r>
              <a:rPr lang="en-US" sz="2000" dirty="0" smtClean="0"/>
              <a:t>), because the single processing core  is capable of executing only one thread at a time.</a:t>
            </a:r>
            <a:endParaRPr lang="th-TH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217" y="5020261"/>
            <a:ext cx="5867400" cy="125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Programming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069146"/>
            <a:ext cx="8684358" cy="1505242"/>
          </a:xfrm>
        </p:spPr>
        <p:txBody>
          <a:bodyPr/>
          <a:lstStyle/>
          <a:p>
            <a:r>
              <a:rPr lang="en-US" sz="2400" dirty="0" smtClean="0"/>
              <a:t>On a system with </a:t>
            </a:r>
            <a:r>
              <a:rPr lang="en-US" sz="2400" b="1" dirty="0" smtClean="0"/>
              <a:t>multiple cores</a:t>
            </a:r>
            <a:r>
              <a:rPr lang="en-US" sz="2400" dirty="0" smtClean="0"/>
              <a:t>, </a:t>
            </a:r>
            <a:r>
              <a:rPr lang="en-US" sz="2400" i="1" dirty="0" smtClean="0"/>
              <a:t>concurrency </a:t>
            </a:r>
            <a:r>
              <a:rPr lang="en-US" sz="2400" dirty="0" smtClean="0"/>
              <a:t>means that the </a:t>
            </a:r>
            <a:r>
              <a:rPr lang="en-US" sz="2400" b="1" dirty="0" smtClean="0"/>
              <a:t>threads</a:t>
            </a:r>
            <a:r>
              <a:rPr lang="en-US" sz="2400" dirty="0" smtClean="0"/>
              <a:t> can run in </a:t>
            </a:r>
            <a:r>
              <a:rPr lang="en-US" sz="2400" b="1" dirty="0" smtClean="0"/>
              <a:t>parallel</a:t>
            </a:r>
            <a:r>
              <a:rPr lang="en-US" sz="2400" dirty="0" smtClean="0"/>
              <a:t>, because the system can assign a separate thread to each core ( see Figure 4.4).</a:t>
            </a:r>
            <a:endParaRPr lang="th-TH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7" y="3198495"/>
            <a:ext cx="6639951" cy="23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and Concurrency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012874"/>
            <a:ext cx="8229600" cy="4751339"/>
          </a:xfrm>
        </p:spPr>
        <p:txBody>
          <a:bodyPr/>
          <a:lstStyle/>
          <a:p>
            <a:r>
              <a:rPr lang="en-US" sz="2400" b="1" u="sng" dirty="0" smtClean="0"/>
              <a:t>A system is parallel </a:t>
            </a:r>
            <a:r>
              <a:rPr lang="en-US" sz="2400" dirty="0" smtClean="0"/>
              <a:t>if it can perform more than one task simultaneously.</a:t>
            </a:r>
          </a:p>
          <a:p>
            <a:r>
              <a:rPr lang="en-US" sz="2400" u="sng" dirty="0" smtClean="0"/>
              <a:t>A </a:t>
            </a:r>
            <a:r>
              <a:rPr lang="en-US" sz="2400" b="1" u="sng" dirty="0" smtClean="0"/>
              <a:t>concurrent system </a:t>
            </a:r>
            <a:r>
              <a:rPr lang="en-US" sz="2400" dirty="0" smtClean="0"/>
              <a:t>supports more than one task by allowing all the tasks to make progress. </a:t>
            </a:r>
          </a:p>
          <a:p>
            <a:pPr lvl="1"/>
            <a:r>
              <a:rPr lang="en-US" sz="2000" b="1" dirty="0" smtClean="0"/>
              <a:t>Thus, it is possible to have concurrency without parallelism.</a:t>
            </a:r>
          </a:p>
          <a:p>
            <a:r>
              <a:rPr lang="en-US" sz="2400" dirty="0" smtClean="0"/>
              <a:t>In a </a:t>
            </a:r>
            <a:r>
              <a:rPr lang="en-US" sz="2400" b="1" dirty="0" smtClean="0"/>
              <a:t>single core </a:t>
            </a:r>
            <a:r>
              <a:rPr lang="en-US" sz="2400" dirty="0" smtClean="0"/>
              <a:t>system, the CPU schedulers were designed to provide the illusion of parallelism by rapidly switching between processes in the system, thereby allowing each process to make progress. </a:t>
            </a:r>
          </a:p>
          <a:p>
            <a:pPr lvl="1"/>
            <a:r>
              <a:rPr lang="en-US" sz="2000" b="1" dirty="0" smtClean="0"/>
              <a:t>Such processes were running concurrently, but not in parallel.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th-TH" smtClean="0"/>
              <a:t>Dr. </a:t>
            </a:r>
            <a:r>
              <a:rPr lang="en-US" smtClean="0"/>
              <a:t>Anilkumar K.G</a:t>
            </a:r>
            <a:endParaRPr lang="th-TH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  <a:noFill/>
        </p:spPr>
        <p:txBody>
          <a:bodyPr/>
          <a:lstStyle/>
          <a:p>
            <a:fld id="{86ED7169-0EDA-40E1-88C2-2842D059FD97}" type="slidenum">
              <a:rPr lang="en-US" smtClean="0"/>
              <a:pPr/>
              <a:t>15</a:t>
            </a:fld>
            <a:endParaRPr lang="th-TH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53329"/>
          </a:xfrm>
        </p:spPr>
        <p:txBody>
          <a:bodyPr/>
          <a:lstStyle/>
          <a:p>
            <a:r>
              <a:rPr lang="th-TH" dirty="0" smtClean="0"/>
              <a:t>Concurrent Processes</a:t>
            </a:r>
            <a:r>
              <a:rPr lang="th-TH" dirty="0" smtClean="0">
                <a:cs typeface="Angsana New" pitchFamily="18" charset="-34"/>
              </a:rPr>
              <a:t> </a:t>
            </a:r>
            <a:r>
              <a:rPr lang="en-US" dirty="0" smtClean="0">
                <a:cs typeface="Angsana New" pitchFamily="18" charset="-34"/>
              </a:rPr>
              <a:t>(Cont.)</a:t>
            </a:r>
            <a:endParaRPr lang="th-TH" dirty="0" smtClean="0">
              <a:cs typeface="Angsana New" pitchFamily="18" charset="-34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56603"/>
            <a:ext cx="8458200" cy="5139397"/>
          </a:xfrm>
        </p:spPr>
        <p:txBody>
          <a:bodyPr/>
          <a:lstStyle/>
          <a:p>
            <a:r>
              <a:rPr lang="en-US" sz="2000" dirty="0" smtClean="0"/>
              <a:t>Concurrent processes are often </a:t>
            </a:r>
            <a:r>
              <a:rPr lang="en-US" sz="2000" b="1" dirty="0" smtClean="0"/>
              <a:t>non-deterministic</a:t>
            </a:r>
            <a:r>
              <a:rPr lang="en-US" sz="2000" dirty="0" smtClean="0"/>
              <a:t>, which means it is not possible to tell, by looking at the process, what will happen when it executes</a:t>
            </a:r>
          </a:p>
          <a:p>
            <a:pPr lvl="1"/>
            <a:r>
              <a:rPr lang="en-US" sz="2000" dirty="0" smtClean="0"/>
              <a:t>Consider two threads </a:t>
            </a:r>
            <a:r>
              <a:rPr lang="en-US" sz="2000" b="1" dirty="0" smtClean="0"/>
              <a:t>A</a:t>
            </a:r>
            <a:r>
              <a:rPr lang="en-US" sz="2000" dirty="0" smtClean="0"/>
              <a:t> and </a:t>
            </a:r>
            <a:r>
              <a:rPr lang="en-US" sz="2000" b="1" dirty="0" smtClean="0"/>
              <a:t>B</a:t>
            </a:r>
            <a:r>
              <a:rPr lang="en-US" sz="2000" dirty="0" smtClean="0"/>
              <a:t> and </a:t>
            </a:r>
            <a:r>
              <a:rPr lang="en-US" sz="2000" b="1" dirty="0" smtClean="0"/>
              <a:t>a1 </a:t>
            </a:r>
            <a:r>
              <a:rPr lang="en-US" sz="2000" dirty="0" smtClean="0"/>
              <a:t>and </a:t>
            </a:r>
            <a:r>
              <a:rPr lang="en-US" sz="2000" b="1" dirty="0" smtClean="0"/>
              <a:t>b1</a:t>
            </a:r>
            <a:r>
              <a:rPr lang="en-US" sz="2000" dirty="0" smtClean="0"/>
              <a:t> are the events of </a:t>
            </a:r>
            <a:r>
              <a:rPr lang="en-US" sz="2000" b="1" dirty="0" smtClean="0"/>
              <a:t>A</a:t>
            </a:r>
            <a:r>
              <a:rPr lang="en-US" sz="2000" dirty="0" smtClean="0"/>
              <a:t> and </a:t>
            </a:r>
            <a:r>
              <a:rPr lang="en-US" sz="2000" b="1" dirty="0" smtClean="0"/>
              <a:t>B</a:t>
            </a:r>
            <a:r>
              <a:rPr lang="en-US" sz="2000" dirty="0" smtClean="0"/>
              <a:t> respectively:</a:t>
            </a:r>
          </a:p>
          <a:p>
            <a:pPr lvl="1">
              <a:buFontTx/>
              <a:buNone/>
            </a:pPr>
            <a:r>
              <a:rPr lang="en-US" sz="2000" b="1" dirty="0" smtClean="0"/>
              <a:t>Thread A:  a1 print “yes”</a:t>
            </a:r>
            <a:r>
              <a:rPr lang="en-US" sz="2000" dirty="0" smtClean="0"/>
              <a:t>		</a:t>
            </a:r>
            <a:r>
              <a:rPr lang="en-US" sz="2000" b="1" dirty="0" smtClean="0"/>
              <a:t>Thread B:  b1 print “no”  </a:t>
            </a:r>
          </a:p>
          <a:p>
            <a:r>
              <a:rPr lang="en-US" sz="2000" dirty="0" smtClean="0"/>
              <a:t>Because the two threads run </a:t>
            </a:r>
            <a:r>
              <a:rPr lang="en-US" sz="2000" b="1" dirty="0" smtClean="0"/>
              <a:t>concurrently</a:t>
            </a:r>
            <a:r>
              <a:rPr lang="en-US" sz="2000" dirty="0" smtClean="0"/>
              <a:t>, the order of execution depends on the scheduler </a:t>
            </a:r>
          </a:p>
          <a:p>
            <a:pPr lvl="1"/>
            <a:r>
              <a:rPr lang="en-US" sz="2000" dirty="0" smtClean="0"/>
              <a:t>During any given run of this program, the output might be “yes no” or “no yes”</a:t>
            </a:r>
            <a:endParaRPr lang="th-TH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th-TH" smtClean="0"/>
              <a:t>Dr. </a:t>
            </a:r>
            <a:r>
              <a:rPr lang="en-US" smtClean="0"/>
              <a:t>Anilkumar K.G</a:t>
            </a:r>
            <a:endParaRPr lang="th-TH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  <a:noFill/>
        </p:spPr>
        <p:txBody>
          <a:bodyPr/>
          <a:lstStyle/>
          <a:p>
            <a:fld id="{BD6DDFB8-87C1-4904-B0A1-9FAF5AA672A9}" type="slidenum">
              <a:rPr lang="en-US" smtClean="0"/>
              <a:pPr/>
              <a:t>16</a:t>
            </a:fld>
            <a:endParaRPr lang="th-TH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25194"/>
          </a:xfrm>
        </p:spPr>
        <p:txBody>
          <a:bodyPr/>
          <a:lstStyle/>
          <a:p>
            <a:r>
              <a:rPr lang="th-TH" dirty="0" smtClean="0"/>
              <a:t>Concurrent Processes</a:t>
            </a:r>
            <a:r>
              <a:rPr lang="th-TH" dirty="0" smtClean="0">
                <a:cs typeface="Angsana New" pitchFamily="18" charset="-34"/>
              </a:rPr>
              <a:t> </a:t>
            </a:r>
            <a:r>
              <a:rPr lang="en-US" dirty="0" smtClean="0">
                <a:cs typeface="Angsana New" pitchFamily="18" charset="-34"/>
              </a:rPr>
              <a:t>(Cont.)</a:t>
            </a:r>
            <a:endParaRPr lang="th-TH" dirty="0" smtClean="0">
              <a:cs typeface="Angsana New" pitchFamily="18" charset="-34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2874"/>
            <a:ext cx="8686800" cy="5235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When </a:t>
            </a:r>
            <a:r>
              <a:rPr lang="en-US" sz="2000" b="1" dirty="0" smtClean="0"/>
              <a:t>c</a:t>
            </a:r>
            <a:r>
              <a:rPr lang="th-TH" sz="2000" b="1" dirty="0" smtClean="0"/>
              <a:t>oncurrent processes</a:t>
            </a:r>
            <a:r>
              <a:rPr lang="th-TH" sz="2000" dirty="0" smtClean="0"/>
              <a:t> </a:t>
            </a:r>
            <a:r>
              <a:rPr lang="en-US" sz="2000" dirty="0" smtClean="0"/>
              <a:t>(or </a:t>
            </a:r>
            <a:r>
              <a:rPr lang="en-US" sz="2000" b="1" dirty="0" smtClean="0"/>
              <a:t>threads</a:t>
            </a:r>
            <a:r>
              <a:rPr lang="en-US" sz="2000" dirty="0" smtClean="0"/>
              <a:t>) </a:t>
            </a:r>
            <a:r>
              <a:rPr lang="th-TH" sz="2000" dirty="0" smtClean="0"/>
              <a:t>interact through a </a:t>
            </a:r>
            <a:r>
              <a:rPr lang="th-TH" sz="2000" b="1" dirty="0" smtClean="0"/>
              <a:t>shared</a:t>
            </a:r>
            <a:r>
              <a:rPr lang="th-TH" sz="2000" dirty="0" smtClean="0"/>
              <a:t> </a:t>
            </a:r>
            <a:r>
              <a:rPr lang="th-TH" sz="2000" b="1" dirty="0" smtClean="0"/>
              <a:t>variable </a:t>
            </a:r>
          </a:p>
          <a:p>
            <a:pPr lvl="1">
              <a:lnSpc>
                <a:spcPct val="90000"/>
              </a:lnSpc>
            </a:pPr>
            <a:r>
              <a:rPr lang="th-TH" sz="2000" dirty="0" smtClean="0"/>
              <a:t>may cause the integrity of the </a:t>
            </a:r>
            <a:r>
              <a:rPr lang="th-TH" sz="2000" b="1" dirty="0" smtClean="0"/>
              <a:t>variable</a:t>
            </a:r>
            <a:r>
              <a:rPr lang="th-TH" sz="2000" dirty="0" smtClean="0"/>
              <a:t> to be violated, if </a:t>
            </a:r>
            <a:r>
              <a:rPr lang="en-US" sz="2000" dirty="0" smtClean="0"/>
              <a:t>the </a:t>
            </a:r>
            <a:r>
              <a:rPr lang="th-TH" sz="2000" dirty="0" smtClean="0"/>
              <a:t>variable access is not coordinated</a:t>
            </a:r>
          </a:p>
          <a:p>
            <a:pPr lvl="1">
              <a:lnSpc>
                <a:spcPct val="90000"/>
              </a:lnSpc>
            </a:pPr>
            <a:r>
              <a:rPr lang="th-TH" sz="2000" dirty="0" smtClean="0"/>
              <a:t>Ex.</a:t>
            </a:r>
            <a:r>
              <a:rPr lang="th-TH" sz="2000" dirty="0" smtClean="0">
                <a:cs typeface="Angsana New" pitchFamily="18" charset="-34"/>
              </a:rPr>
              <a:t> </a:t>
            </a:r>
            <a:r>
              <a:rPr lang="en-US" sz="2000" dirty="0" smtClean="0">
                <a:cs typeface="Angsana New" pitchFamily="18" charset="-34"/>
              </a:rPr>
              <a:t>Of integrity violations are:</a:t>
            </a:r>
            <a:endParaRPr lang="th-TH" sz="2000" dirty="0" smtClean="0">
              <a:cs typeface="Angsana New" pitchFamily="18" charset="-34"/>
            </a:endParaRPr>
          </a:p>
          <a:p>
            <a:pPr lvl="2">
              <a:lnSpc>
                <a:spcPct val="90000"/>
              </a:lnSpc>
            </a:pPr>
            <a:r>
              <a:rPr lang="th-TH" sz="2000" dirty="0" smtClean="0"/>
              <a:t>The variable does not record all changes</a:t>
            </a:r>
          </a:p>
          <a:p>
            <a:pPr lvl="2">
              <a:lnSpc>
                <a:spcPct val="90000"/>
              </a:lnSpc>
            </a:pPr>
            <a:r>
              <a:rPr lang="th-TH" sz="2000" dirty="0" smtClean="0"/>
              <a:t>A process may read inconsistent values</a:t>
            </a:r>
          </a:p>
          <a:p>
            <a:pPr lvl="2">
              <a:lnSpc>
                <a:spcPct val="90000"/>
              </a:lnSpc>
            </a:pPr>
            <a:r>
              <a:rPr lang="th-TH" sz="2000" dirty="0" smtClean="0"/>
              <a:t>The final value of the variable may be inconsistent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Angsana New" pitchFamily="18" charset="-34"/>
              </a:rPr>
              <a:t>Concurrent writes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Angsana New" pitchFamily="18" charset="-34"/>
              </a:rPr>
              <a:t>Consider, </a:t>
            </a:r>
            <a:r>
              <a:rPr lang="en-US" sz="2000" b="1" i="1" dirty="0" smtClean="0">
                <a:cs typeface="Angsana New" pitchFamily="18" charset="-34"/>
              </a:rPr>
              <a:t>x</a:t>
            </a:r>
            <a:r>
              <a:rPr lang="en-US" sz="2000" dirty="0" smtClean="0">
                <a:cs typeface="Angsana New" pitchFamily="18" charset="-34"/>
              </a:rPr>
              <a:t> is </a:t>
            </a:r>
            <a:r>
              <a:rPr lang="en-US" sz="2000" b="1" dirty="0" smtClean="0">
                <a:cs typeface="Angsana New" pitchFamily="18" charset="-34"/>
              </a:rPr>
              <a:t>a shared variable </a:t>
            </a:r>
            <a:r>
              <a:rPr lang="en-US" sz="2000" dirty="0" smtClean="0">
                <a:cs typeface="Angsana New" pitchFamily="18" charset="-34"/>
              </a:rPr>
              <a:t>accessed by two writes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cs typeface="Angsana New" pitchFamily="18" charset="-34"/>
              </a:rPr>
              <a:t>Thread A 		                  Thread B          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cs typeface="Angsana New" pitchFamily="18" charset="-34"/>
              </a:rPr>
              <a:t>                 </a:t>
            </a:r>
            <a:r>
              <a:rPr lang="en-US" sz="2000" b="1" i="1" dirty="0" smtClean="0">
                <a:cs typeface="Angsana New" pitchFamily="18" charset="-34"/>
              </a:rPr>
              <a:t>				</a:t>
            </a:r>
            <a:endParaRPr lang="en-US" sz="2000" b="1" dirty="0" smtClean="0">
              <a:cs typeface="Angsana New" pitchFamily="18" charset="-34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Angsana New" pitchFamily="18" charset="-34"/>
              </a:rPr>
              <a:t>What value of </a:t>
            </a:r>
            <a:r>
              <a:rPr lang="en-US" sz="2000" b="1" i="1" dirty="0" smtClean="0">
                <a:cs typeface="Angsana New" pitchFamily="18" charset="-34"/>
              </a:rPr>
              <a:t>x</a:t>
            </a:r>
            <a:r>
              <a:rPr lang="en-US" sz="2000" dirty="0" smtClean="0">
                <a:cs typeface="Angsana New" pitchFamily="18" charset="-34"/>
              </a:rPr>
              <a:t> gets printed? What is the final value of </a:t>
            </a:r>
            <a:r>
              <a:rPr lang="en-US" sz="2000" b="1" i="1" dirty="0" smtClean="0">
                <a:cs typeface="Angsana New" pitchFamily="18" charset="-34"/>
              </a:rPr>
              <a:t>x</a:t>
            </a:r>
            <a:r>
              <a:rPr lang="en-US" sz="2000" i="1" dirty="0" smtClean="0">
                <a:cs typeface="Angsana New" pitchFamily="18" charset="-34"/>
              </a:rPr>
              <a:t> </a:t>
            </a:r>
            <a:r>
              <a:rPr lang="en-US" sz="2000" dirty="0" smtClean="0">
                <a:cs typeface="Angsana New" pitchFamily="18" charset="-34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Angsana New" pitchFamily="18" charset="-34"/>
              </a:rPr>
              <a:t>What is the </a:t>
            </a:r>
            <a:r>
              <a:rPr lang="en-US" sz="2000" b="1" dirty="0" smtClean="0">
                <a:cs typeface="Angsana New" pitchFamily="18" charset="-34"/>
              </a:rPr>
              <a:t>execution path </a:t>
            </a:r>
            <a:r>
              <a:rPr lang="en-US" sz="2000" dirty="0" smtClean="0">
                <a:cs typeface="Angsana New" pitchFamily="18" charset="-34"/>
              </a:rPr>
              <a:t>of events of threads A and B?		   </a:t>
            </a:r>
          </a:p>
          <a:p>
            <a:pPr lvl="2">
              <a:lnSpc>
                <a:spcPct val="90000"/>
              </a:lnSpc>
            </a:pPr>
            <a:endParaRPr lang="th-TH" dirty="0" smtClean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025747" y="4562622"/>
            <a:ext cx="15240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a1: 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= 5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a2:  print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endParaRPr lang="th-TH" sz="2000" dirty="0">
              <a:latin typeface="Arial" pitchFamily="34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5542671" y="4582551"/>
            <a:ext cx="1524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b1: 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= 7</a:t>
            </a:r>
          </a:p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endParaRPr lang="th-TH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64" y="942536"/>
            <a:ext cx="8412480" cy="50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083212"/>
            <a:ext cx="7793502" cy="4681001"/>
          </a:xfrm>
        </p:spPr>
        <p:txBody>
          <a:bodyPr/>
          <a:lstStyle/>
          <a:p>
            <a:r>
              <a:rPr lang="en-US" sz="2400" dirty="0" smtClean="0"/>
              <a:t>In general, there are </a:t>
            </a:r>
            <a:r>
              <a:rPr lang="en-US" sz="2400" b="1" dirty="0" smtClean="0"/>
              <a:t>two types </a:t>
            </a:r>
            <a:r>
              <a:rPr lang="en-US" sz="2400" dirty="0" smtClean="0"/>
              <a:t>of parallelism: </a:t>
            </a:r>
          </a:p>
          <a:p>
            <a:pPr lvl="1"/>
            <a:r>
              <a:rPr lang="en-US" sz="2400" b="1" dirty="0" smtClean="0"/>
              <a:t>data parallelism </a:t>
            </a:r>
            <a:r>
              <a:rPr lang="en-US" sz="2400" dirty="0" smtClean="0"/>
              <a:t>and </a:t>
            </a:r>
          </a:p>
          <a:p>
            <a:pPr lvl="1"/>
            <a:r>
              <a:rPr lang="en-US" sz="2400" b="1" dirty="0" smtClean="0"/>
              <a:t>task parallelism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041010"/>
            <a:ext cx="8614019" cy="4723204"/>
          </a:xfrm>
        </p:spPr>
        <p:txBody>
          <a:bodyPr/>
          <a:lstStyle/>
          <a:p>
            <a:r>
              <a:rPr lang="en-US" sz="2400" b="1" dirty="0" smtClean="0"/>
              <a:t>Data parallelism </a:t>
            </a:r>
            <a:r>
              <a:rPr lang="en-US" sz="2400" dirty="0" smtClean="0"/>
              <a:t>focuses on </a:t>
            </a:r>
            <a:r>
              <a:rPr lang="en-US" sz="2400" i="1" dirty="0" smtClean="0"/>
              <a:t>distributing the data across multiple cores</a:t>
            </a:r>
            <a:r>
              <a:rPr lang="en-US" sz="2400" dirty="0" smtClean="0"/>
              <a:t> and performing the same operation on each core.</a:t>
            </a:r>
          </a:p>
          <a:p>
            <a:pPr lvl="1"/>
            <a:r>
              <a:rPr lang="en-US" sz="2000" dirty="0" smtClean="0"/>
              <a:t>For example, summing the contents of an array of size </a:t>
            </a:r>
            <a:r>
              <a:rPr lang="en-US" sz="2000" b="1" i="1" dirty="0" smtClean="0"/>
              <a:t>N</a:t>
            </a:r>
            <a:r>
              <a:rPr lang="en-US" sz="2000" i="1" dirty="0" smtClean="0"/>
              <a:t>. </a:t>
            </a:r>
          </a:p>
          <a:p>
            <a:pPr lvl="1"/>
            <a:r>
              <a:rPr lang="en-US" sz="2000" dirty="0" smtClean="0"/>
              <a:t>On a </a:t>
            </a:r>
            <a:r>
              <a:rPr lang="en-US" sz="2000" b="1" dirty="0" smtClean="0"/>
              <a:t>single-core system</a:t>
            </a:r>
            <a:r>
              <a:rPr lang="en-US" sz="2000" dirty="0" smtClean="0"/>
              <a:t>, one thread would simply sum the elements [0] . . . [</a:t>
            </a:r>
            <a:r>
              <a:rPr lang="en-US" sz="2000" i="1" dirty="0" smtClean="0"/>
              <a:t>N </a:t>
            </a:r>
            <a:r>
              <a:rPr lang="en-US" sz="2000" dirty="0" smtClean="0"/>
              <a:t>− 1].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dirty="0" smtClean="0"/>
              <a:t>On a </a:t>
            </a:r>
            <a:r>
              <a:rPr lang="en-US" sz="2000" b="1" dirty="0" smtClean="0"/>
              <a:t>dual-core system</a:t>
            </a:r>
            <a:r>
              <a:rPr lang="en-US" sz="2000" dirty="0" smtClean="0"/>
              <a:t>, however, </a:t>
            </a:r>
            <a:r>
              <a:rPr lang="en-US" sz="2000" b="1" dirty="0" smtClean="0"/>
              <a:t>thread </a:t>
            </a:r>
            <a:r>
              <a:rPr lang="en-US" sz="2000" b="1" i="1" dirty="0" smtClean="0"/>
              <a:t>A</a:t>
            </a:r>
            <a:r>
              <a:rPr lang="en-US" sz="2000" i="1" dirty="0" smtClean="0"/>
              <a:t>, </a:t>
            </a:r>
            <a:r>
              <a:rPr lang="en-US" sz="2000" dirty="0" smtClean="0"/>
              <a:t>running on </a:t>
            </a:r>
            <a:r>
              <a:rPr lang="en-US" sz="2000" b="1" dirty="0" smtClean="0"/>
              <a:t>core0,</a:t>
            </a:r>
            <a:r>
              <a:rPr lang="en-US" sz="2000" dirty="0" smtClean="0"/>
              <a:t> could sum the elements [0] . . . [</a:t>
            </a:r>
            <a:r>
              <a:rPr lang="en-US" sz="2000" i="1" dirty="0" smtClean="0"/>
              <a:t>N</a:t>
            </a:r>
            <a:r>
              <a:rPr lang="en-US" sz="2000" dirty="0" smtClean="0"/>
              <a:t>/2 − 1]</a:t>
            </a:r>
            <a:r>
              <a:rPr lang="en-US" sz="2000" i="1" dirty="0" smtClean="0"/>
              <a:t> </a:t>
            </a:r>
            <a:r>
              <a:rPr lang="en-US" sz="2000" dirty="0" smtClean="0"/>
              <a:t>while </a:t>
            </a:r>
            <a:r>
              <a:rPr lang="en-US" sz="2000" b="1" dirty="0" smtClean="0"/>
              <a:t>thread B</a:t>
            </a:r>
            <a:r>
              <a:rPr lang="en-US" sz="2000" dirty="0" smtClean="0"/>
              <a:t>, running on </a:t>
            </a:r>
            <a:r>
              <a:rPr lang="en-US" sz="2000" b="1" dirty="0" smtClean="0"/>
              <a:t>core1 </a:t>
            </a:r>
            <a:r>
              <a:rPr lang="en-US" sz="2000" dirty="0" smtClean="0"/>
              <a:t>could sum the elements [</a:t>
            </a:r>
            <a:r>
              <a:rPr lang="en-US" sz="2000" i="1" dirty="0" smtClean="0"/>
              <a:t>N</a:t>
            </a:r>
            <a:r>
              <a:rPr lang="en-US" sz="2000" dirty="0" smtClean="0"/>
              <a:t>/2] . . . [</a:t>
            </a:r>
            <a:r>
              <a:rPr lang="en-US" sz="2000" i="1" dirty="0" smtClean="0"/>
              <a:t>N </a:t>
            </a:r>
            <a:r>
              <a:rPr lang="en-US" sz="2000" dirty="0" smtClean="0"/>
              <a:t>− 1].</a:t>
            </a:r>
            <a:r>
              <a:rPr lang="en-US" sz="2000" i="1" dirty="0" smtClean="0"/>
              <a:t> </a:t>
            </a:r>
          </a:p>
          <a:p>
            <a:pPr lvl="2"/>
            <a:r>
              <a:rPr lang="en-US" sz="2000" dirty="0" smtClean="0"/>
              <a:t>These two threads would be running in parallel on separate computing cores.</a:t>
            </a:r>
            <a:endParaRPr lang="th-TH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4: Threads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970672"/>
            <a:ext cx="8599952" cy="4793542"/>
          </a:xfrm>
        </p:spPr>
        <p:txBody>
          <a:bodyPr/>
          <a:lstStyle/>
          <a:p>
            <a:r>
              <a:rPr lang="en-US" altLang="en-US" sz="2400" dirty="0" smtClean="0"/>
              <a:t>Overview</a:t>
            </a:r>
          </a:p>
          <a:p>
            <a:r>
              <a:rPr lang="en-US" altLang="en-US" sz="2400" dirty="0" err="1" smtClean="0"/>
              <a:t>Multicore</a:t>
            </a:r>
            <a:r>
              <a:rPr lang="en-US" altLang="en-US" sz="2400" dirty="0" smtClean="0"/>
              <a:t> Programming</a:t>
            </a:r>
          </a:p>
          <a:p>
            <a:r>
              <a:rPr lang="en-US" altLang="en-US" sz="2400" dirty="0" smtClean="0"/>
              <a:t>Multithreading Models</a:t>
            </a:r>
          </a:p>
          <a:p>
            <a:r>
              <a:rPr lang="en-US" altLang="en-US" sz="2400" dirty="0" smtClean="0"/>
              <a:t>Thread Libraries</a:t>
            </a:r>
          </a:p>
          <a:p>
            <a:r>
              <a:rPr lang="en-US" altLang="en-US" sz="2400" dirty="0" smtClean="0"/>
              <a:t>Implicit Threading</a:t>
            </a:r>
          </a:p>
          <a:p>
            <a:r>
              <a:rPr lang="en-US" altLang="en-US" sz="2400" dirty="0" smtClean="0"/>
              <a:t>Threading Issues</a:t>
            </a:r>
          </a:p>
          <a:p>
            <a:r>
              <a:rPr lang="en-US" altLang="en-US" sz="2400" dirty="0" smtClean="0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parallelism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42535"/>
            <a:ext cx="8487410" cy="4821679"/>
          </a:xfrm>
        </p:spPr>
        <p:txBody>
          <a:bodyPr/>
          <a:lstStyle/>
          <a:p>
            <a:r>
              <a:rPr lang="en-US" sz="2400" b="1" dirty="0" smtClean="0"/>
              <a:t>Task parallelism </a:t>
            </a:r>
            <a:r>
              <a:rPr lang="en-US" sz="2400" dirty="0" smtClean="0"/>
              <a:t>involves distributing </a:t>
            </a:r>
            <a:r>
              <a:rPr lang="en-US" sz="2400" i="1" dirty="0" smtClean="0"/>
              <a:t>tasks</a:t>
            </a:r>
            <a:r>
              <a:rPr lang="en-US" sz="2400" dirty="0" smtClean="0"/>
              <a:t> (or threads) across </a:t>
            </a:r>
            <a:r>
              <a:rPr lang="en-US" sz="2400" b="1" dirty="0" smtClean="0"/>
              <a:t>multiple cores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Each thread is performing a unique operation.</a:t>
            </a:r>
          </a:p>
          <a:p>
            <a:pPr lvl="1"/>
            <a:r>
              <a:rPr lang="en-US" sz="2000" dirty="0" smtClean="0"/>
              <a:t>Different threads may be operating on the same data, or on different data. </a:t>
            </a:r>
          </a:p>
          <a:p>
            <a:pPr lvl="1"/>
            <a:r>
              <a:rPr lang="en-US" sz="2000" dirty="0" smtClean="0"/>
              <a:t>An example of </a:t>
            </a:r>
            <a:r>
              <a:rPr lang="en-US" sz="2000" b="1" dirty="0" smtClean="0"/>
              <a:t>task parallelism </a:t>
            </a:r>
            <a:r>
              <a:rPr lang="en-US" sz="2000" dirty="0" smtClean="0"/>
              <a:t>might involve </a:t>
            </a:r>
            <a:r>
              <a:rPr lang="en-US" sz="2000" i="1" dirty="0" smtClean="0"/>
              <a:t>two threads</a:t>
            </a:r>
            <a:r>
              <a:rPr lang="en-US" sz="2000" dirty="0" smtClean="0"/>
              <a:t>, each performing a unique statistical operation on the array of elements. </a:t>
            </a:r>
          </a:p>
          <a:p>
            <a:pPr lvl="1"/>
            <a:r>
              <a:rPr lang="en-US" sz="2000" dirty="0" smtClean="0"/>
              <a:t>The threads (tasks) again are operating in parallel on separate computing cores, but each is performing a unique operation.</a:t>
            </a:r>
          </a:p>
          <a:p>
            <a:r>
              <a:rPr lang="en-US" sz="2400" b="1" dirty="0" smtClean="0"/>
              <a:t>Data parallelism </a:t>
            </a:r>
            <a:r>
              <a:rPr lang="en-US" sz="2400" dirty="0" smtClean="0"/>
              <a:t>involves the distribution of data across multiple cores and </a:t>
            </a:r>
            <a:r>
              <a:rPr lang="en-US" sz="2400" b="1" dirty="0" smtClean="0"/>
              <a:t>task parallelism </a:t>
            </a:r>
            <a:r>
              <a:rPr lang="en-US" sz="2400" dirty="0" smtClean="0"/>
              <a:t>on the distribution of tasks across multiple cores.</a:t>
            </a:r>
            <a:endParaRPr lang="th-TH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Models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1055078"/>
            <a:ext cx="8628087" cy="4709136"/>
          </a:xfrm>
        </p:spPr>
        <p:txBody>
          <a:bodyPr/>
          <a:lstStyle/>
          <a:p>
            <a:r>
              <a:rPr lang="en-US" sz="2400" dirty="0" smtClean="0"/>
              <a:t>However, support for threads may be provided either at </a:t>
            </a:r>
            <a:r>
              <a:rPr lang="en-US" sz="2400" b="1" dirty="0" smtClean="0"/>
              <a:t>the user level, </a:t>
            </a:r>
            <a:r>
              <a:rPr lang="en-US" sz="2400" dirty="0" smtClean="0"/>
              <a:t>for user threads,</a:t>
            </a:r>
            <a:r>
              <a:rPr lang="en-US" sz="2400" b="1" dirty="0" smtClean="0"/>
              <a:t> </a:t>
            </a:r>
            <a:r>
              <a:rPr lang="en-US" sz="2400" dirty="0" smtClean="0"/>
              <a:t>or </a:t>
            </a:r>
            <a:r>
              <a:rPr lang="en-US" sz="2400" b="1" dirty="0" smtClean="0"/>
              <a:t>by the kernel, </a:t>
            </a:r>
            <a:r>
              <a:rPr lang="en-US" sz="2400" dirty="0" smtClean="0"/>
              <a:t>for kernel threads. </a:t>
            </a:r>
          </a:p>
          <a:p>
            <a:pPr lvl="1"/>
            <a:r>
              <a:rPr lang="en-US" sz="2400" b="1" dirty="0" smtClean="0"/>
              <a:t>User threads </a:t>
            </a:r>
            <a:r>
              <a:rPr lang="en-US" sz="2400" dirty="0" smtClean="0"/>
              <a:t>are supported above the kernel and are managed without kernel support, </a:t>
            </a:r>
          </a:p>
          <a:p>
            <a:pPr lvl="1"/>
            <a:r>
              <a:rPr lang="en-US" sz="2400" dirty="0" smtClean="0"/>
              <a:t>whereas </a:t>
            </a:r>
            <a:r>
              <a:rPr lang="en-US" sz="2400" b="1" dirty="0" smtClean="0"/>
              <a:t>kernel threads </a:t>
            </a:r>
            <a:r>
              <a:rPr lang="en-US" sz="2400" dirty="0" smtClean="0"/>
              <a:t>are supported and managed directly by the OS. </a:t>
            </a:r>
          </a:p>
          <a:p>
            <a:r>
              <a:rPr lang="en-US" sz="2400" dirty="0" smtClean="0"/>
              <a:t>Virtually all contemporary operating systems—including Windows, Linux, Mac OS X, and Solaris—support kernel threads.</a:t>
            </a:r>
            <a:endParaRPr lang="th-TH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Models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6" y="1111348"/>
            <a:ext cx="8412480" cy="4652865"/>
          </a:xfrm>
        </p:spPr>
        <p:txBody>
          <a:bodyPr/>
          <a:lstStyle/>
          <a:p>
            <a:r>
              <a:rPr lang="en-US" sz="2400" dirty="0" smtClean="0"/>
              <a:t>There is a relationship exists between </a:t>
            </a:r>
            <a:r>
              <a:rPr lang="en-US" sz="2400" b="1" dirty="0" smtClean="0"/>
              <a:t>user threads </a:t>
            </a:r>
            <a:r>
              <a:rPr lang="en-US" sz="2400" dirty="0" smtClean="0"/>
              <a:t>and </a:t>
            </a:r>
            <a:r>
              <a:rPr lang="en-US" sz="2400" b="1" dirty="0" smtClean="0"/>
              <a:t>kernel threads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There are </a:t>
            </a:r>
            <a:r>
              <a:rPr lang="en-US" sz="2400" b="1" dirty="0" smtClean="0"/>
              <a:t>three ways </a:t>
            </a:r>
            <a:r>
              <a:rPr lang="en-US" sz="2400" dirty="0" smtClean="0"/>
              <a:t>of mapping the </a:t>
            </a:r>
            <a:r>
              <a:rPr lang="en-US" sz="2400" b="1" dirty="0" smtClean="0"/>
              <a:t>user threads </a:t>
            </a:r>
            <a:r>
              <a:rPr lang="en-US" sz="2400" dirty="0" smtClean="0"/>
              <a:t>to </a:t>
            </a:r>
            <a:r>
              <a:rPr lang="en-US" sz="2400" b="1" dirty="0" smtClean="0"/>
              <a:t>kernel thread </a:t>
            </a:r>
            <a:r>
              <a:rPr lang="en-US" sz="2400" dirty="0" smtClean="0"/>
              <a:t>for thread execution: </a:t>
            </a:r>
          </a:p>
          <a:p>
            <a:pPr lvl="1"/>
            <a:r>
              <a:rPr lang="en-US" sz="2400" b="1" dirty="0" smtClean="0"/>
              <a:t>many-to-one </a:t>
            </a:r>
            <a:r>
              <a:rPr lang="en-US" sz="2400" dirty="0" smtClean="0"/>
              <a:t>model </a:t>
            </a:r>
          </a:p>
          <a:p>
            <a:pPr lvl="1"/>
            <a:r>
              <a:rPr lang="en-US" sz="2400" b="1" dirty="0" smtClean="0"/>
              <a:t>one-to-one</a:t>
            </a:r>
            <a:r>
              <a:rPr lang="en-US" sz="2400" dirty="0" smtClean="0"/>
              <a:t> model</a:t>
            </a:r>
          </a:p>
          <a:p>
            <a:pPr lvl="1"/>
            <a:r>
              <a:rPr lang="en-US" sz="2400" b="1" dirty="0" smtClean="0"/>
              <a:t>many-to-many </a:t>
            </a:r>
            <a:r>
              <a:rPr lang="en-US" sz="2400" dirty="0" smtClean="0"/>
              <a:t>model</a:t>
            </a:r>
            <a:endParaRPr lang="th-TH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Many-to-one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9" y="1026942"/>
            <a:ext cx="5303519" cy="5261316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many-to-one</a:t>
            </a:r>
            <a:r>
              <a:rPr lang="en-US" sz="2000" dirty="0" smtClean="0"/>
              <a:t> model (</a:t>
            </a:r>
            <a:r>
              <a:rPr lang="en-US" sz="2000" b="1" dirty="0" smtClean="0"/>
              <a:t>Figure 4.5</a:t>
            </a:r>
            <a:r>
              <a:rPr lang="en-US" sz="2000" dirty="0" smtClean="0"/>
              <a:t>) maps many </a:t>
            </a:r>
            <a:r>
              <a:rPr lang="en-US" sz="2000" b="1" dirty="0" smtClean="0"/>
              <a:t>user threads </a:t>
            </a:r>
            <a:r>
              <a:rPr lang="en-US" sz="2000" dirty="0" smtClean="0"/>
              <a:t>to </a:t>
            </a:r>
            <a:r>
              <a:rPr lang="en-US" sz="2000" b="1" dirty="0" smtClean="0"/>
              <a:t>one kernel thread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Thread management is done by the </a:t>
            </a:r>
            <a:r>
              <a:rPr lang="en-US" sz="2000" b="1" dirty="0" smtClean="0"/>
              <a:t>thread library </a:t>
            </a:r>
            <a:r>
              <a:rPr lang="en-US" sz="2000" dirty="0" smtClean="0"/>
              <a:t>in user space, so it is efficient. </a:t>
            </a:r>
          </a:p>
          <a:p>
            <a:r>
              <a:rPr lang="en-US" sz="2000" dirty="0" smtClean="0"/>
              <a:t>The entire process will block if a thread makes a </a:t>
            </a:r>
            <a:r>
              <a:rPr lang="en-US" sz="2000" b="1" dirty="0" smtClean="0"/>
              <a:t>blocking system call</a:t>
            </a:r>
            <a:r>
              <a:rPr lang="en-US" sz="2000" dirty="0" smtClean="0"/>
              <a:t>. </a:t>
            </a:r>
          </a:p>
          <a:p>
            <a:r>
              <a:rPr lang="en-US" sz="2000" u="sng" dirty="0" smtClean="0"/>
              <a:t>only one thread can access the kernel at a time</a:t>
            </a:r>
            <a:r>
              <a:rPr lang="en-US" sz="2000" dirty="0" smtClean="0"/>
              <a:t>, multiple threads are unable to run in parallel on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systems.</a:t>
            </a:r>
          </a:p>
          <a:p>
            <a:r>
              <a:rPr lang="en-US" sz="2000" dirty="0" smtClean="0"/>
              <a:t>For example, </a:t>
            </a:r>
            <a:r>
              <a:rPr lang="en-US" sz="2000" b="1" dirty="0" smtClean="0"/>
              <a:t>Green threads</a:t>
            </a:r>
            <a:r>
              <a:rPr lang="en-US" sz="2000" dirty="0" smtClean="0"/>
              <a:t>—a thread library available for Solaris systems and adopted in early versions of Java—used the many-to-one model.</a:t>
            </a:r>
          </a:p>
          <a:p>
            <a:endParaRPr lang="th-TH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552" y="1624670"/>
            <a:ext cx="3235568" cy="40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139484"/>
            <a:ext cx="8754696" cy="462473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one-to-one model </a:t>
            </a:r>
            <a:r>
              <a:rPr lang="en-US" sz="2000" dirty="0" smtClean="0"/>
              <a:t>(Figure 4.6) maps each </a:t>
            </a:r>
            <a:r>
              <a:rPr lang="en-US" sz="2000" b="1" dirty="0" smtClean="0"/>
              <a:t>user thread </a:t>
            </a:r>
            <a:r>
              <a:rPr lang="en-US" sz="2000" dirty="0" smtClean="0"/>
              <a:t>to individual </a:t>
            </a:r>
            <a:r>
              <a:rPr lang="en-US" sz="2000" b="1" dirty="0" smtClean="0"/>
              <a:t> kernel thread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It provides more </a:t>
            </a:r>
            <a:r>
              <a:rPr lang="en-US" sz="2000" b="1" dirty="0" smtClean="0"/>
              <a:t>concurrency</a:t>
            </a:r>
            <a:r>
              <a:rPr lang="en-US" sz="2000" dirty="0" smtClean="0"/>
              <a:t> than the many-to-one model by allowing another thread to run when a thread makes a </a:t>
            </a:r>
            <a:r>
              <a:rPr lang="en-US" sz="2000" b="1" dirty="0" smtClean="0"/>
              <a:t>blocking system call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u="sng" dirty="0" smtClean="0"/>
              <a:t>It allows multiple threads to run in parallel on </a:t>
            </a:r>
            <a:r>
              <a:rPr lang="en-US" sz="2000" b="1" u="sng" dirty="0" err="1" smtClean="0"/>
              <a:t>multicore</a:t>
            </a:r>
            <a:r>
              <a:rPr lang="en-US" sz="2000" b="1" u="sng" dirty="0" smtClean="0"/>
              <a:t> system </a:t>
            </a:r>
            <a:r>
              <a:rPr lang="en-US" sz="2000" dirty="0" smtClean="0"/>
              <a:t>(greater concurrency). </a:t>
            </a:r>
          </a:p>
          <a:p>
            <a:pPr lvl="1"/>
            <a:r>
              <a:rPr lang="en-US" sz="2000" dirty="0" smtClean="0"/>
              <a:t>The only </a:t>
            </a:r>
            <a:r>
              <a:rPr lang="en-US" sz="2000" b="1" dirty="0" smtClean="0"/>
              <a:t>drawback</a:t>
            </a:r>
            <a:r>
              <a:rPr lang="en-US" sz="2000" dirty="0" smtClean="0"/>
              <a:t> to this model is that creating a user thread requires creating the corresponding kernel thread:</a:t>
            </a:r>
          </a:p>
          <a:p>
            <a:pPr lvl="2"/>
            <a:r>
              <a:rPr lang="en-US" sz="2000" dirty="0" smtClean="0"/>
              <a:t>because the overhead of creating </a:t>
            </a:r>
            <a:r>
              <a:rPr lang="en-US" sz="2000" b="1" dirty="0" smtClean="0"/>
              <a:t>kernel threads </a:t>
            </a:r>
            <a:r>
              <a:rPr lang="en-US" sz="2000" dirty="0" smtClean="0"/>
              <a:t>can burden the performance of an application. </a:t>
            </a:r>
          </a:p>
          <a:p>
            <a:pPr lvl="1"/>
            <a:r>
              <a:rPr lang="en-US" sz="2000" b="1" dirty="0" smtClean="0"/>
              <a:t>Linux</a:t>
            </a:r>
            <a:r>
              <a:rPr lang="en-US" sz="2000" dirty="0" smtClean="0"/>
              <a:t>, along with the family of </a:t>
            </a:r>
            <a:r>
              <a:rPr lang="en-US" sz="2000" b="1" dirty="0" smtClean="0"/>
              <a:t>Windows</a:t>
            </a:r>
            <a:r>
              <a:rPr lang="en-US" sz="2000" dirty="0" smtClean="0"/>
              <a:t>, implement the </a:t>
            </a:r>
            <a:r>
              <a:rPr lang="en-US" sz="2000" b="1" dirty="0" smtClean="0"/>
              <a:t>one-to-one </a:t>
            </a:r>
            <a:r>
              <a:rPr lang="en-US" sz="2000" dirty="0" smtClean="0"/>
              <a:t>model.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 Model</a:t>
            </a:r>
            <a:endParaRPr lang="th-T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9487" y="2155825"/>
            <a:ext cx="5057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Many-to-Many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097280"/>
            <a:ext cx="8482820" cy="466693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many-to-many</a:t>
            </a:r>
            <a:r>
              <a:rPr lang="en-US" sz="2000" dirty="0" smtClean="0"/>
              <a:t> model (</a:t>
            </a:r>
            <a:r>
              <a:rPr lang="en-US" sz="2000" b="1" dirty="0" smtClean="0"/>
              <a:t>Figure 4.7</a:t>
            </a:r>
            <a:r>
              <a:rPr lang="en-US" sz="2000" dirty="0" smtClean="0"/>
              <a:t>) multiplexes many</a:t>
            </a:r>
            <a:r>
              <a:rPr lang="en-US" sz="2000" b="1" dirty="0" smtClean="0"/>
              <a:t> user threads</a:t>
            </a:r>
            <a:r>
              <a:rPr lang="en-US" sz="2000" dirty="0" smtClean="0"/>
              <a:t> to a smaller or equal number of </a:t>
            </a:r>
            <a:r>
              <a:rPr lang="en-US" sz="2000" b="1" dirty="0" smtClean="0"/>
              <a:t>kernel threads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The number of kernel threads may be specific to either a particular application (an application may be allocated more kernel threads on a multiprocessor than on a single processor).</a:t>
            </a:r>
          </a:p>
          <a:p>
            <a:pPr lvl="1"/>
            <a:r>
              <a:rPr lang="en-US" sz="2000" dirty="0" smtClean="0"/>
              <a:t>The many-to-one model allows the developer to create as many user threads. </a:t>
            </a:r>
          </a:p>
          <a:p>
            <a:pPr lvl="1"/>
            <a:r>
              <a:rPr lang="en-US" sz="2000" u="sng" dirty="0" smtClean="0"/>
              <a:t>It does not result in true concurrency, because the kernel can schedule only one thread at a time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Developers can create as many user threads as necessary, and the corresponding kernel threads can run in parallel on a multiprocessor. </a:t>
            </a:r>
            <a:endParaRPr lang="th-TH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Many-to-Many Model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872" y="1066434"/>
            <a:ext cx="5644515" cy="499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8" y="1069146"/>
            <a:ext cx="4586068" cy="4695068"/>
          </a:xfrm>
        </p:spPr>
        <p:txBody>
          <a:bodyPr/>
          <a:lstStyle/>
          <a:p>
            <a:r>
              <a:rPr lang="en-US" sz="2000" dirty="0" smtClean="0"/>
              <a:t>One variation on the </a:t>
            </a:r>
            <a:r>
              <a:rPr lang="en-US" sz="2000" b="1" dirty="0" smtClean="0"/>
              <a:t>many-to-many </a:t>
            </a:r>
            <a:r>
              <a:rPr lang="en-US" sz="2000" dirty="0" smtClean="0"/>
              <a:t>model still multiplexes many </a:t>
            </a:r>
            <a:r>
              <a:rPr lang="en-US" sz="2000" b="1" dirty="0" smtClean="0"/>
              <a:t>user level threads </a:t>
            </a:r>
            <a:r>
              <a:rPr lang="en-US" sz="2000" dirty="0" smtClean="0"/>
              <a:t>to a smaller or equal number of </a:t>
            </a:r>
            <a:r>
              <a:rPr lang="en-US" sz="2000" b="1" dirty="0" smtClean="0"/>
              <a:t>kernel threads </a:t>
            </a:r>
            <a:r>
              <a:rPr lang="en-US" sz="2000" dirty="0" smtClean="0"/>
              <a:t>but also allows a </a:t>
            </a:r>
            <a:r>
              <a:rPr lang="en-US" sz="2000" b="1" dirty="0" smtClean="0"/>
              <a:t>user-level thread </a:t>
            </a:r>
            <a:r>
              <a:rPr lang="en-US" sz="2000" dirty="0" smtClean="0"/>
              <a:t>to be bound to a </a:t>
            </a:r>
            <a:r>
              <a:rPr lang="en-US" sz="2000" b="1" dirty="0" smtClean="0"/>
              <a:t>kernel thread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This variation is sometimes referred to as the </a:t>
            </a:r>
            <a:r>
              <a:rPr lang="en-US" sz="2000" b="1" dirty="0" smtClean="0"/>
              <a:t>two-level model </a:t>
            </a:r>
            <a:r>
              <a:rPr lang="en-US" sz="2000" dirty="0" smtClean="0"/>
              <a:t>(</a:t>
            </a:r>
            <a:r>
              <a:rPr lang="en-US" sz="2000" b="1" dirty="0" smtClean="0"/>
              <a:t>Figure 4.8</a:t>
            </a:r>
            <a:r>
              <a:rPr lang="en-US" sz="2000" dirty="0" smtClean="0"/>
              <a:t>). The </a:t>
            </a:r>
            <a:r>
              <a:rPr lang="en-US" sz="2000" b="1" dirty="0" smtClean="0"/>
              <a:t>Solaris</a:t>
            </a:r>
            <a:r>
              <a:rPr lang="en-US" sz="2000" dirty="0" smtClean="0"/>
              <a:t> supported the two-level model in versions older than Solaris 9. </a:t>
            </a:r>
          </a:p>
          <a:p>
            <a:r>
              <a:rPr lang="en-US" sz="2000" dirty="0" smtClean="0"/>
              <a:t>However, beginning with Solaris 9, this system uses the </a:t>
            </a:r>
            <a:r>
              <a:rPr lang="en-US" sz="2000" b="1" dirty="0" smtClean="0"/>
              <a:t>one-to-one model.</a:t>
            </a:r>
            <a:endParaRPr lang="th-TH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827" y="1209822"/>
            <a:ext cx="3867589" cy="43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Threads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928468"/>
            <a:ext cx="8468751" cy="4835746"/>
          </a:xfrm>
        </p:spPr>
        <p:txBody>
          <a:bodyPr/>
          <a:lstStyle/>
          <a:p>
            <a:r>
              <a:rPr lang="en-US" sz="2000" dirty="0" smtClean="0"/>
              <a:t>Threads are the fundamental model of program execution in a </a:t>
            </a:r>
            <a:r>
              <a:rPr lang="en-US" sz="2000" b="1" dirty="0" smtClean="0"/>
              <a:t>Java </a:t>
            </a:r>
            <a:r>
              <a:rPr lang="en-US" sz="2000" dirty="0" smtClean="0"/>
              <a:t>program. </a:t>
            </a:r>
          </a:p>
          <a:p>
            <a:r>
              <a:rPr lang="en-US" sz="2000" dirty="0" smtClean="0"/>
              <a:t>All Java programs comprise at least a single thread of control—even a simple Java program consisting of only a </a:t>
            </a:r>
            <a:r>
              <a:rPr lang="en-US" sz="2000" b="1" dirty="0" smtClean="0"/>
              <a:t>main() method </a:t>
            </a:r>
            <a:r>
              <a:rPr lang="en-US" sz="2000" dirty="0" smtClean="0"/>
              <a:t>runs as a single thread in the </a:t>
            </a:r>
            <a:r>
              <a:rPr lang="en-US" sz="2000" b="1" dirty="0" smtClean="0"/>
              <a:t>JVM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Java threads are available on any system that provides a JVM including Windows, Linux, and Mac OS X. </a:t>
            </a:r>
          </a:p>
          <a:p>
            <a:r>
              <a:rPr lang="en-US" sz="2000" dirty="0" smtClean="0"/>
              <a:t>The Java thread API is available for Android applications.</a:t>
            </a:r>
          </a:p>
          <a:p>
            <a:r>
              <a:rPr lang="en-US" sz="2000" dirty="0" smtClean="0"/>
              <a:t>There are two techniques for creating threads in a Java program. </a:t>
            </a:r>
          </a:p>
          <a:p>
            <a:pPr lvl="1"/>
            <a:r>
              <a:rPr lang="en-US" sz="2000" dirty="0" smtClean="0"/>
              <a:t>One approach is to create a new class that is derived from the Thread class and to override its </a:t>
            </a:r>
            <a:r>
              <a:rPr lang="en-US" sz="2000" b="1" dirty="0" smtClean="0"/>
              <a:t>run() </a:t>
            </a:r>
            <a:r>
              <a:rPr lang="en-US" sz="2000" dirty="0" smtClean="0"/>
              <a:t>method. </a:t>
            </a:r>
          </a:p>
          <a:p>
            <a:pPr lvl="1"/>
            <a:r>
              <a:rPr lang="en-US" sz="2000" dirty="0" smtClean="0"/>
              <a:t>A more commonly used—technique is to define a class that implements the </a:t>
            </a:r>
            <a:r>
              <a:rPr lang="en-US" sz="2000" b="1" dirty="0" err="1" smtClean="0"/>
              <a:t>Runnable</a:t>
            </a:r>
            <a:r>
              <a:rPr lang="en-US" sz="2000" b="1" dirty="0" smtClean="0"/>
              <a:t> </a:t>
            </a:r>
            <a:r>
              <a:rPr lang="en-US" sz="2000" dirty="0" smtClean="0"/>
              <a:t>interface. </a:t>
            </a:r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1692" y="1055078"/>
            <a:ext cx="8595360" cy="4709136"/>
          </a:xfrm>
        </p:spPr>
        <p:txBody>
          <a:bodyPr/>
          <a:lstStyle/>
          <a:p>
            <a:r>
              <a:rPr lang="en-US" altLang="en-US" sz="2400" dirty="0" smtClean="0"/>
              <a:t>To introduce the notion of a thread—a fundamental unit of CPU utilization that forms the basis of multithreaded computer systems</a:t>
            </a:r>
          </a:p>
          <a:p>
            <a:r>
              <a:rPr lang="en-US" altLang="en-US" sz="2400" dirty="0" smtClean="0"/>
              <a:t>To explore several strategies that provide implicit threading</a:t>
            </a:r>
          </a:p>
          <a:p>
            <a:r>
              <a:rPr lang="en-US" altLang="en-US" sz="2400" dirty="0" smtClean="0"/>
              <a:t>To examine issues related to multithreaded programming</a:t>
            </a:r>
          </a:p>
          <a:p>
            <a:r>
              <a:rPr lang="en-US" altLang="en-US" sz="2400" dirty="0" smtClean="0"/>
              <a:t>To cover operating system support for threads in Windows and Linux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Java Threads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6437" y="1055077"/>
            <a:ext cx="8328074" cy="4965895"/>
          </a:xfrm>
        </p:spPr>
        <p:txBody>
          <a:bodyPr/>
          <a:lstStyle/>
          <a:p>
            <a:r>
              <a:rPr lang="en-US" altLang="en-US" sz="2000" dirty="0" smtClean="0"/>
              <a:t>Java threads are managed by the JVM</a:t>
            </a:r>
          </a:p>
          <a:p>
            <a:r>
              <a:rPr lang="en-US" altLang="en-US" sz="2000" dirty="0" smtClean="0"/>
              <a:t>Typically implemented using the threads model provided by underlying OS</a:t>
            </a:r>
          </a:p>
          <a:p>
            <a:r>
              <a:rPr lang="en-US" altLang="en-US" sz="2000" dirty="0" smtClean="0"/>
              <a:t>Java threads may be created by: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sz="2000" dirty="0" smtClean="0"/>
              <a:t>Extending Thread class</a:t>
            </a:r>
          </a:p>
          <a:p>
            <a:pPr lvl="1"/>
            <a:r>
              <a:rPr lang="en-US" altLang="en-US" sz="2000" dirty="0" smtClean="0"/>
              <a:t>Implementing the </a:t>
            </a:r>
            <a:r>
              <a:rPr lang="en-US" altLang="en-US" sz="2000" dirty="0" err="1" smtClean="0"/>
              <a:t>Runnable</a:t>
            </a:r>
            <a:r>
              <a:rPr lang="en-US" altLang="en-US" sz="2000" dirty="0" smtClean="0"/>
              <a:t> interface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7652" name="Picture 1" descr="Screen Shot 2012-12-04 at 9.09.2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675" y="2634322"/>
            <a:ext cx="5153897" cy="1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Threading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37" y="1142999"/>
            <a:ext cx="8285871" cy="4666957"/>
          </a:xfrm>
        </p:spPr>
        <p:txBody>
          <a:bodyPr/>
          <a:lstStyle/>
          <a:p>
            <a:r>
              <a:rPr lang="en-US" altLang="en-US" sz="2400" dirty="0" smtClean="0"/>
              <a:t>Semantics of </a:t>
            </a:r>
            <a:r>
              <a:rPr lang="en-US" altLang="en-US" sz="2400" b="1" dirty="0" smtClean="0"/>
              <a:t>fork()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exec()</a:t>
            </a:r>
            <a:r>
              <a:rPr lang="en-US" altLang="en-US" sz="2400" dirty="0" smtClean="0"/>
              <a:t> system calls</a:t>
            </a:r>
          </a:p>
          <a:p>
            <a:r>
              <a:rPr lang="en-US" altLang="en-US" sz="2400" dirty="0" smtClean="0"/>
              <a:t>Signal handling</a:t>
            </a:r>
          </a:p>
          <a:p>
            <a:pPr lvl="1"/>
            <a:r>
              <a:rPr lang="en-US" altLang="en-US" sz="2000" b="1" dirty="0" smtClean="0"/>
              <a:t>Synchronous and asynchronous</a:t>
            </a:r>
          </a:p>
          <a:p>
            <a:r>
              <a:rPr lang="en-US" altLang="en-US" sz="2400" dirty="0" smtClean="0"/>
              <a:t>Thread cancellation of target thread</a:t>
            </a:r>
          </a:p>
          <a:p>
            <a:pPr lvl="1"/>
            <a:r>
              <a:rPr lang="en-US" altLang="en-US" sz="2000" b="1" dirty="0" smtClean="0"/>
              <a:t>Asynchronous or deferred (delayed)</a:t>
            </a:r>
          </a:p>
          <a:p>
            <a:r>
              <a:rPr lang="en-US" altLang="en-US" sz="2400" dirty="0" smtClean="0"/>
              <a:t>Thread-local storage</a:t>
            </a:r>
          </a:p>
          <a:p>
            <a:r>
              <a:rPr lang="en-US" altLang="en-US" sz="2400" dirty="0" smtClean="0"/>
              <a:t>Scheduler Activations</a:t>
            </a:r>
          </a:p>
          <a:p>
            <a:endParaRPr lang="en-US" altLang="en-US" sz="800" dirty="0" smtClean="0"/>
          </a:p>
          <a:p>
            <a:pPr lvl="1">
              <a:buFont typeface="Monotype Sorts" pitchFamily="-84" charset="2"/>
              <a:buNone/>
            </a:pPr>
            <a:endParaRPr lang="en-US" alt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76213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Semantics of fork() and exec()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8" y="1233488"/>
            <a:ext cx="8215532" cy="4530725"/>
          </a:xfrm>
        </p:spPr>
        <p:txBody>
          <a:bodyPr/>
          <a:lstStyle/>
          <a:p>
            <a:r>
              <a:rPr lang="en-US" altLang="en-US" sz="2400" dirty="0" smtClean="0"/>
              <a:t>Does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sz="2400" dirty="0" smtClean="0"/>
              <a:t>duplicate only the calling thread or all threads?</a:t>
            </a:r>
          </a:p>
          <a:p>
            <a:pPr lvl="1"/>
            <a:r>
              <a:rPr lang="en-US" altLang="en-US" sz="2400" dirty="0" smtClean="0"/>
              <a:t>Some UNIXs have two versions of fork</a:t>
            </a:r>
          </a:p>
          <a:p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exec() </a:t>
            </a:r>
            <a:r>
              <a:rPr lang="en-US" altLang="en-US" sz="2400" dirty="0" smtClean="0"/>
              <a:t>usually works as normal – replace the running process including all threads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Signal Handling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166" y="984738"/>
            <a:ext cx="8243668" cy="5317637"/>
          </a:xfrm>
        </p:spPr>
        <p:txBody>
          <a:bodyPr/>
          <a:lstStyle/>
          <a:p>
            <a:pPr marL="380048" indent="-380048">
              <a:buFont typeface="Monotype Sorts" charset="0"/>
              <a:buChar char="n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Signals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are used in UNIX systems to notify a process that a particular event has occurred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380048" indent="-380048">
              <a:buFont typeface="Monotype Sorts" charset="0"/>
              <a:buChar char="n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signal handler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</a:t>
            </a:r>
            <a:r>
              <a:rPr lang="en-US" sz="2000" dirty="0" smtClean="0">
                <a:ea typeface="ＭＳ Ｐゴシック" charset="0"/>
              </a:rPr>
              <a:t>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sz="2000" dirty="0" smtClean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sz="2000" dirty="0" smtClean="0">
                <a:ea typeface="ＭＳ Ｐゴシック" charset="0"/>
              </a:rPr>
              <a:t>user-defined</a:t>
            </a:r>
            <a:endParaRPr lang="en-US" sz="2000" dirty="0">
              <a:ea typeface="ＭＳ Ｐゴシック" charset="0"/>
            </a:endParaRPr>
          </a:p>
          <a:p>
            <a:pPr marL="380048" indent="-380048">
              <a:buFont typeface="Monotype Sorts" charset="0"/>
              <a:buChar char="n"/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default handler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User-defined signal handler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Signal Handling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234" y="1146175"/>
            <a:ext cx="8299938" cy="5156200"/>
          </a:xfrm>
        </p:spPr>
        <p:txBody>
          <a:bodyPr/>
          <a:lstStyle/>
          <a:p>
            <a:pPr marL="380048" indent="-380048">
              <a:buFont typeface="Monotype Sorts" charset="0"/>
              <a:buChar char="n"/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sz="2000" dirty="0" smtClean="0">
                <a:ea typeface="ＭＳ Ｐゴシック" charset="0"/>
              </a:rPr>
              <a:t>Deliver </a:t>
            </a:r>
            <a:r>
              <a:rPr lang="en-US" sz="2000" dirty="0">
                <a:ea typeface="ＭＳ Ｐゴシック" charset="0"/>
              </a:rPr>
              <a:t>the signal to the thread to which the signal applies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sz="2000" dirty="0">
                <a:ea typeface="ＭＳ Ｐゴシック" charset="0"/>
              </a:rPr>
              <a:t>Deliver the signal to every thread in the process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sz="2000" dirty="0">
                <a:ea typeface="ＭＳ Ｐゴシック" charset="0"/>
              </a:rPr>
              <a:t>Deliver the signal to certain threads in the process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sz="2000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Cancellation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5" y="942535"/>
            <a:ext cx="8651630" cy="5303520"/>
          </a:xfrm>
        </p:spPr>
        <p:txBody>
          <a:bodyPr/>
          <a:lstStyle/>
          <a:p>
            <a:r>
              <a:rPr lang="en-US" altLang="en-US" sz="2000" dirty="0" smtClean="0"/>
              <a:t>Terminating a thread before it has finished</a:t>
            </a:r>
          </a:p>
          <a:p>
            <a:r>
              <a:rPr lang="en-US" altLang="en-US" sz="2000" dirty="0" smtClean="0"/>
              <a:t>Thread to be canceled is called a </a:t>
            </a:r>
            <a:r>
              <a:rPr lang="en-US" altLang="en-US" sz="2000" b="1" dirty="0" smtClean="0"/>
              <a:t>target thread</a:t>
            </a:r>
            <a:endParaRPr lang="en-US" altLang="en-US" sz="2000" dirty="0" smtClean="0"/>
          </a:p>
          <a:p>
            <a:r>
              <a:rPr lang="en-US" altLang="en-US" sz="2000" dirty="0" smtClean="0"/>
              <a:t>Two general approaches:</a:t>
            </a:r>
          </a:p>
          <a:p>
            <a:pPr lvl="1"/>
            <a:r>
              <a:rPr lang="en-US" altLang="en-US" sz="2000" b="1" dirty="0" smtClean="0"/>
              <a:t>Asynchronous cancellation</a:t>
            </a:r>
            <a:r>
              <a:rPr lang="en-US" altLang="en-US" sz="2000" dirty="0" smtClean="0"/>
              <a:t> terminates the target thread immediately</a:t>
            </a:r>
          </a:p>
          <a:p>
            <a:pPr lvl="1"/>
            <a:r>
              <a:rPr lang="en-US" altLang="en-US" sz="2000" b="1" dirty="0" smtClean="0"/>
              <a:t>Deferred cancellation</a:t>
            </a:r>
            <a:r>
              <a:rPr lang="en-US" altLang="en-US" sz="2000" dirty="0" smtClean="0"/>
              <a:t> allows the target thread to periodically check if it should be cancelled</a:t>
            </a:r>
          </a:p>
          <a:p>
            <a:r>
              <a:rPr lang="en-US" altLang="en-US" sz="2000" b="1" dirty="0" err="1" smtClean="0"/>
              <a:t>Pthread</a:t>
            </a:r>
            <a:r>
              <a:rPr lang="en-US" altLang="en-US" sz="2000" dirty="0" smtClean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4017962"/>
            <a:ext cx="4749702" cy="24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762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Cancellation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1057275"/>
            <a:ext cx="8581292" cy="4962525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dirty="0" smtClean="0"/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sz="2000" dirty="0" smtClean="0"/>
              <a:t>Default type is deferred</a:t>
            </a:r>
          </a:p>
          <a:p>
            <a:pPr lvl="1">
              <a:defRPr/>
            </a:pPr>
            <a:r>
              <a:rPr lang="en-US" altLang="en-US" sz="2000" dirty="0" smtClean="0"/>
              <a:t>Cancellation only occurs when thread reaches </a:t>
            </a:r>
            <a:r>
              <a:rPr lang="en-US" altLang="en-US" sz="2000" b="1" dirty="0" smtClean="0"/>
              <a:t>cancellation point</a:t>
            </a:r>
          </a:p>
          <a:p>
            <a:pPr lvl="2">
              <a:defRPr/>
            </a:pPr>
            <a:r>
              <a:rPr lang="en-US" altLang="en-US" sz="2000" dirty="0" smtClean="0"/>
              <a:t>I.e.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sz="2000" dirty="0" smtClean="0"/>
              <a:t>Then </a:t>
            </a:r>
            <a:r>
              <a:rPr lang="en-US" altLang="en-US" sz="2000" b="1" dirty="0" smtClean="0"/>
              <a:t>cleanup handler </a:t>
            </a:r>
            <a:r>
              <a:rPr lang="en-US" altLang="en-US" sz="2000" dirty="0" smtClean="0"/>
              <a:t>is invoked</a:t>
            </a:r>
          </a:p>
          <a:p>
            <a:pPr>
              <a:defRPr/>
            </a:pPr>
            <a:r>
              <a:rPr lang="en-US" altLang="en-US" sz="2000" dirty="0" smtClean="0"/>
              <a:t>On </a:t>
            </a:r>
            <a:r>
              <a:rPr lang="en-US" altLang="en-US" sz="2000" b="1" dirty="0" smtClean="0"/>
              <a:t>Linux </a:t>
            </a:r>
            <a:r>
              <a:rPr lang="en-US" altLang="en-US" sz="2000" dirty="0" smtClean="0"/>
              <a:t>systems, thread cancellation is handled through signals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825625"/>
            <a:ext cx="5054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Thread-Local Storage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998806"/>
            <a:ext cx="8510954" cy="4713019"/>
          </a:xfrm>
        </p:spPr>
        <p:txBody>
          <a:bodyPr/>
          <a:lstStyle/>
          <a:p>
            <a:r>
              <a:rPr lang="en-US" altLang="en-US" sz="2400" b="1" dirty="0" smtClean="0"/>
              <a:t>Thread-local storage </a:t>
            </a:r>
            <a:r>
              <a:rPr lang="en-US" altLang="en-US" sz="2400" dirty="0" smtClean="0"/>
              <a:t>(</a:t>
            </a:r>
            <a:r>
              <a:rPr lang="en-US" altLang="en-US" sz="2400" b="1" dirty="0" smtClean="0"/>
              <a:t>TLS</a:t>
            </a:r>
            <a:r>
              <a:rPr lang="en-US" altLang="en-US" sz="2400" dirty="0" smtClean="0"/>
              <a:t>) allows each thread to have its own copy of data</a:t>
            </a:r>
          </a:p>
          <a:p>
            <a:r>
              <a:rPr lang="en-US" altLang="en-US" sz="2400" dirty="0" smtClean="0"/>
              <a:t>Useful when you do not have control over the thread creation process (i.e., when using a thread pool)</a:t>
            </a:r>
          </a:p>
          <a:p>
            <a:r>
              <a:rPr lang="en-US" altLang="en-US" sz="2400" dirty="0" smtClean="0"/>
              <a:t>Different from local variables</a:t>
            </a:r>
          </a:p>
          <a:p>
            <a:pPr lvl="1"/>
            <a:r>
              <a:rPr lang="en-US" altLang="en-US" sz="2000" dirty="0" smtClean="0"/>
              <a:t>Local variables visible only during single function invocation</a:t>
            </a:r>
          </a:p>
          <a:p>
            <a:pPr lvl="1"/>
            <a:r>
              <a:rPr lang="en-US" altLang="en-US" sz="2000" dirty="0" smtClean="0"/>
              <a:t>TLS visible across function invocations</a:t>
            </a:r>
          </a:p>
          <a:p>
            <a:r>
              <a:rPr lang="en-US" altLang="en-US" sz="2400" dirty="0" smtClean="0"/>
              <a:t>Similar to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altLang="en-US" sz="2400" dirty="0" smtClean="0"/>
              <a:t> data</a:t>
            </a:r>
          </a:p>
          <a:p>
            <a:pPr lvl="1"/>
            <a:r>
              <a:rPr lang="en-US" altLang="en-US" sz="2000" dirty="0" smtClean="0"/>
              <a:t>TLS is unique to each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3513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Scheduler Activations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95" y="858129"/>
            <a:ext cx="5992837" cy="5472333"/>
          </a:xfrm>
        </p:spPr>
        <p:txBody>
          <a:bodyPr/>
          <a:lstStyle/>
          <a:p>
            <a:r>
              <a:rPr lang="en-US" altLang="en-US" sz="2000" dirty="0" smtClean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sz="2000" dirty="0" smtClean="0"/>
              <a:t>Typically use an </a:t>
            </a:r>
            <a:r>
              <a:rPr lang="en-US" altLang="en-US" sz="2000" b="1" dirty="0" smtClean="0"/>
              <a:t>intermediate data structure </a:t>
            </a:r>
            <a:r>
              <a:rPr lang="en-US" altLang="en-US" sz="2000" dirty="0" smtClean="0"/>
              <a:t>between </a:t>
            </a:r>
            <a:r>
              <a:rPr lang="en-US" altLang="en-US" sz="2000" b="1" dirty="0" smtClean="0"/>
              <a:t>user</a:t>
            </a:r>
            <a:r>
              <a:rPr lang="en-US" altLang="en-US" sz="2000" dirty="0" smtClean="0"/>
              <a:t> and </a:t>
            </a:r>
            <a:r>
              <a:rPr lang="en-US" altLang="en-US" sz="2000" b="1" dirty="0" smtClean="0"/>
              <a:t>kernel</a:t>
            </a:r>
            <a:r>
              <a:rPr lang="en-US" altLang="en-US" sz="2000" dirty="0" smtClean="0"/>
              <a:t> threads – </a:t>
            </a:r>
            <a:r>
              <a:rPr lang="en-US" altLang="en-US" sz="2000" b="1" dirty="0" smtClean="0"/>
              <a:t>lightweight process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LWP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b="1" dirty="0" smtClean="0"/>
              <a:t>Appears to be a virtual processor on which process can schedule user thread to run</a:t>
            </a:r>
          </a:p>
          <a:p>
            <a:pPr lvl="1"/>
            <a:r>
              <a:rPr lang="en-US" altLang="en-US" b="1" dirty="0" smtClean="0"/>
              <a:t>Each LWP attached to kernel thread</a:t>
            </a:r>
          </a:p>
          <a:p>
            <a:pPr lvl="1"/>
            <a:r>
              <a:rPr lang="en-US" altLang="en-US" b="1" dirty="0" smtClean="0"/>
              <a:t>How many LWPs to create?</a:t>
            </a:r>
          </a:p>
          <a:p>
            <a:r>
              <a:rPr lang="en-US" altLang="en-US" sz="2000" dirty="0" smtClean="0"/>
              <a:t>Scheduler activations provide </a:t>
            </a:r>
            <a:r>
              <a:rPr lang="en-US" altLang="en-US" sz="2000" b="1" dirty="0" err="1" smtClean="0"/>
              <a:t>upcalls</a:t>
            </a:r>
            <a:r>
              <a:rPr lang="en-US" altLang="en-US" sz="2000" dirty="0" smtClean="0"/>
              <a:t> - a communication mechanism from the kernel to the </a:t>
            </a:r>
            <a:r>
              <a:rPr lang="en-US" altLang="en-US" sz="2000" b="1" dirty="0" err="1" smtClean="0"/>
              <a:t>upcall</a:t>
            </a:r>
            <a:r>
              <a:rPr lang="en-US" altLang="en-US" sz="2000" b="1" dirty="0" smtClean="0"/>
              <a:t> handler </a:t>
            </a:r>
            <a:r>
              <a:rPr lang="en-US" altLang="en-US" sz="2000" dirty="0" smtClean="0"/>
              <a:t>in the </a:t>
            </a:r>
            <a:r>
              <a:rPr lang="en-US" altLang="en-US" sz="2000" b="1" dirty="0" smtClean="0"/>
              <a:t>thread library</a:t>
            </a:r>
          </a:p>
          <a:p>
            <a:r>
              <a:rPr lang="en-US" altLang="en-US" sz="2000" dirty="0" smtClean="0"/>
              <a:t>This communication allows an application to maintain the </a:t>
            </a:r>
            <a:r>
              <a:rPr lang="en-US" altLang="en-US" sz="2000" b="1" dirty="0" smtClean="0"/>
              <a:t>correct number kernel threads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1547813"/>
            <a:ext cx="23272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Windows Threads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21" y="1055078"/>
            <a:ext cx="8516596" cy="5315610"/>
          </a:xfrm>
        </p:spPr>
        <p:txBody>
          <a:bodyPr/>
          <a:lstStyle/>
          <a:p>
            <a:r>
              <a:rPr lang="en-US" altLang="en-US" sz="2000" dirty="0" smtClean="0"/>
              <a:t>Windows implements the Windows API – primary API for Win 98, Win NT, Win 2000, Win XP, and Win 7</a:t>
            </a:r>
          </a:p>
          <a:p>
            <a:r>
              <a:rPr lang="en-US" altLang="en-US" sz="2000" dirty="0" smtClean="0"/>
              <a:t>Implements the </a:t>
            </a:r>
            <a:r>
              <a:rPr lang="en-US" altLang="en-US" sz="2000" b="1" dirty="0" smtClean="0"/>
              <a:t>one-to-one mapping</a:t>
            </a:r>
            <a:endParaRPr lang="en-US" altLang="en-US" sz="2000" dirty="0" smtClean="0"/>
          </a:p>
          <a:p>
            <a:r>
              <a:rPr lang="en-US" altLang="en-US" sz="2000" b="1" dirty="0" smtClean="0"/>
              <a:t>Each thread contains</a:t>
            </a:r>
          </a:p>
          <a:p>
            <a:pPr lvl="1"/>
            <a:r>
              <a:rPr lang="en-US" altLang="en-US" sz="2000" dirty="0" smtClean="0"/>
              <a:t>A thread id</a:t>
            </a:r>
          </a:p>
          <a:p>
            <a:pPr lvl="1"/>
            <a:r>
              <a:rPr lang="en-US" altLang="en-US" sz="2000" dirty="0" smtClean="0"/>
              <a:t>Register set representing state of processor</a:t>
            </a:r>
          </a:p>
          <a:p>
            <a:pPr lvl="1"/>
            <a:r>
              <a:rPr lang="en-US" altLang="en-US" sz="2000" dirty="0" smtClean="0"/>
              <a:t>Separate user and kernel stacks for when thread runs in </a:t>
            </a:r>
            <a:r>
              <a:rPr lang="en-US" altLang="en-US" sz="2000" b="1" dirty="0" smtClean="0"/>
              <a:t>user mode </a:t>
            </a:r>
            <a:r>
              <a:rPr lang="en-US" altLang="en-US" sz="2000" dirty="0" smtClean="0"/>
              <a:t>or </a:t>
            </a:r>
            <a:r>
              <a:rPr lang="en-US" altLang="en-US" sz="2000" b="1" dirty="0" smtClean="0"/>
              <a:t>kernel mode</a:t>
            </a:r>
          </a:p>
          <a:p>
            <a:pPr lvl="1"/>
            <a:r>
              <a:rPr lang="en-US" altLang="en-US" sz="2000" dirty="0" smtClean="0"/>
              <a:t>Private data storage area used by run-time libraries and </a:t>
            </a:r>
            <a:r>
              <a:rPr lang="en-US" altLang="en-US" sz="2000" b="1" dirty="0" smtClean="0"/>
              <a:t>dynamic link libraries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DLL</a:t>
            </a:r>
            <a:r>
              <a:rPr lang="en-US" altLang="en-US" sz="2000" dirty="0" smtClean="0"/>
              <a:t>s)</a:t>
            </a:r>
          </a:p>
          <a:p>
            <a:r>
              <a:rPr lang="en-US" altLang="en-US" sz="2000" dirty="0" smtClean="0"/>
              <a:t>The register set, stacks, and private storage area are known as the </a:t>
            </a:r>
            <a:r>
              <a:rPr lang="en-US" altLang="en-US" sz="2000" b="1" dirty="0" smtClean="0"/>
              <a:t>context</a:t>
            </a:r>
            <a:r>
              <a:rPr lang="en-US" altLang="en-US" sz="2000" dirty="0" smtClean="0"/>
              <a:t> 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r>
              <a:rPr lang="en-US" altLang="en-US" dirty="0" smtClean="0"/>
              <a:t>Motivation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67286" y="886265"/>
            <a:ext cx="8876713" cy="4877949"/>
          </a:xfrm>
        </p:spPr>
        <p:txBody>
          <a:bodyPr/>
          <a:lstStyle/>
          <a:p>
            <a:r>
              <a:rPr lang="en-US" sz="2400" b="1" dirty="0" smtClean="0"/>
              <a:t>A thread </a:t>
            </a:r>
            <a:r>
              <a:rPr lang="en-US" sz="2400" dirty="0" smtClean="0"/>
              <a:t>is a basic unit of CPU utilization; it comprises a </a:t>
            </a:r>
            <a:r>
              <a:rPr lang="en-US" sz="2400" i="1" dirty="0" smtClean="0"/>
              <a:t>thread ID</a:t>
            </a:r>
            <a:r>
              <a:rPr lang="en-US" sz="2400" dirty="0" smtClean="0"/>
              <a:t>, a </a:t>
            </a:r>
            <a:r>
              <a:rPr lang="en-US" sz="2400" i="1" dirty="0" smtClean="0"/>
              <a:t>program counter</a:t>
            </a:r>
            <a:r>
              <a:rPr lang="en-US" sz="2400" dirty="0" smtClean="0"/>
              <a:t>, a </a:t>
            </a:r>
            <a:r>
              <a:rPr lang="en-US" sz="2400" i="1" dirty="0" smtClean="0"/>
              <a:t>register set</a:t>
            </a:r>
            <a:r>
              <a:rPr lang="en-US" sz="2400" dirty="0" smtClean="0"/>
              <a:t>, and a </a:t>
            </a:r>
            <a:r>
              <a:rPr lang="en-US" sz="2400" i="1" dirty="0" smtClean="0"/>
              <a:t>stack</a:t>
            </a:r>
            <a:r>
              <a:rPr lang="en-US" sz="2400" dirty="0" smtClean="0"/>
              <a:t>.</a:t>
            </a:r>
          </a:p>
          <a:p>
            <a:pPr lvl="1"/>
            <a:r>
              <a:rPr lang="en-US" altLang="en-US" sz="2000" dirty="0" smtClean="0"/>
              <a:t>Most modern applications are multithreaded</a:t>
            </a:r>
          </a:p>
          <a:p>
            <a:pPr lvl="1"/>
            <a:r>
              <a:rPr lang="en-US" altLang="en-US" sz="2000" dirty="0" smtClean="0"/>
              <a:t>Thread  that run within an application </a:t>
            </a:r>
            <a:r>
              <a:rPr lang="en-US" sz="2000" dirty="0" smtClean="0"/>
              <a:t>shares with other threads belonging to the same process</a:t>
            </a:r>
          </a:p>
          <a:p>
            <a:r>
              <a:rPr lang="en-US" altLang="en-US" sz="2400" b="1" dirty="0" smtClean="0"/>
              <a:t>Process creation </a:t>
            </a:r>
            <a:r>
              <a:rPr lang="en-US" altLang="en-US" sz="2400" dirty="0" smtClean="0"/>
              <a:t>is </a:t>
            </a:r>
            <a:r>
              <a:rPr lang="en-US" altLang="en-US" sz="2400" i="1" dirty="0" smtClean="0"/>
              <a:t>heavy-weight</a:t>
            </a:r>
            <a:r>
              <a:rPr lang="en-US" altLang="en-US" sz="2400" dirty="0" smtClean="0"/>
              <a:t> while </a:t>
            </a:r>
            <a:r>
              <a:rPr lang="en-US" altLang="en-US" sz="2400" b="1" dirty="0" smtClean="0"/>
              <a:t>thread creation </a:t>
            </a:r>
            <a:r>
              <a:rPr lang="en-US" altLang="en-US" sz="2400" dirty="0" smtClean="0"/>
              <a:t>is </a:t>
            </a:r>
            <a:r>
              <a:rPr lang="en-US" altLang="en-US" sz="2400" i="1" dirty="0" smtClean="0"/>
              <a:t>light-weight</a:t>
            </a:r>
          </a:p>
          <a:p>
            <a:pPr lvl="1"/>
            <a:r>
              <a:rPr lang="en-US" sz="2000" dirty="0" smtClean="0"/>
              <a:t>A traditional </a:t>
            </a:r>
            <a:r>
              <a:rPr lang="en-US" sz="2000" b="1" i="1" dirty="0" smtClean="0"/>
              <a:t>process </a:t>
            </a:r>
            <a:r>
              <a:rPr lang="en-US" sz="2000" dirty="0" smtClean="0"/>
              <a:t>has a single thread of control. </a:t>
            </a:r>
          </a:p>
          <a:p>
            <a:pPr lvl="2"/>
            <a:r>
              <a:rPr lang="en-US" sz="2000" dirty="0" smtClean="0"/>
              <a:t>If a process has multiple threads of control, it can perform more than one task at a time. </a:t>
            </a:r>
          </a:p>
          <a:p>
            <a:pPr lvl="1"/>
            <a:r>
              <a:rPr lang="en-US" sz="2000" b="1" dirty="0" smtClean="0"/>
              <a:t>Figure 4.1 </a:t>
            </a:r>
            <a:r>
              <a:rPr lang="en-US" sz="2000" dirty="0" smtClean="0"/>
              <a:t>illustrates the difference between a traditional </a:t>
            </a:r>
            <a:r>
              <a:rPr lang="en-US" sz="2000" b="1" dirty="0" smtClean="0"/>
              <a:t>single-threaded process </a:t>
            </a:r>
            <a:r>
              <a:rPr lang="en-US" sz="2000" dirty="0" smtClean="0"/>
              <a:t>and a</a:t>
            </a:r>
            <a:r>
              <a:rPr lang="en-US" sz="2000" b="1" dirty="0" smtClean="0"/>
              <a:t> multithreaded process.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Windows Threads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05" y="984738"/>
            <a:ext cx="8173329" cy="5363675"/>
          </a:xfrm>
        </p:spPr>
        <p:txBody>
          <a:bodyPr/>
          <a:lstStyle/>
          <a:p>
            <a:r>
              <a:rPr lang="en-US" altLang="en-US" sz="2400" dirty="0" smtClean="0"/>
              <a:t>The primary data structures of a </a:t>
            </a:r>
            <a:r>
              <a:rPr lang="en-US" altLang="en-US" sz="2400" b="1" dirty="0" smtClean="0"/>
              <a:t>thread </a:t>
            </a:r>
            <a:r>
              <a:rPr lang="en-US" altLang="en-US" sz="2400" dirty="0" smtClean="0"/>
              <a:t>include:</a:t>
            </a:r>
          </a:p>
          <a:p>
            <a:pPr lvl="1"/>
            <a:r>
              <a:rPr lang="en-US" altLang="en-US" sz="2000" b="1" dirty="0" smtClean="0"/>
              <a:t>ETHREAD </a:t>
            </a:r>
            <a:r>
              <a:rPr lang="en-US" altLang="en-US" sz="2000" dirty="0" smtClean="0"/>
              <a:t>(Executive Thread Block) – includes pointer to process to which thread belongs and to KTHREAD, in kernel space</a:t>
            </a:r>
          </a:p>
          <a:p>
            <a:pPr lvl="1"/>
            <a:r>
              <a:rPr lang="en-US" altLang="en-US" sz="2000" b="1" dirty="0" smtClean="0"/>
              <a:t>KTHREAD</a:t>
            </a:r>
            <a:r>
              <a:rPr lang="en-US" altLang="en-US" sz="2000" dirty="0" smtClean="0"/>
              <a:t> (Kernel Thread Block) – scheduling and synchronization info, kernel-mode stack, pointer to TEB, in kernel space</a:t>
            </a:r>
          </a:p>
          <a:p>
            <a:pPr lvl="1"/>
            <a:r>
              <a:rPr lang="en-US" altLang="en-US" sz="2000" b="1" dirty="0" smtClean="0"/>
              <a:t>TEB </a:t>
            </a:r>
            <a:r>
              <a:rPr lang="en-US" altLang="en-US" sz="2000" dirty="0" smtClean="0"/>
              <a:t>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1273175" y="163513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Windows Threads Data Structures</a:t>
            </a:r>
          </a:p>
        </p:txBody>
      </p:sp>
      <p:pic>
        <p:nvPicPr>
          <p:cNvPr id="47107" name="Picture 1" descr="4_1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342" y="1271588"/>
            <a:ext cx="5809956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Linux Threads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092200"/>
            <a:ext cx="8539090" cy="5041314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 smtClean="0"/>
              <a:t>Linux</a:t>
            </a:r>
            <a:r>
              <a:rPr lang="en-US" altLang="en-US" sz="2000" dirty="0" smtClean="0"/>
              <a:t> refers to them as </a:t>
            </a:r>
            <a:r>
              <a:rPr lang="en-US" altLang="en-US" sz="2000" b="1" i="1" dirty="0" smtClean="0"/>
              <a:t>tasks</a:t>
            </a:r>
            <a:r>
              <a:rPr lang="en-US" altLang="en-US" sz="2000" dirty="0" smtClean="0"/>
              <a:t> rather than </a:t>
            </a:r>
            <a:r>
              <a:rPr lang="en-US" altLang="en-US" sz="2000" b="1" i="1" dirty="0" smtClean="0"/>
              <a:t>threads</a:t>
            </a:r>
            <a:endParaRPr lang="en-US" altLang="en-US" sz="2000" dirty="0" smtClean="0"/>
          </a:p>
          <a:p>
            <a:pPr>
              <a:defRPr/>
            </a:pPr>
            <a:r>
              <a:rPr lang="en-US" altLang="en-US" sz="2000" b="1" dirty="0" smtClean="0"/>
              <a:t>Thread creation </a:t>
            </a:r>
            <a:r>
              <a:rPr lang="en-US" altLang="en-US" sz="2000" dirty="0" smtClean="0"/>
              <a:t>is done through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smtClean="0"/>
              <a:t>system call</a:t>
            </a:r>
          </a:p>
          <a:p>
            <a:pPr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sz="2000" dirty="0" smtClean="0"/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sz="2000" dirty="0" smtClean="0"/>
              <a:t>Flags control behavior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>
              <a:buFont typeface="Monotype Sorts" pitchFamily="-84" charset="2"/>
              <a:buNone/>
              <a:defRPr/>
            </a:pP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  <a:defRPr/>
            </a:pP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  <a:defRPr/>
            </a:pP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smtClean="0">
                <a:cs typeface="Courier New" pitchFamily="49" charset="0"/>
              </a:rPr>
              <a:t>points to process data structures (shared or unique)</a:t>
            </a:r>
            <a:endParaRPr lang="en-US" alt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48132" name="Picture 3" descr="4_1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63" y="3119046"/>
            <a:ext cx="5289671" cy="21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097280"/>
            <a:ext cx="8698425" cy="4666933"/>
          </a:xfrm>
        </p:spPr>
        <p:txBody>
          <a:bodyPr/>
          <a:lstStyle/>
          <a:p>
            <a:r>
              <a:rPr lang="en-US" sz="2000" dirty="0" smtClean="0"/>
              <a:t>What are two differences between user-level threads and kernel-level threads? Under what circumstances is one type better than the other?</a:t>
            </a:r>
          </a:p>
          <a:p>
            <a:r>
              <a:rPr lang="en-US" sz="2000" dirty="0" smtClean="0"/>
              <a:t>Can a multithreaded solution using multiple user-level threads achieve better performance on a multiprocessor system than on a single processor system? Explain.</a:t>
            </a:r>
          </a:p>
          <a:p>
            <a:r>
              <a:rPr lang="en-US" sz="2000" dirty="0" smtClean="0"/>
              <a:t>Is it possible to have concurrency but not parallelism? Explain.</a:t>
            </a:r>
          </a:p>
          <a:p>
            <a:r>
              <a:rPr lang="en-US" sz="2000" dirty="0" smtClean="0"/>
              <a:t>Using Amdahl’s Law, calculate the speedup gain of an application that has a 60 percent parallel component for (a) two processing cores and (b) four processing cores.</a:t>
            </a:r>
            <a:endParaRPr lang="th-TH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of Chapter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228725"/>
            <a:ext cx="7686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956603"/>
            <a:ext cx="8314006" cy="4807611"/>
          </a:xfrm>
        </p:spPr>
        <p:txBody>
          <a:bodyPr/>
          <a:lstStyle/>
          <a:p>
            <a:r>
              <a:rPr lang="en-US" sz="2400" dirty="0" smtClean="0"/>
              <a:t>Most software applications that run on modern computers are </a:t>
            </a:r>
            <a:r>
              <a:rPr lang="en-US" sz="2400" b="1" dirty="0" smtClean="0"/>
              <a:t>multithreaded</a:t>
            </a:r>
            <a:r>
              <a:rPr lang="en-US" sz="2400" dirty="0" smtClean="0"/>
              <a:t>;</a:t>
            </a:r>
          </a:p>
          <a:p>
            <a:pPr lvl="1"/>
            <a:r>
              <a:rPr lang="en-US" sz="2000" dirty="0" smtClean="0"/>
              <a:t>An application typically is implemented as a </a:t>
            </a:r>
            <a:r>
              <a:rPr lang="en-US" sz="2000" b="1" dirty="0" smtClean="0"/>
              <a:t>separate process </a:t>
            </a:r>
            <a:r>
              <a:rPr lang="en-US" sz="2000" dirty="0" smtClean="0"/>
              <a:t>with </a:t>
            </a:r>
            <a:r>
              <a:rPr lang="en-US" sz="2000" b="1" dirty="0" smtClean="0"/>
              <a:t>several threads </a:t>
            </a:r>
            <a:r>
              <a:rPr lang="en-US" sz="2000" dirty="0" smtClean="0"/>
              <a:t>of control.</a:t>
            </a:r>
          </a:p>
          <a:p>
            <a:pPr lvl="2"/>
            <a:r>
              <a:rPr lang="en-US" sz="2000" dirty="0" smtClean="0"/>
              <a:t>For example,  a web browser might have one thread display images or text while another thread retrieves data from the network.</a:t>
            </a:r>
          </a:p>
          <a:p>
            <a:r>
              <a:rPr lang="en-US" sz="2400" dirty="0" smtClean="0"/>
              <a:t>Applications designed to leverage processing capabilities on </a:t>
            </a:r>
            <a:r>
              <a:rPr lang="en-US" sz="2400" b="1" dirty="0" err="1" smtClean="0"/>
              <a:t>multicore</a:t>
            </a:r>
            <a:r>
              <a:rPr lang="en-US" sz="2400" dirty="0" smtClean="0"/>
              <a:t> systems. </a:t>
            </a:r>
          </a:p>
          <a:p>
            <a:pPr lvl="1"/>
            <a:r>
              <a:rPr lang="en-US" sz="2000" dirty="0" smtClean="0"/>
              <a:t>Such applications can perform </a:t>
            </a:r>
            <a:r>
              <a:rPr lang="en-US" sz="2000" b="1" dirty="0" smtClean="0"/>
              <a:t>several CPU-intensive tasks in parallel </a:t>
            </a:r>
            <a:r>
              <a:rPr lang="en-US" sz="2000" dirty="0" smtClean="0"/>
              <a:t>across the </a:t>
            </a:r>
            <a:r>
              <a:rPr lang="en-US" sz="2000" b="1" dirty="0" smtClean="0"/>
              <a:t>multiple computing cores</a:t>
            </a: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097280"/>
            <a:ext cx="8102990" cy="4666933"/>
          </a:xfrm>
        </p:spPr>
        <p:txBody>
          <a:bodyPr/>
          <a:lstStyle/>
          <a:p>
            <a:r>
              <a:rPr lang="en-US" sz="2400" dirty="0" smtClean="0"/>
              <a:t>It is generally more efficient to use one process that contains </a:t>
            </a:r>
            <a:r>
              <a:rPr lang="en-US" sz="2400" b="1" dirty="0" smtClean="0"/>
              <a:t>multiple threads</a:t>
            </a:r>
            <a:r>
              <a:rPr lang="en-US" sz="2400" dirty="0" smtClean="0"/>
              <a:t>; </a:t>
            </a:r>
          </a:p>
          <a:p>
            <a:pPr lvl="1"/>
            <a:r>
              <a:rPr lang="en-US" sz="2000" dirty="0" smtClean="0"/>
              <a:t>If the web-server process is </a:t>
            </a:r>
            <a:r>
              <a:rPr lang="en-US" sz="2000" b="1" dirty="0" smtClean="0"/>
              <a:t>multithreaded</a:t>
            </a:r>
            <a:r>
              <a:rPr lang="en-US" sz="2000" dirty="0" smtClean="0"/>
              <a:t>, the server will create a separate thread that listens for client requests. </a:t>
            </a:r>
          </a:p>
          <a:p>
            <a:pPr lvl="1"/>
            <a:r>
              <a:rPr lang="en-US" sz="2000" dirty="0" smtClean="0"/>
              <a:t>When a request is made, rather than creating another process, the server creates a new thread to service the request and resume listening for additional requests. </a:t>
            </a:r>
          </a:p>
          <a:p>
            <a:pPr lvl="2"/>
            <a:r>
              <a:rPr lang="en-US" sz="2000" dirty="0" smtClean="0"/>
              <a:t>This is illustrated in Figure 4.2.</a:t>
            </a:r>
          </a:p>
          <a:p>
            <a:r>
              <a:rPr lang="en-US" sz="2400" dirty="0" smtClean="0"/>
              <a:t>Threads also play a vital role in </a:t>
            </a:r>
            <a:r>
              <a:rPr lang="en-US" sz="2400" b="1" dirty="0" smtClean="0"/>
              <a:t>remote procedure call </a:t>
            </a:r>
            <a:r>
              <a:rPr lang="en-US" sz="2400" dirty="0" smtClean="0"/>
              <a:t>(RPC) systems.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35" y="1631193"/>
            <a:ext cx="8029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5" y="1153552"/>
            <a:ext cx="8482819" cy="4610662"/>
          </a:xfrm>
        </p:spPr>
        <p:txBody>
          <a:bodyPr/>
          <a:lstStyle/>
          <a:p>
            <a:r>
              <a:rPr lang="en-US" sz="2400" dirty="0" smtClean="0"/>
              <a:t>Most OS kernels are now multithreaded. </a:t>
            </a:r>
          </a:p>
          <a:p>
            <a:r>
              <a:rPr lang="en-US" sz="2400" dirty="0" smtClean="0"/>
              <a:t>Several threads operate in the </a:t>
            </a:r>
            <a:r>
              <a:rPr lang="en-US" sz="2400" b="1" dirty="0" smtClean="0"/>
              <a:t>kernel</a:t>
            </a:r>
            <a:r>
              <a:rPr lang="en-US" sz="2400" dirty="0" smtClean="0"/>
              <a:t>, and each thread performs a specific task, such as </a:t>
            </a:r>
            <a:r>
              <a:rPr lang="en-US" sz="2400" i="1" dirty="0" smtClean="0"/>
              <a:t>managing devices</a:t>
            </a:r>
            <a:r>
              <a:rPr lang="en-US" sz="2400" dirty="0" smtClean="0"/>
              <a:t>, </a:t>
            </a:r>
            <a:r>
              <a:rPr lang="en-US" sz="2400" i="1" dirty="0" smtClean="0"/>
              <a:t>managing memory</a:t>
            </a:r>
            <a:r>
              <a:rPr lang="en-US" sz="2400" dirty="0" smtClean="0"/>
              <a:t>, </a:t>
            </a:r>
            <a:r>
              <a:rPr lang="en-US" sz="2400" i="1" dirty="0" smtClean="0"/>
              <a:t>interrupt handling</a:t>
            </a:r>
            <a:r>
              <a:rPr lang="en-US" sz="2400" dirty="0" smtClean="0"/>
              <a:t>, etc. </a:t>
            </a:r>
          </a:p>
          <a:p>
            <a:pPr lvl="1"/>
            <a:r>
              <a:rPr lang="en-US" sz="2000" dirty="0" smtClean="0"/>
              <a:t>For example, </a:t>
            </a:r>
          </a:p>
          <a:p>
            <a:pPr lvl="2"/>
            <a:r>
              <a:rPr lang="en-US" sz="2000" b="1" dirty="0" smtClean="0"/>
              <a:t>Solaris</a:t>
            </a:r>
            <a:r>
              <a:rPr lang="en-US" sz="2000" dirty="0" smtClean="0"/>
              <a:t> has a set of threads in the kernel specifically for interrupt handling;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b="1" dirty="0" smtClean="0"/>
              <a:t>Linux</a:t>
            </a:r>
            <a:r>
              <a:rPr lang="en-US" sz="2000" dirty="0" smtClean="0"/>
              <a:t> uses a kernel thread for managing the amount of free memory in the system.</a:t>
            </a:r>
          </a:p>
          <a:p>
            <a:pPr lvl="2"/>
            <a:r>
              <a:rPr lang="en-US" sz="2000" b="1" dirty="0" smtClean="0"/>
              <a:t>Windows </a:t>
            </a:r>
            <a:r>
              <a:rPr lang="en-US" sz="2000" dirty="0" smtClean="0"/>
              <a:t>has many threads for supporting its various functions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10328</TotalTime>
  <Words>2698</Words>
  <Application>Microsoft Office PowerPoint</Application>
  <PresentationFormat>On-screen Show (4:3)</PresentationFormat>
  <Paragraphs>280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os-8</vt:lpstr>
      <vt:lpstr>Chapter 4:  Threads</vt:lpstr>
      <vt:lpstr>Chapter 4: Threads</vt:lpstr>
      <vt:lpstr>Objectives</vt:lpstr>
      <vt:lpstr>Motivation</vt:lpstr>
      <vt:lpstr>Motivation</vt:lpstr>
      <vt:lpstr>Motivation</vt:lpstr>
      <vt:lpstr>Motivation</vt:lpstr>
      <vt:lpstr>Motivation</vt:lpstr>
      <vt:lpstr>Motivation</vt:lpstr>
      <vt:lpstr>Benefits of Multithreaded Programming</vt:lpstr>
      <vt:lpstr>Benefits of Multithreaded Programming</vt:lpstr>
      <vt:lpstr>Multicore Programming</vt:lpstr>
      <vt:lpstr>Multi-core Programming</vt:lpstr>
      <vt:lpstr>Parallelism and Concurrency</vt:lpstr>
      <vt:lpstr>Concurrent Processes (Cont.)</vt:lpstr>
      <vt:lpstr>Concurrent Processes (Cont.)</vt:lpstr>
      <vt:lpstr>Amdahl’s Law</vt:lpstr>
      <vt:lpstr>Types of Parallelism</vt:lpstr>
      <vt:lpstr>Data parallelism</vt:lpstr>
      <vt:lpstr>Task parallelism</vt:lpstr>
      <vt:lpstr>Multithreading Models</vt:lpstr>
      <vt:lpstr>Multithreading Models</vt:lpstr>
      <vt:lpstr>Many-to-one Model</vt:lpstr>
      <vt:lpstr>One-to-one Model</vt:lpstr>
      <vt:lpstr>One-to-One Model</vt:lpstr>
      <vt:lpstr>Many-to-Many Model</vt:lpstr>
      <vt:lpstr>Many-to-Many Model</vt:lpstr>
      <vt:lpstr>Two-level Model</vt:lpstr>
      <vt:lpstr>Java Threads</vt:lpstr>
      <vt:lpstr>Java Threads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Thread-Local Storage</vt:lpstr>
      <vt:lpstr>Scheduler Activations</vt:lpstr>
      <vt:lpstr>Windows Threads</vt:lpstr>
      <vt:lpstr>Windows Threads (Cont.)</vt:lpstr>
      <vt:lpstr>Windows Threads Data Structures</vt:lpstr>
      <vt:lpstr>Linux Threads</vt:lpstr>
      <vt:lpstr>Exercises</vt:lpstr>
      <vt:lpstr>End of Chapter 4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364</cp:revision>
  <cp:lastPrinted>2013-09-10T17:57:57Z</cp:lastPrinted>
  <dcterms:created xsi:type="dcterms:W3CDTF">2011-01-13T23:43:38Z</dcterms:created>
  <dcterms:modified xsi:type="dcterms:W3CDTF">2017-09-06T08:02:26Z</dcterms:modified>
</cp:coreProperties>
</file>