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1"/>
  </p:notesMasterIdLst>
  <p:handoutMasterIdLst>
    <p:handoutMasterId r:id="rId62"/>
  </p:handoutMasterIdLst>
  <p:sldIdLst>
    <p:sldId id="331" r:id="rId2"/>
    <p:sldId id="332" r:id="rId3"/>
    <p:sldId id="333" r:id="rId4"/>
    <p:sldId id="420" r:id="rId5"/>
    <p:sldId id="421" r:id="rId6"/>
    <p:sldId id="422" r:id="rId7"/>
    <p:sldId id="428" r:id="rId8"/>
    <p:sldId id="429" r:id="rId9"/>
    <p:sldId id="430" r:id="rId10"/>
    <p:sldId id="431" r:id="rId11"/>
    <p:sldId id="432" r:id="rId12"/>
    <p:sldId id="338" r:id="rId13"/>
    <p:sldId id="339" r:id="rId14"/>
    <p:sldId id="340" r:id="rId15"/>
    <p:sldId id="405" r:id="rId16"/>
    <p:sldId id="434" r:id="rId17"/>
    <p:sldId id="435" r:id="rId18"/>
    <p:sldId id="436" r:id="rId19"/>
    <p:sldId id="437" r:id="rId20"/>
    <p:sldId id="438" r:id="rId21"/>
    <p:sldId id="344" r:id="rId22"/>
    <p:sldId id="440" r:id="rId23"/>
    <p:sldId id="441" r:id="rId24"/>
    <p:sldId id="447" r:id="rId25"/>
    <p:sldId id="443" r:id="rId26"/>
    <p:sldId id="444" r:id="rId27"/>
    <p:sldId id="445" r:id="rId28"/>
    <p:sldId id="470" r:id="rId29"/>
    <p:sldId id="471" r:id="rId30"/>
    <p:sldId id="477" r:id="rId31"/>
    <p:sldId id="478" r:id="rId32"/>
    <p:sldId id="473" r:id="rId33"/>
    <p:sldId id="474" r:id="rId34"/>
    <p:sldId id="476" r:id="rId35"/>
    <p:sldId id="479" r:id="rId36"/>
    <p:sldId id="481" r:id="rId37"/>
    <p:sldId id="501" r:id="rId38"/>
    <p:sldId id="484" r:id="rId39"/>
    <p:sldId id="485" r:id="rId40"/>
    <p:sldId id="357" r:id="rId41"/>
    <p:sldId id="483" r:id="rId42"/>
    <p:sldId id="358" r:id="rId43"/>
    <p:sldId id="359" r:id="rId44"/>
    <p:sldId id="360" r:id="rId45"/>
    <p:sldId id="361" r:id="rId46"/>
    <p:sldId id="500" r:id="rId47"/>
    <p:sldId id="486" r:id="rId48"/>
    <p:sldId id="487" r:id="rId49"/>
    <p:sldId id="488" r:id="rId50"/>
    <p:sldId id="362" r:id="rId51"/>
    <p:sldId id="363" r:id="rId52"/>
    <p:sldId id="364" r:id="rId53"/>
    <p:sldId id="496" r:id="rId54"/>
    <p:sldId id="497" r:id="rId55"/>
    <p:sldId id="498" r:id="rId56"/>
    <p:sldId id="384" r:id="rId57"/>
    <p:sldId id="385" r:id="rId58"/>
    <p:sldId id="499" r:id="rId59"/>
    <p:sldId id="404" r:id="rId6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5613" indent="1588"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2813" indent="1588"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0013" indent="1588"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7213" indent="1588"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34" y="-9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82"/>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3169">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3169">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smtClean="0">
                <a:latin typeface="Helvetica" pitchFamily="-84" charset="0"/>
              </a:defRPr>
            </a:lvl1pPr>
          </a:lstStyle>
          <a:p>
            <a:pPr>
              <a:defRPr/>
            </a:pPr>
            <a:fld id="{5A5B5F74-67BF-4D33-AF2A-F99D5B7190A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1168">
              <a:defRPr sz="1200">
                <a:latin typeface="Times New Roman" charset="0"/>
                <a:ea typeface="ＭＳ Ｐゴシック" charset="-128"/>
                <a:cs typeface="ＭＳ Ｐゴシック" charset="-128"/>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1168">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smtClean="0">
                <a:latin typeface="Times New Roman" pitchFamily="18" charset="0"/>
              </a:defRPr>
            </a:lvl1pPr>
          </a:lstStyle>
          <a:p>
            <a:pPr>
              <a:defRPr/>
            </a:pPr>
            <a:fld id="{DD00472A-F9E4-48B1-92BA-A0E33BFA3B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BFEF22-AA91-443D-A3E2-02278662370D}" type="slidenum">
              <a:rPr lang="en-US"/>
              <a:pPr/>
              <a:t>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th-TH"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BF1002C-1D3C-41DE-8251-CE5B39662037}" type="slidenum">
              <a:rPr lang="en-US"/>
              <a:pPr/>
              <a:t>27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6315C75-36E8-4324-9134-5C1451D9D9E9}" type="slidenum">
              <a:rPr lang="en-US" smtClean="0"/>
              <a:pPr/>
              <a:t>39</a:t>
            </a:fld>
            <a:endParaRPr lang="th-TH"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05D9765-7AD6-414A-BC4E-1EEC1BFDA53C}" type="slidenum">
              <a:rPr lang="en-US"/>
              <a:pPr/>
              <a:t>40</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E8EDABB-398D-4E86-BB36-E9EBAE8E6686}" type="slidenum">
              <a:rPr lang="en-US"/>
              <a:pPr/>
              <a:t>42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B4FF20B-0F75-43A6-9FD8-BDEDD1301491}" type="slidenum">
              <a:rPr lang="en-US"/>
              <a:pPr/>
              <a:t>43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04F8821-C619-42ED-9541-78BA8BA378CD}" type="slidenum">
              <a:rPr lang="en-US"/>
              <a:pPr/>
              <a:t>44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84D7FB2-2296-4028-960B-50D7113BC01B}" type="slidenum">
              <a:rPr lang="en-US"/>
              <a:pPr/>
              <a:t>45</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5AA1A2A-E580-4643-9991-6EDEC83BC2CE}" type="slidenum">
              <a:rPr lang="en-US" smtClean="0"/>
              <a:pPr/>
              <a:t>47</a:t>
            </a:fld>
            <a:endParaRPr lang="th-TH"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92B26B7-5A3F-435E-879B-C0837BFEFD98}" type="slidenum">
              <a:rPr lang="en-US"/>
              <a:pPr/>
              <a:t>50</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2ED5F56-BE1A-4802-B7F7-40944414CE02}" type="slidenum">
              <a:rPr lang="en-US"/>
              <a:pPr/>
              <a:t>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992D514-B886-4703-A30D-ADBC3235F80B}" type="slidenum">
              <a:rPr lang="en-US"/>
              <a:pPr/>
              <a:t>51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446FC4E-C50D-416E-B8FD-3E026932D19F}" type="slidenum">
              <a:rPr lang="en-US"/>
              <a:pPr/>
              <a:t>52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2587B09-74DD-485D-A52B-F9B1B3BAE721}" type="slidenum">
              <a:rPr lang="en-US"/>
              <a:pPr/>
              <a:t>56</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96730F0-33EA-4581-B4EA-71B6C0C9B131}" type="slidenum">
              <a:rPr lang="en-US"/>
              <a:pPr/>
              <a:t>57</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BE40EAE-A742-4CB6-87B2-C7B9A3F0C4E2}" type="slidenum">
              <a:rPr lang="en-US"/>
              <a:pPr/>
              <a:t>58</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17AB8D5-586F-4CD0-957F-8946E1357046}" type="slidenum">
              <a:rPr lang="en-US"/>
              <a:pPr/>
              <a:t>59</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2824303-D08F-406F-9B06-E838A5FF4F72}" type="slidenum">
              <a:rPr lang="en-US"/>
              <a:pPr/>
              <a:t>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A059076-C2FC-4F45-99F5-9FAF92733093}" type="slidenum">
              <a:rPr lang="en-US"/>
              <a:pPr/>
              <a:t>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8D66955-9561-48ED-A77A-B56CEEBB6308}" type="slidenum">
              <a:rPr lang="en-US"/>
              <a:pPr/>
              <a:t>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C484B8E-8755-40FB-B154-58E7DA9D4A24}" type="slidenum">
              <a:rPr lang="en-US"/>
              <a:pPr/>
              <a:t>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9DA3FB5-8454-4EEE-A5B6-32CEEE9F6A04}" type="slidenum">
              <a:rPr lang="en-US"/>
              <a:pPr/>
              <a:t>14</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6D1498B-9A16-43E2-9D6E-ABB213F6C163}" type="slidenum">
              <a:rPr lang="en-US"/>
              <a:pPr/>
              <a:t>15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th-TH"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sp>
          <p:nvSpPr>
            <p:cNvPr id="5" name="Rectangle 5"/>
            <p:cNvSpPr>
              <a:spLocks noChangeArrowheads="1"/>
            </p:cNvSpPr>
            <p:nvPr/>
          </p:nvSpPr>
          <p:spPr bwMode="auto">
            <a:xfrm>
              <a:off x="1933" y="1865"/>
              <a:ext cx="1808" cy="127"/>
            </a:xfrm>
            <a:prstGeom prst="rect">
              <a:avLst/>
            </a:prstGeom>
            <a:solidFill>
              <a:srgbClr val="99CCFF"/>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sp>
          <p:nvSpPr>
            <p:cNvPr id="6" name="Rectangle 6"/>
            <p:cNvSpPr>
              <a:spLocks noChangeArrowheads="1"/>
            </p:cNvSpPr>
            <p:nvPr/>
          </p:nvSpPr>
          <p:spPr bwMode="auto">
            <a:xfrm>
              <a:off x="3741" y="1865"/>
              <a:ext cx="1808" cy="127"/>
            </a:xfrm>
            <a:prstGeom prst="rect">
              <a:avLst/>
            </a:prstGeom>
            <a:solidFill>
              <a:srgbClr val="336699"/>
            </a:solidFill>
            <a:ln>
              <a:noFill/>
            </a:ln>
            <a:extLst/>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grpSp>
      <p:sp>
        <p:nvSpPr>
          <p:cNvPr id="7" name="Text Box 7"/>
          <p:cNvSpPr txBox="1">
            <a:spLocks noChangeArrowheads="1"/>
          </p:cNvSpPr>
          <p:nvPr/>
        </p:nvSpPr>
        <p:spPr bwMode="auto">
          <a:xfrm>
            <a:off x="6489700" y="6588125"/>
            <a:ext cx="2713038" cy="246063"/>
          </a:xfrm>
          <a:prstGeom prst="rect">
            <a:avLst/>
          </a:prstGeom>
          <a:noFill/>
          <a:ln>
            <a:noFill/>
          </a:ln>
          <a:extLst/>
        </p:spPr>
        <p:txBody>
          <a:bodyPr lIns="91435" tIns="45718" rIns="91435" bIns="45718">
            <a:spAutoFit/>
          </a:bodyPr>
          <a:lstStyle/>
          <a:p>
            <a:pPr algn="ctr">
              <a:spcBef>
                <a:spcPct val="50000"/>
              </a:spcBef>
              <a:defRPr/>
            </a:pPr>
            <a:r>
              <a:rPr lang="en-US" sz="1000" b="1">
                <a:solidFill>
                  <a:srgbClr val="336699"/>
                </a:solidFill>
                <a:latin typeface="Helvetica" pitchFamily="-84" charset="0"/>
              </a:rPr>
              <a:t>Silberschatz, Galvin and Gagne ©2013</a:t>
            </a:r>
          </a:p>
        </p:txBody>
      </p:sp>
      <p:sp>
        <p:nvSpPr>
          <p:cNvPr id="8" name="Text Box 8"/>
          <p:cNvSpPr txBox="1">
            <a:spLocks noChangeArrowheads="1"/>
          </p:cNvSpPr>
          <p:nvPr/>
        </p:nvSpPr>
        <p:spPr bwMode="auto">
          <a:xfrm>
            <a:off x="26988" y="6613525"/>
            <a:ext cx="2659062" cy="246063"/>
          </a:xfrm>
          <a:prstGeom prst="rect">
            <a:avLst/>
          </a:prstGeom>
          <a:noFill/>
          <a:ln>
            <a:noFill/>
          </a:ln>
          <a:extLst/>
        </p:spPr>
        <p:txBody>
          <a:bodyPr wrap="none" lIns="91435" tIns="45718" rIns="91435" bIns="45718">
            <a:spAutoFit/>
          </a:bodyPr>
          <a:lstStyle/>
          <a:p>
            <a:pPr>
              <a:spcBef>
                <a:spcPct val="50000"/>
              </a:spcBef>
              <a:defRPr/>
            </a:pPr>
            <a:r>
              <a:rPr lang="en-US" sz="1000" b="1">
                <a:solidFill>
                  <a:srgbClr val="336699"/>
                </a:solidFill>
                <a:latin typeface="Helvetica" pitchFamily="-84" charset="0"/>
              </a:rPr>
              <a:t>Operating System Concepts – 9</a:t>
            </a:r>
            <a:r>
              <a:rPr lang="en-US" sz="1000" b="1" baseline="30000">
                <a:solidFill>
                  <a:srgbClr val="336699"/>
                </a:solidFill>
                <a:latin typeface="Helvetica" pitchFamily="-84" charset="0"/>
              </a:rPr>
              <a:t>th</a:t>
            </a:r>
            <a:r>
              <a:rPr lang="en-US" sz="1000" b="1">
                <a:solidFill>
                  <a:srgbClr val="336699"/>
                </a:solidFill>
                <a:latin typeface="Helvetica" pitchFamily="-84"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mtClean="0"/>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228600" cy="2286000"/>
          </a:xfrm>
          <a:prstGeom prst="rect">
            <a:avLst/>
          </a:prstGeom>
          <a:solidFill>
            <a:srgbClr val="336699"/>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smtClean="0">
              <a:latin typeface="Times New Roman" pitchFamily="18" charset="0"/>
            </a:endParaRPr>
          </a:p>
        </p:txBody>
      </p:sp>
      <p:sp>
        <p:nvSpPr>
          <p:cNvPr id="1030" name="Line 6"/>
          <p:cNvSpPr>
            <a:spLocks noChangeShapeType="1"/>
          </p:cNvSpPr>
          <p:nvPr/>
        </p:nvSpPr>
        <p:spPr bwMode="auto">
          <a:xfrm>
            <a:off x="457200" y="860425"/>
            <a:ext cx="8077200" cy="0"/>
          </a:xfrm>
          <a:prstGeom prst="line">
            <a:avLst/>
          </a:prstGeom>
          <a:noFill/>
          <a:ln w="19050">
            <a:solidFill>
              <a:srgbClr val="336699"/>
            </a:solidFill>
            <a:round/>
            <a:headEnd/>
            <a:tailEnd/>
          </a:ln>
        </p:spPr>
        <p:txBody>
          <a:bodyPr lIns="91435" tIns="45718" rIns="91435" bIns="45718"/>
          <a:lstStyle/>
          <a:p>
            <a:pPr>
              <a:defRPr/>
            </a:pPr>
            <a:endParaRPr lang="en-US"/>
          </a:p>
        </p:txBody>
      </p:sp>
      <p:sp>
        <p:nvSpPr>
          <p:cNvPr id="1031" name="Rectangle 7"/>
          <p:cNvSpPr>
            <a:spLocks noChangeArrowheads="1"/>
          </p:cNvSpPr>
          <p:nvPr/>
        </p:nvSpPr>
        <p:spPr bwMode="auto">
          <a:xfrm>
            <a:off x="0" y="2286000"/>
            <a:ext cx="228600" cy="2286000"/>
          </a:xfrm>
          <a:prstGeom prst="rect">
            <a:avLst/>
          </a:prstGeom>
          <a:solidFill>
            <a:srgbClr val="99CCFF"/>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smtClean="0">
              <a:latin typeface="Times New Roman" pitchFamily="18" charset="0"/>
            </a:endParaRPr>
          </a:p>
        </p:txBody>
      </p:sp>
      <p:sp>
        <p:nvSpPr>
          <p:cNvPr id="1032" name="Rectangle 8"/>
          <p:cNvSpPr>
            <a:spLocks noChangeArrowheads="1"/>
          </p:cNvSpPr>
          <p:nvPr/>
        </p:nvSpPr>
        <p:spPr bwMode="auto">
          <a:xfrm>
            <a:off x="0" y="4572000"/>
            <a:ext cx="228600" cy="2286000"/>
          </a:xfrm>
          <a:prstGeom prst="rect">
            <a:avLst/>
          </a:prstGeom>
          <a:solidFill>
            <a:srgbClr val="336699"/>
          </a:solidFill>
          <a:ln>
            <a:noFill/>
          </a:ln>
          <a:extLst/>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smtClean="0">
              <a:latin typeface="Times New Roman" pitchFamily="18" charset="0"/>
            </a:endParaRPr>
          </a:p>
        </p:txBody>
      </p:sp>
      <p:sp>
        <p:nvSpPr>
          <p:cNvPr id="1033" name="Text Box 9"/>
          <p:cNvSpPr txBox="1">
            <a:spLocks noChangeArrowheads="1"/>
          </p:cNvSpPr>
          <p:nvPr/>
        </p:nvSpPr>
        <p:spPr bwMode="auto">
          <a:xfrm>
            <a:off x="4256088" y="6613525"/>
            <a:ext cx="447675" cy="246063"/>
          </a:xfrm>
          <a:prstGeom prst="rect">
            <a:avLst/>
          </a:prstGeom>
          <a:noFill/>
          <a:ln>
            <a:noFill/>
          </a:ln>
          <a:extLst/>
        </p:spPr>
        <p:txBody>
          <a:bodyPr wrap="none" lIns="91435" tIns="45718" rIns="91435" bIns="45718">
            <a:spAutoFit/>
          </a:bodyPr>
          <a:lstStyle/>
          <a:p>
            <a:pPr algn="ctr">
              <a:spcBef>
                <a:spcPct val="50000"/>
              </a:spcBef>
              <a:defRPr/>
            </a:pPr>
            <a:r>
              <a:rPr lang="en-US" sz="1000" b="1">
                <a:solidFill>
                  <a:srgbClr val="006699"/>
                </a:solidFill>
                <a:latin typeface="Helvetica" pitchFamily="-84" charset="0"/>
              </a:rPr>
              <a:t>5.</a:t>
            </a:r>
            <a:fld id="{68ED46CE-316A-4F0A-98DE-3B03CA51E6D4}" type="slidenum">
              <a:rPr lang="en-US" sz="1000" b="1">
                <a:solidFill>
                  <a:srgbClr val="006699"/>
                </a:solidFill>
                <a:latin typeface="Helvetica" pitchFamily="-84" charset="0"/>
              </a:rPr>
              <a:pPr algn="ctr">
                <a:spcBef>
                  <a:spcPct val="50000"/>
                </a:spcBef>
                <a:defRPr/>
              </a:pPr>
              <a:t>‹#›</a:t>
            </a:fld>
            <a:endParaRPr lang="en-US" sz="1000" b="1">
              <a:solidFill>
                <a:srgbClr val="006699"/>
              </a:solidFill>
              <a:latin typeface="Helvetica" pitchFamily="-84" charset="0"/>
            </a:endParaRPr>
          </a:p>
        </p:txBody>
      </p:sp>
      <p:sp>
        <p:nvSpPr>
          <p:cNvPr id="1034" name="Text Box 10"/>
          <p:cNvSpPr txBox="1">
            <a:spLocks noChangeArrowheads="1"/>
          </p:cNvSpPr>
          <p:nvPr/>
        </p:nvSpPr>
        <p:spPr bwMode="auto">
          <a:xfrm>
            <a:off x="6489700" y="6588125"/>
            <a:ext cx="2713038" cy="246063"/>
          </a:xfrm>
          <a:prstGeom prst="rect">
            <a:avLst/>
          </a:prstGeom>
          <a:noFill/>
          <a:ln>
            <a:noFill/>
          </a:ln>
          <a:extLst/>
        </p:spPr>
        <p:txBody>
          <a:bodyPr lIns="91435" tIns="45718" rIns="91435" bIns="45718">
            <a:spAutoFit/>
          </a:bodyPr>
          <a:lstStyle/>
          <a:p>
            <a:pPr algn="ctr">
              <a:spcBef>
                <a:spcPct val="50000"/>
              </a:spcBef>
              <a:defRPr/>
            </a:pPr>
            <a:r>
              <a:rPr lang="en-US" sz="1000" b="1">
                <a:solidFill>
                  <a:srgbClr val="006699"/>
                </a:solidFill>
                <a:latin typeface="Helvetica" pitchFamily="-84" charset="0"/>
              </a:rPr>
              <a:t>Silberschatz, Galvin and Gagne ©2013</a:t>
            </a:r>
          </a:p>
        </p:txBody>
      </p:sp>
      <p:sp>
        <p:nvSpPr>
          <p:cNvPr id="1035" name="Text Box 11"/>
          <p:cNvSpPr txBox="1">
            <a:spLocks noChangeArrowheads="1"/>
          </p:cNvSpPr>
          <p:nvPr/>
        </p:nvSpPr>
        <p:spPr bwMode="auto">
          <a:xfrm>
            <a:off x="185738" y="6621463"/>
            <a:ext cx="2659062" cy="246062"/>
          </a:xfrm>
          <a:prstGeom prst="rect">
            <a:avLst/>
          </a:prstGeom>
          <a:noFill/>
          <a:ln>
            <a:noFill/>
          </a:ln>
          <a:extLst/>
        </p:spPr>
        <p:txBody>
          <a:bodyPr wrap="none" lIns="91435" tIns="45718" rIns="91435" bIns="45718">
            <a:spAutoFit/>
          </a:bodyPr>
          <a:lstStyle/>
          <a:p>
            <a:pPr>
              <a:spcBef>
                <a:spcPct val="50000"/>
              </a:spcBef>
              <a:defRPr/>
            </a:pPr>
            <a:r>
              <a:rPr lang="en-US" sz="1000" b="1">
                <a:solidFill>
                  <a:srgbClr val="006699"/>
                </a:solidFill>
                <a:latin typeface="Helvetica" pitchFamily="-84" charset="0"/>
              </a:rPr>
              <a:t>Operating System Concepts – 9</a:t>
            </a:r>
            <a:r>
              <a:rPr lang="en-US" sz="1000" b="1" baseline="30000">
                <a:solidFill>
                  <a:srgbClr val="006699"/>
                </a:solidFill>
                <a:latin typeface="Helvetica" pitchFamily="-84" charset="0"/>
              </a:rPr>
              <a:t>th</a:t>
            </a:r>
            <a:r>
              <a:rPr lang="en-US" sz="1000" b="1">
                <a:solidFill>
                  <a:srgbClr val="006699"/>
                </a:solidFill>
                <a:latin typeface="Helvetica" pitchFamily="-84"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8"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D:\CS2205-SC3211-OS-BSCS\CS2205-SC3211-OS-2-2016\CS2205-SC3211-OS-2-2016-new%20slides\OS-week5\petersonCS.exe" TargetMode="External"/><Relationship Id="rId2" Type="http://schemas.openxmlformats.org/officeDocument/2006/relationships/hyperlink" Target="file:///C:\Dev-Cpp\Templates\petersonCS.exe" TargetMode="External"/><Relationship Id="rId1" Type="http://schemas.openxmlformats.org/officeDocument/2006/relationships/slideLayout" Target="../slideLayouts/slideLayout2.xml"/><Relationship Id="rId5" Type="http://schemas.openxmlformats.org/officeDocument/2006/relationships/slide" Target="slide58.xml"/><Relationship Id="rId4" Type="http://schemas.openxmlformats.org/officeDocument/2006/relationships/slide" Target="slide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08038"/>
            <a:ext cx="7772400" cy="2128837"/>
          </a:xfrm>
        </p:spPr>
        <p:txBody>
          <a:bodyPr/>
          <a:lstStyle/>
          <a:p>
            <a:pPr eaLnBrk="1" hangingPunct="1"/>
            <a:r>
              <a:rPr lang="en-US" smtClean="0"/>
              <a:t>Chapter 5:  Process Synchronization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895" y="1012874"/>
            <a:ext cx="8468751" cy="4994421"/>
          </a:xfrm>
        </p:spPr>
        <p:txBody>
          <a:bodyPr>
            <a:normAutofit/>
          </a:bodyPr>
          <a:lstStyle/>
          <a:p>
            <a:pPr lvl="1"/>
            <a:r>
              <a:rPr lang="en-US" sz="2000" dirty="0" smtClean="0"/>
              <a:t>Suppose that two processes </a:t>
            </a:r>
            <a:r>
              <a:rPr lang="en-US" sz="2000" b="1" i="1" dirty="0" smtClean="0"/>
              <a:t>P</a:t>
            </a:r>
            <a:r>
              <a:rPr lang="en-US" sz="2000" b="1" dirty="0" smtClean="0"/>
              <a:t>1</a:t>
            </a:r>
            <a:r>
              <a:rPr lang="en-US" sz="2000" dirty="0" smtClean="0"/>
              <a:t> and </a:t>
            </a:r>
            <a:r>
              <a:rPr lang="en-US" sz="2000" b="1" i="1" dirty="0" smtClean="0"/>
              <a:t>P</a:t>
            </a:r>
            <a:r>
              <a:rPr lang="en-US" sz="2000" b="1" dirty="0" smtClean="0"/>
              <a:t>2</a:t>
            </a:r>
            <a:r>
              <a:rPr lang="en-US" sz="2000" dirty="0" smtClean="0"/>
              <a:t> share the global variable </a:t>
            </a:r>
            <a:r>
              <a:rPr lang="en-US" sz="2000" b="1" i="1" dirty="0" smtClean="0"/>
              <a:t>a</a:t>
            </a:r>
            <a:r>
              <a:rPr lang="en-US" sz="2000" dirty="0" smtClean="0"/>
              <a:t>. At some point in its execution, </a:t>
            </a:r>
            <a:r>
              <a:rPr lang="en-US" sz="2000" b="1" i="1" dirty="0" smtClean="0"/>
              <a:t>P</a:t>
            </a:r>
            <a:r>
              <a:rPr lang="en-US" sz="2000" b="1" dirty="0" smtClean="0"/>
              <a:t>1 </a:t>
            </a:r>
            <a:r>
              <a:rPr lang="en-US" sz="2000" dirty="0" smtClean="0"/>
              <a:t>updates </a:t>
            </a:r>
            <a:r>
              <a:rPr lang="en-US" sz="2000" b="1" i="1" dirty="0" smtClean="0"/>
              <a:t>a </a:t>
            </a:r>
            <a:r>
              <a:rPr lang="en-US" sz="2000" dirty="0" smtClean="0"/>
              <a:t>to the value</a:t>
            </a:r>
            <a:r>
              <a:rPr lang="en-US" sz="2000" b="1" dirty="0" smtClean="0"/>
              <a:t> 1</a:t>
            </a:r>
            <a:r>
              <a:rPr lang="en-US" sz="2000" dirty="0" smtClean="0"/>
              <a:t>, and at some point in its execution, </a:t>
            </a:r>
            <a:r>
              <a:rPr lang="en-US" sz="2000" b="1" i="1" dirty="0" smtClean="0"/>
              <a:t>P</a:t>
            </a:r>
            <a:r>
              <a:rPr lang="en-US" sz="2000" b="1" dirty="0" smtClean="0"/>
              <a:t>2</a:t>
            </a:r>
            <a:r>
              <a:rPr lang="en-US" sz="2000" dirty="0" smtClean="0"/>
              <a:t> updates </a:t>
            </a:r>
            <a:r>
              <a:rPr lang="en-US" sz="2000" b="1" i="1" dirty="0" smtClean="0"/>
              <a:t>a</a:t>
            </a:r>
            <a:r>
              <a:rPr lang="en-US" sz="2000" i="1" dirty="0" smtClean="0"/>
              <a:t> </a:t>
            </a:r>
            <a:r>
              <a:rPr lang="en-US" sz="2000" dirty="0" smtClean="0"/>
              <a:t>to the value </a:t>
            </a:r>
            <a:r>
              <a:rPr lang="en-US" sz="2000" b="1" dirty="0" smtClean="0"/>
              <a:t>2</a:t>
            </a:r>
            <a:r>
              <a:rPr lang="en-US" sz="2000" dirty="0" smtClean="0"/>
              <a:t>. Thus, the two tasks are in a race to write variable </a:t>
            </a:r>
            <a:r>
              <a:rPr lang="en-US" sz="2000" b="1" i="1" dirty="0" smtClean="0"/>
              <a:t>a</a:t>
            </a:r>
            <a:r>
              <a:rPr lang="en-US" sz="2000" dirty="0" smtClean="0"/>
              <a:t>.</a:t>
            </a:r>
          </a:p>
          <a:p>
            <a:pPr lvl="2"/>
            <a:r>
              <a:rPr lang="en-US" sz="2000" dirty="0" smtClean="0"/>
              <a:t>In this example, the process that updates last determines the final value of </a:t>
            </a:r>
            <a:r>
              <a:rPr lang="en-US" sz="2000" b="1" i="1" dirty="0" smtClean="0"/>
              <a:t>a</a:t>
            </a:r>
            <a:r>
              <a:rPr lang="en-US" sz="2000" dirty="0" smtClean="0"/>
              <a:t>.</a:t>
            </a:r>
          </a:p>
          <a:p>
            <a:pPr lvl="1"/>
            <a:r>
              <a:rPr lang="en-US" sz="2000" dirty="0" smtClean="0"/>
              <a:t>Consider two processes, </a:t>
            </a:r>
            <a:r>
              <a:rPr lang="en-US" sz="2000" b="1" i="1" dirty="0" smtClean="0"/>
              <a:t>P</a:t>
            </a:r>
            <a:r>
              <a:rPr lang="en-US" sz="2000" b="1" dirty="0" smtClean="0"/>
              <a:t>3</a:t>
            </a:r>
            <a:r>
              <a:rPr lang="en-US" sz="2000" dirty="0" smtClean="0"/>
              <a:t> and </a:t>
            </a:r>
            <a:r>
              <a:rPr lang="en-US" sz="2000" b="1" i="1" dirty="0" smtClean="0"/>
              <a:t>P</a:t>
            </a:r>
            <a:r>
              <a:rPr lang="en-US" sz="2000" b="1" dirty="0" smtClean="0"/>
              <a:t>4</a:t>
            </a:r>
            <a:r>
              <a:rPr lang="en-US" sz="2000" dirty="0" smtClean="0"/>
              <a:t>, that share global variables </a:t>
            </a:r>
            <a:r>
              <a:rPr lang="en-US" sz="2000" b="1" i="1" dirty="0" smtClean="0"/>
              <a:t>b</a:t>
            </a:r>
            <a:r>
              <a:rPr lang="en-US" sz="2000" dirty="0" smtClean="0"/>
              <a:t> and </a:t>
            </a:r>
            <a:r>
              <a:rPr lang="en-US" sz="2000" b="1" i="1" dirty="0" smtClean="0"/>
              <a:t>c</a:t>
            </a:r>
            <a:r>
              <a:rPr lang="en-US" sz="2000" dirty="0" smtClean="0"/>
              <a:t>, with initial values </a:t>
            </a:r>
            <a:r>
              <a:rPr lang="en-US" sz="2000" b="1" i="1" dirty="0" smtClean="0"/>
              <a:t>b</a:t>
            </a:r>
            <a:r>
              <a:rPr lang="en-US" sz="2000" dirty="0" smtClean="0"/>
              <a:t> = </a:t>
            </a:r>
            <a:r>
              <a:rPr lang="en-US" sz="2000" b="1" dirty="0" smtClean="0"/>
              <a:t>1</a:t>
            </a:r>
            <a:r>
              <a:rPr lang="en-US" sz="2000" dirty="0" smtClean="0"/>
              <a:t> and </a:t>
            </a:r>
            <a:r>
              <a:rPr lang="en-US" sz="2000" b="1" i="1" dirty="0" smtClean="0"/>
              <a:t>c</a:t>
            </a:r>
            <a:r>
              <a:rPr lang="en-US" sz="2000" dirty="0" smtClean="0"/>
              <a:t> = </a:t>
            </a:r>
            <a:r>
              <a:rPr lang="en-US" sz="2000" b="1" dirty="0" smtClean="0"/>
              <a:t>2</a:t>
            </a:r>
            <a:r>
              <a:rPr lang="en-US" sz="2000" dirty="0" smtClean="0"/>
              <a:t>. At some point in its execution, </a:t>
            </a:r>
            <a:r>
              <a:rPr lang="en-US" sz="2000" b="1" i="1" dirty="0" smtClean="0"/>
              <a:t>P</a:t>
            </a:r>
            <a:r>
              <a:rPr lang="en-US" sz="2000" b="1" dirty="0" smtClean="0"/>
              <a:t>3</a:t>
            </a:r>
            <a:r>
              <a:rPr lang="en-US" sz="2000" dirty="0" smtClean="0"/>
              <a:t> executes </a:t>
            </a:r>
            <a:r>
              <a:rPr lang="en-US" sz="2000" b="1" i="1" dirty="0" smtClean="0"/>
              <a:t>b</a:t>
            </a:r>
            <a:r>
              <a:rPr lang="en-US" sz="2000" b="1" dirty="0" smtClean="0"/>
              <a:t> = </a:t>
            </a:r>
            <a:r>
              <a:rPr lang="en-US" sz="2000" b="1" i="1" dirty="0" smtClean="0"/>
              <a:t>b </a:t>
            </a:r>
            <a:r>
              <a:rPr lang="en-US" sz="2000" b="1" dirty="0" smtClean="0"/>
              <a:t>+ </a:t>
            </a:r>
            <a:r>
              <a:rPr lang="en-US" sz="2000" b="1" i="1" dirty="0" smtClean="0"/>
              <a:t>c</a:t>
            </a:r>
            <a:r>
              <a:rPr lang="en-US" sz="2000" b="1" dirty="0" smtClean="0"/>
              <a:t> </a:t>
            </a:r>
            <a:r>
              <a:rPr lang="en-US" sz="2000" dirty="0" smtClean="0"/>
              <a:t>and at some point in its execution, </a:t>
            </a:r>
            <a:r>
              <a:rPr lang="en-US" sz="2000" b="1" i="1" dirty="0" smtClean="0"/>
              <a:t>P</a:t>
            </a:r>
            <a:r>
              <a:rPr lang="en-US" sz="2000" b="1" dirty="0" smtClean="0"/>
              <a:t>4 </a:t>
            </a:r>
            <a:r>
              <a:rPr lang="en-US" sz="2000" dirty="0" smtClean="0"/>
              <a:t>executes </a:t>
            </a:r>
            <a:r>
              <a:rPr lang="en-US" sz="2000" b="1" i="1" dirty="0" smtClean="0"/>
              <a:t>c</a:t>
            </a:r>
            <a:r>
              <a:rPr lang="en-US" sz="2000" b="1" dirty="0" smtClean="0"/>
              <a:t> = </a:t>
            </a:r>
            <a:r>
              <a:rPr lang="en-US" sz="2000" b="1" i="1" dirty="0" smtClean="0"/>
              <a:t>b</a:t>
            </a:r>
            <a:r>
              <a:rPr lang="en-US" sz="2000" b="1" dirty="0" smtClean="0"/>
              <a:t> + </a:t>
            </a:r>
            <a:r>
              <a:rPr lang="en-US" sz="2000" b="1" i="1" dirty="0" smtClean="0"/>
              <a:t>c</a:t>
            </a:r>
            <a:r>
              <a:rPr lang="en-US" sz="2000" dirty="0" smtClean="0"/>
              <a:t>.</a:t>
            </a:r>
          </a:p>
          <a:p>
            <a:pPr lvl="2"/>
            <a:r>
              <a:rPr lang="en-US" sz="2000" dirty="0" smtClean="0"/>
              <a:t>The final values of the two variables depend on the order in which the two processes execute their assignments.</a:t>
            </a:r>
          </a:p>
          <a:p>
            <a:pPr lvl="2"/>
            <a:r>
              <a:rPr lang="en-US" sz="2000" dirty="0" smtClean="0"/>
              <a:t>If </a:t>
            </a:r>
            <a:r>
              <a:rPr lang="en-US" sz="2000" b="1" i="1" dirty="0" smtClean="0"/>
              <a:t>P</a:t>
            </a:r>
            <a:r>
              <a:rPr lang="en-US" sz="2000" b="1" dirty="0" smtClean="0"/>
              <a:t>3</a:t>
            </a:r>
            <a:r>
              <a:rPr lang="en-US" sz="2000" dirty="0" smtClean="0"/>
              <a:t> executes its assignment first, then </a:t>
            </a:r>
            <a:r>
              <a:rPr lang="en-US" sz="2000" b="1" i="1" dirty="0" smtClean="0"/>
              <a:t>b</a:t>
            </a:r>
            <a:r>
              <a:rPr lang="en-US" sz="2000" dirty="0" smtClean="0"/>
              <a:t> = </a:t>
            </a:r>
            <a:r>
              <a:rPr lang="en-US" sz="2000" b="1" dirty="0" smtClean="0"/>
              <a:t>3</a:t>
            </a:r>
            <a:r>
              <a:rPr lang="en-US" sz="2000" dirty="0" smtClean="0"/>
              <a:t> and </a:t>
            </a:r>
            <a:r>
              <a:rPr lang="en-US" sz="2000" b="1" i="1" dirty="0" smtClean="0"/>
              <a:t>c</a:t>
            </a:r>
            <a:r>
              <a:rPr lang="en-US" sz="2000" dirty="0" smtClean="0"/>
              <a:t> = </a:t>
            </a:r>
            <a:r>
              <a:rPr lang="en-US" sz="2000" b="1" dirty="0" smtClean="0"/>
              <a:t>5</a:t>
            </a:r>
            <a:r>
              <a:rPr lang="en-US" sz="2000" dirty="0" smtClean="0"/>
              <a:t>.</a:t>
            </a:r>
          </a:p>
          <a:p>
            <a:pPr lvl="2"/>
            <a:r>
              <a:rPr lang="en-US" sz="2000" dirty="0" smtClean="0"/>
              <a:t>If </a:t>
            </a:r>
            <a:r>
              <a:rPr lang="en-US" sz="2000" b="1" i="1" dirty="0" smtClean="0"/>
              <a:t>P</a:t>
            </a:r>
            <a:r>
              <a:rPr lang="en-US" sz="2000" b="1" dirty="0" smtClean="0"/>
              <a:t>4</a:t>
            </a:r>
            <a:r>
              <a:rPr lang="en-US" sz="2000" dirty="0" smtClean="0"/>
              <a:t> executes its assignment first, then </a:t>
            </a:r>
            <a:r>
              <a:rPr lang="en-US" sz="2000" b="1" i="1" dirty="0" smtClean="0"/>
              <a:t>b</a:t>
            </a:r>
            <a:r>
              <a:rPr lang="en-US" sz="2000" dirty="0" smtClean="0"/>
              <a:t> = </a:t>
            </a:r>
            <a:r>
              <a:rPr lang="en-US" sz="2000" b="1" dirty="0" smtClean="0"/>
              <a:t>4</a:t>
            </a:r>
            <a:r>
              <a:rPr lang="en-US" sz="2000" dirty="0" smtClean="0"/>
              <a:t> and </a:t>
            </a:r>
            <a:r>
              <a:rPr lang="en-US" sz="2000" b="1" i="1" dirty="0" smtClean="0"/>
              <a:t>c</a:t>
            </a:r>
            <a:r>
              <a:rPr lang="en-US" sz="2000" dirty="0" smtClean="0"/>
              <a:t> = </a:t>
            </a:r>
            <a:r>
              <a:rPr lang="en-US" sz="2000" b="1" dirty="0" smtClean="0"/>
              <a:t>3</a:t>
            </a:r>
            <a:r>
              <a:rPr lang="en-US" sz="2000" dirty="0" smtClean="0"/>
              <a:t>.</a:t>
            </a:r>
            <a:endParaRPr lang="th-TH" sz="2000" b="1" dirty="0"/>
          </a:p>
        </p:txBody>
      </p:sp>
      <p:sp>
        <p:nvSpPr>
          <p:cNvPr id="4" name="Title 3"/>
          <p:cNvSpPr>
            <a:spLocks noGrp="1"/>
          </p:cNvSpPr>
          <p:nvPr>
            <p:ph type="title"/>
          </p:nvPr>
        </p:nvSpPr>
        <p:spPr/>
        <p:txBody>
          <a:bodyPr>
            <a:normAutofit fontScale="90000"/>
          </a:bodyPr>
          <a:lstStyle/>
          <a:p>
            <a:r>
              <a:rPr lang="en-US" dirty="0" smtClean="0"/>
              <a:t>Principles of Concurrency-Race condition</a:t>
            </a:r>
            <a:endParaRPr lang="th-T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Section (CS)</a:t>
            </a:r>
            <a:endParaRPr lang="th-TH" dirty="0"/>
          </a:p>
        </p:txBody>
      </p:sp>
      <p:sp>
        <p:nvSpPr>
          <p:cNvPr id="3" name="Content Placeholder 2"/>
          <p:cNvSpPr>
            <a:spLocks noGrp="1"/>
          </p:cNvSpPr>
          <p:nvPr>
            <p:ph idx="1"/>
          </p:nvPr>
        </p:nvSpPr>
        <p:spPr>
          <a:xfrm>
            <a:off x="379828" y="1026942"/>
            <a:ext cx="8656222" cy="4737271"/>
          </a:xfrm>
        </p:spPr>
        <p:txBody>
          <a:bodyPr/>
          <a:lstStyle/>
          <a:p>
            <a:r>
              <a:rPr lang="th-TH" sz="2400" dirty="0" smtClean="0">
                <a:cs typeface="+mn-cs"/>
              </a:rPr>
              <a:t>A </a:t>
            </a:r>
            <a:r>
              <a:rPr lang="th-TH" sz="2400" b="1" dirty="0" smtClean="0">
                <a:cs typeface="+mn-cs"/>
              </a:rPr>
              <a:t>critical section</a:t>
            </a:r>
            <a:r>
              <a:rPr lang="th-TH" sz="2400" dirty="0" smtClean="0">
                <a:cs typeface="+mn-cs"/>
              </a:rPr>
              <a:t> </a:t>
            </a:r>
            <a:r>
              <a:rPr lang="en-US" sz="2400" dirty="0" smtClean="0">
                <a:cs typeface="+mn-cs"/>
              </a:rPr>
              <a:t>(</a:t>
            </a:r>
            <a:r>
              <a:rPr lang="en-US" sz="2400" b="1" dirty="0" smtClean="0">
                <a:cs typeface="+mn-cs"/>
              </a:rPr>
              <a:t>CS</a:t>
            </a:r>
            <a:r>
              <a:rPr lang="en-US" sz="2400" dirty="0" smtClean="0">
                <a:cs typeface="+mn-cs"/>
              </a:rPr>
              <a:t>)</a:t>
            </a:r>
            <a:r>
              <a:rPr lang="th-TH" sz="2400" dirty="0" smtClean="0">
                <a:cs typeface="+mn-cs"/>
              </a:rPr>
              <a:t> </a:t>
            </a:r>
            <a:r>
              <a:rPr lang="en-US" sz="2400" dirty="0" smtClean="0">
                <a:cs typeface="+mn-cs"/>
              </a:rPr>
              <a:t>is</a:t>
            </a:r>
            <a:r>
              <a:rPr lang="th-TH" sz="2400" dirty="0" smtClean="0">
                <a:cs typeface="+mn-cs"/>
              </a:rPr>
              <a:t> a </a:t>
            </a:r>
            <a:r>
              <a:rPr lang="th-TH" sz="2400" i="1" dirty="0" smtClean="0">
                <a:cs typeface="+mn-cs"/>
              </a:rPr>
              <a:t>code segment </a:t>
            </a:r>
            <a:r>
              <a:rPr lang="th-TH" sz="2400" dirty="0" smtClean="0">
                <a:cs typeface="+mn-cs"/>
              </a:rPr>
              <a:t>in a process in which a </a:t>
            </a:r>
            <a:r>
              <a:rPr lang="th-TH" sz="2400" b="1" dirty="0" smtClean="0">
                <a:cs typeface="+mn-cs"/>
              </a:rPr>
              <a:t>shared resource is </a:t>
            </a:r>
            <a:r>
              <a:rPr lang="en-US" sz="2400" b="1" dirty="0" smtClean="0">
                <a:cs typeface="+mn-cs"/>
              </a:rPr>
              <a:t>allowed to </a:t>
            </a:r>
            <a:r>
              <a:rPr lang="th-TH" sz="2400" b="1" dirty="0" smtClean="0">
                <a:cs typeface="+mn-cs"/>
              </a:rPr>
              <a:t>access</a:t>
            </a:r>
            <a:r>
              <a:rPr lang="en-US" sz="2400" dirty="0" smtClean="0">
                <a:cs typeface="+mn-cs"/>
              </a:rPr>
              <a:t>:</a:t>
            </a:r>
            <a:endParaRPr lang="th-TH" sz="2400" dirty="0" smtClean="0">
              <a:cs typeface="+mn-cs"/>
            </a:endParaRPr>
          </a:p>
          <a:p>
            <a:pPr lvl="1"/>
            <a:r>
              <a:rPr lang="th-TH" sz="2000" u="sng" dirty="0" smtClean="0">
                <a:cs typeface="+mn-cs"/>
              </a:rPr>
              <a:t>Only one process can execute its </a:t>
            </a:r>
            <a:r>
              <a:rPr lang="en-US" sz="2000" u="sng" dirty="0" smtClean="0">
                <a:cs typeface="+mn-cs"/>
              </a:rPr>
              <a:t>CS</a:t>
            </a:r>
            <a:r>
              <a:rPr lang="th-TH" sz="2000" u="sng" dirty="0" smtClean="0">
                <a:cs typeface="+mn-cs"/>
              </a:rPr>
              <a:t> at any one time</a:t>
            </a:r>
          </a:p>
          <a:p>
            <a:pPr lvl="1"/>
            <a:r>
              <a:rPr lang="th-TH" sz="2000" u="sng" dirty="0" smtClean="0">
                <a:cs typeface="+mn-cs"/>
              </a:rPr>
              <a:t>When no process is executing in its </a:t>
            </a:r>
            <a:r>
              <a:rPr lang="en-US" sz="2000" u="sng" dirty="0" smtClean="0">
                <a:cs typeface="+mn-cs"/>
              </a:rPr>
              <a:t>CS</a:t>
            </a:r>
            <a:r>
              <a:rPr lang="th-TH" sz="2000" u="sng" dirty="0" smtClean="0">
                <a:cs typeface="+mn-cs"/>
              </a:rPr>
              <a:t>, any process that requests entry to its </a:t>
            </a:r>
            <a:r>
              <a:rPr lang="en-US" sz="2000" u="sng" dirty="0" smtClean="0">
                <a:cs typeface="+mn-cs"/>
              </a:rPr>
              <a:t>CS</a:t>
            </a:r>
            <a:r>
              <a:rPr lang="th-TH" sz="2000" u="sng" dirty="0" smtClean="0">
                <a:cs typeface="+mn-cs"/>
              </a:rPr>
              <a:t> must be permitted without delay</a:t>
            </a:r>
          </a:p>
          <a:p>
            <a:pPr lvl="1"/>
            <a:r>
              <a:rPr lang="th-TH" sz="2000" u="sng" dirty="0" smtClean="0">
                <a:cs typeface="+mn-cs"/>
              </a:rPr>
              <a:t>When two or more processes compete to enter their </a:t>
            </a:r>
            <a:r>
              <a:rPr lang="th-TH" sz="2000" i="1" u="sng" dirty="0" smtClean="0">
                <a:cs typeface="+mn-cs"/>
              </a:rPr>
              <a:t>respective </a:t>
            </a:r>
            <a:r>
              <a:rPr lang="en-US" sz="2000" u="sng" dirty="0" smtClean="0">
                <a:cs typeface="+mn-cs"/>
              </a:rPr>
              <a:t>CSs</a:t>
            </a:r>
            <a:r>
              <a:rPr lang="th-TH" sz="2000" u="sng" dirty="0" smtClean="0">
                <a:cs typeface="+mn-cs"/>
              </a:rPr>
              <a:t>, the selection cannot be postponed indefinitely</a:t>
            </a:r>
          </a:p>
          <a:p>
            <a:pPr lvl="1"/>
            <a:r>
              <a:rPr lang="th-TH" sz="2000" u="sng" dirty="0" smtClean="0">
                <a:cs typeface="+mn-cs"/>
              </a:rPr>
              <a:t>No process can prevent any other process from entering its </a:t>
            </a:r>
            <a:r>
              <a:rPr lang="en-US" sz="2000" u="sng" dirty="0" smtClean="0">
                <a:cs typeface="+mn-cs"/>
              </a:rPr>
              <a:t>CS</a:t>
            </a:r>
            <a:r>
              <a:rPr lang="th-TH" sz="2000" u="sng" dirty="0" smtClean="0">
                <a:cs typeface="+mn-cs"/>
              </a:rPr>
              <a:t> indefinitely</a:t>
            </a:r>
          </a:p>
          <a:p>
            <a:pPr lvl="1"/>
            <a:r>
              <a:rPr lang="en-US" sz="2000" u="sng" dirty="0" smtClean="0">
                <a:cs typeface="+mn-cs"/>
              </a:rPr>
              <a:t>Every process should be given a </a:t>
            </a:r>
            <a:r>
              <a:rPr lang="en-US" sz="2000" b="1" u="sng" dirty="0" smtClean="0">
                <a:cs typeface="+mn-cs"/>
              </a:rPr>
              <a:t>fair chance</a:t>
            </a:r>
            <a:r>
              <a:rPr lang="en-US" sz="2000" u="sng" dirty="0" smtClean="0">
                <a:cs typeface="+mn-cs"/>
              </a:rPr>
              <a:t> to access the shared resource through CS</a:t>
            </a:r>
            <a:endParaRPr lang="th-TH" sz="2000" u="sng" dirty="0" smtClean="0">
              <a:cs typeface="+mn-cs"/>
            </a:endParaRPr>
          </a:p>
          <a:p>
            <a:endParaRPr lang="th-TH" sz="2000" dirty="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01613"/>
            <a:ext cx="8229600" cy="576262"/>
          </a:xfrm>
        </p:spPr>
        <p:txBody>
          <a:bodyPr/>
          <a:lstStyle/>
          <a:p>
            <a:r>
              <a:rPr lang="en-US" dirty="0" smtClean="0"/>
              <a:t>CS Problem</a:t>
            </a:r>
          </a:p>
        </p:txBody>
      </p:sp>
      <p:sp>
        <p:nvSpPr>
          <p:cNvPr id="10243" name="Content Placeholder 2"/>
          <p:cNvSpPr>
            <a:spLocks noGrp="1"/>
          </p:cNvSpPr>
          <p:nvPr>
            <p:ph idx="1"/>
          </p:nvPr>
        </p:nvSpPr>
        <p:spPr>
          <a:xfrm>
            <a:off x="323557" y="956603"/>
            <a:ext cx="8581291" cy="5205045"/>
          </a:xfrm>
        </p:spPr>
        <p:txBody>
          <a:bodyPr/>
          <a:lstStyle/>
          <a:p>
            <a:r>
              <a:rPr lang="en-US" sz="2400" dirty="0" smtClean="0"/>
              <a:t>Consider system of </a:t>
            </a:r>
            <a:r>
              <a:rPr lang="en-US" sz="2400" b="1" i="1" dirty="0" smtClean="0"/>
              <a:t>n</a:t>
            </a:r>
            <a:r>
              <a:rPr lang="en-US" sz="2400" b="1" dirty="0" smtClean="0"/>
              <a:t> </a:t>
            </a:r>
            <a:r>
              <a:rPr lang="en-US" sz="2400" dirty="0" smtClean="0"/>
              <a:t>processes {</a:t>
            </a:r>
            <a:r>
              <a:rPr lang="en-US" sz="2400" b="1" i="1" dirty="0" smtClean="0"/>
              <a:t>p</a:t>
            </a:r>
            <a:r>
              <a:rPr lang="en-US" sz="2400" b="1" i="1" baseline="-25000" dirty="0" smtClean="0"/>
              <a:t>0</a:t>
            </a:r>
            <a:r>
              <a:rPr lang="en-US" sz="2400" b="1" i="1" dirty="0" smtClean="0"/>
              <a:t>, p</a:t>
            </a:r>
            <a:r>
              <a:rPr lang="en-US" sz="2400" b="1" i="1" baseline="-25000" dirty="0" smtClean="0"/>
              <a:t>1</a:t>
            </a:r>
            <a:r>
              <a:rPr lang="en-US" sz="2400" b="1" i="1" dirty="0" smtClean="0"/>
              <a:t>, … p</a:t>
            </a:r>
            <a:r>
              <a:rPr lang="en-US" sz="2400" b="1" i="1" baseline="-25000" dirty="0" smtClean="0"/>
              <a:t>n-1</a:t>
            </a:r>
            <a:r>
              <a:rPr lang="en-US" sz="2400" dirty="0" smtClean="0"/>
              <a:t>}</a:t>
            </a:r>
          </a:p>
          <a:p>
            <a:r>
              <a:rPr lang="en-US" sz="2400" dirty="0" smtClean="0"/>
              <a:t>Each process has </a:t>
            </a:r>
            <a:r>
              <a:rPr lang="en-US" sz="2400" b="1" dirty="0" smtClean="0"/>
              <a:t>CS </a:t>
            </a:r>
            <a:r>
              <a:rPr lang="en-US" sz="2400" dirty="0" smtClean="0"/>
              <a:t>segment</a:t>
            </a:r>
          </a:p>
          <a:p>
            <a:pPr lvl="1"/>
            <a:r>
              <a:rPr lang="en-US" sz="2000" dirty="0" smtClean="0"/>
              <a:t>Process may be changing common variables, updating table, writing file, etc</a:t>
            </a:r>
          </a:p>
          <a:p>
            <a:pPr lvl="1"/>
            <a:r>
              <a:rPr lang="en-US" sz="2000" dirty="0" smtClean="0"/>
              <a:t>When one process in </a:t>
            </a:r>
            <a:r>
              <a:rPr lang="en-US" sz="2000" b="1" dirty="0" smtClean="0"/>
              <a:t>CS</a:t>
            </a:r>
            <a:r>
              <a:rPr lang="en-US" sz="2000" dirty="0" smtClean="0"/>
              <a:t>, no other may be in its </a:t>
            </a:r>
            <a:r>
              <a:rPr lang="en-US" sz="2000" b="1" dirty="0" smtClean="0"/>
              <a:t>CS</a:t>
            </a:r>
          </a:p>
          <a:p>
            <a:pPr lvl="1"/>
            <a:r>
              <a:rPr lang="en-US" sz="2000" dirty="0" smtClean="0"/>
              <a:t>Each process must ask permission to enter CS in </a:t>
            </a:r>
            <a:r>
              <a:rPr lang="en-US" sz="2000" b="1" dirty="0" smtClean="0"/>
              <a:t>entry section</a:t>
            </a:r>
            <a:r>
              <a:rPr lang="en-US" sz="2000" dirty="0" smtClean="0"/>
              <a:t>, may follow critical section with </a:t>
            </a:r>
            <a:r>
              <a:rPr lang="en-US" sz="2000" b="1" dirty="0" smtClean="0"/>
              <a:t>exit section</a:t>
            </a:r>
            <a:r>
              <a:rPr lang="en-US" sz="2000" dirty="0" smtClean="0"/>
              <a:t>, then </a:t>
            </a:r>
            <a:r>
              <a:rPr lang="en-US" sz="2000" b="1" dirty="0" smtClean="0"/>
              <a:t>remainder section.</a:t>
            </a:r>
          </a:p>
          <a:p>
            <a:pPr lvl="1"/>
            <a:r>
              <a:rPr lang="en-US" sz="2000" b="1" dirty="0" smtClean="0"/>
              <a:t>The general structure of </a:t>
            </a:r>
            <a:r>
              <a:rPr lang="en-US" sz="2000" dirty="0" smtClean="0"/>
              <a:t>a typical process </a:t>
            </a:r>
            <a:r>
              <a:rPr lang="en-US" sz="2000" i="1" dirty="0" smtClean="0"/>
              <a:t>Pi </a:t>
            </a:r>
            <a:r>
              <a:rPr lang="en-US" sz="2000" dirty="0" smtClean="0"/>
              <a:t>is shown in </a:t>
            </a:r>
            <a:r>
              <a:rPr lang="en-US" sz="2000" b="1" dirty="0" smtClean="0"/>
              <a:t>Figure 5.1</a:t>
            </a:r>
            <a:r>
              <a:rPr lang="en-US" sz="2000" dirty="0" smtClean="0"/>
              <a:t>.</a:t>
            </a:r>
            <a:endParaRPr lang="en-US" sz="2400" b="1" dirty="0" smtClean="0"/>
          </a:p>
          <a:p>
            <a:pPr lvl="1"/>
            <a:r>
              <a:rPr lang="en-US" sz="2000" b="1" u="sng" dirty="0" smtClean="0"/>
              <a:t>No two processes are executing in their critical sections at the same time</a:t>
            </a:r>
            <a:r>
              <a:rPr lang="en-US" sz="2000" dirty="0" smtClean="0"/>
              <a:t>.</a:t>
            </a:r>
          </a:p>
          <a:p>
            <a:pPr>
              <a:buFont typeface="Monotype Sorts" pitchFamily="-84" charset="2"/>
              <a:buNone/>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88913"/>
            <a:ext cx="8229600" cy="576262"/>
          </a:xfrm>
        </p:spPr>
        <p:txBody>
          <a:bodyPr/>
          <a:lstStyle/>
          <a:p>
            <a:r>
              <a:rPr lang="en-US" dirty="0" smtClean="0"/>
              <a:t>CS</a:t>
            </a:r>
          </a:p>
        </p:txBody>
      </p:sp>
      <p:sp>
        <p:nvSpPr>
          <p:cNvPr id="11267" name="Content Placeholder 2"/>
          <p:cNvSpPr>
            <a:spLocks noGrp="1"/>
          </p:cNvSpPr>
          <p:nvPr>
            <p:ph idx="1"/>
          </p:nvPr>
        </p:nvSpPr>
        <p:spPr/>
        <p:txBody>
          <a:bodyPr/>
          <a:lstStyle/>
          <a:p>
            <a:r>
              <a:rPr lang="en-US" smtClean="0"/>
              <a:t>General structure of process </a:t>
            </a:r>
            <a:r>
              <a:rPr lang="en-US" b="1" i="1" smtClean="0"/>
              <a:t>P</a:t>
            </a:r>
            <a:r>
              <a:rPr lang="en-US" b="1" i="1" baseline="-25000" smtClean="0"/>
              <a:t>i  </a:t>
            </a:r>
            <a:endParaRPr lang="en-US" smtClean="0"/>
          </a:p>
          <a:p>
            <a:endParaRPr lang="en-US" b="1" smtClean="0">
              <a:solidFill>
                <a:srgbClr val="0000FF"/>
              </a:solidFill>
            </a:endParaRPr>
          </a:p>
        </p:txBody>
      </p:sp>
      <p:pic>
        <p:nvPicPr>
          <p:cNvPr id="5" name="Picture 2"/>
          <p:cNvPicPr>
            <a:picLocks noChangeAspect="1" noChangeArrowheads="1"/>
          </p:cNvPicPr>
          <p:nvPr/>
        </p:nvPicPr>
        <p:blipFill>
          <a:blip r:embed="rId2"/>
          <a:srcRect/>
          <a:stretch>
            <a:fillRect/>
          </a:stretch>
        </p:blipFill>
        <p:spPr bwMode="auto">
          <a:xfrm>
            <a:off x="1753772" y="1699846"/>
            <a:ext cx="5619750" cy="3971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77925" y="195263"/>
            <a:ext cx="7724775" cy="576262"/>
          </a:xfrm>
        </p:spPr>
        <p:txBody>
          <a:bodyPr/>
          <a:lstStyle/>
          <a:p>
            <a:pPr eaLnBrk="1" hangingPunct="1"/>
            <a:r>
              <a:rPr lang="en-US" dirty="0" smtClean="0"/>
              <a:t>Solution to CS Problem</a:t>
            </a:r>
          </a:p>
        </p:txBody>
      </p:sp>
      <p:sp>
        <p:nvSpPr>
          <p:cNvPr id="13315" name="Rectangle 3"/>
          <p:cNvSpPr>
            <a:spLocks noGrp="1" noChangeArrowheads="1"/>
          </p:cNvSpPr>
          <p:nvPr>
            <p:ph idx="1"/>
          </p:nvPr>
        </p:nvSpPr>
        <p:spPr>
          <a:xfrm>
            <a:off x="365760" y="1166813"/>
            <a:ext cx="8609427" cy="4530725"/>
          </a:xfrm>
        </p:spPr>
        <p:txBody>
          <a:bodyPr/>
          <a:lstStyle/>
          <a:p>
            <a:pPr>
              <a:buFont typeface="Monotype Sorts" pitchFamily="-84" charset="2"/>
              <a:buNone/>
            </a:pPr>
            <a:r>
              <a:rPr lang="en-US" dirty="0" smtClean="0">
                <a:solidFill>
                  <a:srgbClr val="000000"/>
                </a:solidFill>
              </a:rPr>
              <a:t>1.   </a:t>
            </a:r>
            <a:r>
              <a:rPr lang="en-US" sz="2000" b="1" dirty="0" smtClean="0"/>
              <a:t>Mutual Exclusion </a:t>
            </a:r>
            <a:r>
              <a:rPr lang="en-US" sz="2000" dirty="0" smtClean="0"/>
              <a:t>- If process </a:t>
            </a:r>
            <a:r>
              <a:rPr lang="en-US" sz="2000" b="1" i="1" dirty="0" smtClean="0"/>
              <a:t>P</a:t>
            </a:r>
            <a:r>
              <a:rPr lang="en-US" sz="2000" b="1" i="1" baseline="-25000" dirty="0" smtClean="0"/>
              <a:t>i</a:t>
            </a:r>
            <a:r>
              <a:rPr lang="en-US" sz="2000" b="1" dirty="0" smtClean="0"/>
              <a:t> </a:t>
            </a:r>
            <a:r>
              <a:rPr lang="en-US" sz="2000" dirty="0" smtClean="0"/>
              <a:t>is executing in its </a:t>
            </a:r>
            <a:r>
              <a:rPr lang="en-US" sz="2000" b="1" dirty="0" smtClean="0"/>
              <a:t>critical section </a:t>
            </a:r>
            <a:r>
              <a:rPr lang="en-US" sz="2000" dirty="0" smtClean="0"/>
              <a:t>(</a:t>
            </a:r>
            <a:r>
              <a:rPr lang="en-US" sz="2000" b="1" dirty="0" smtClean="0"/>
              <a:t>CS</a:t>
            </a:r>
            <a:r>
              <a:rPr lang="en-US" sz="2000" dirty="0" smtClean="0"/>
              <a:t>), then no other processes can be executing in their </a:t>
            </a:r>
            <a:r>
              <a:rPr lang="en-US" sz="2000" b="1" dirty="0" smtClean="0"/>
              <a:t>critical sections</a:t>
            </a:r>
          </a:p>
          <a:p>
            <a:pPr>
              <a:buFont typeface="Monotype Sorts" pitchFamily="-84" charset="2"/>
              <a:buNone/>
            </a:pPr>
            <a:r>
              <a:rPr lang="en-US" sz="2000" dirty="0" smtClean="0"/>
              <a:t>2.   </a:t>
            </a:r>
            <a:r>
              <a:rPr lang="en-US" sz="2000" b="1" dirty="0" smtClean="0"/>
              <a:t>Progress </a:t>
            </a:r>
            <a:r>
              <a:rPr lang="en-US" sz="2000" dirty="0" smtClean="0"/>
              <a:t>- If no process is executing in its </a:t>
            </a:r>
            <a:r>
              <a:rPr lang="en-US" sz="2000" b="1" dirty="0" smtClean="0"/>
              <a:t>CS </a:t>
            </a:r>
            <a:r>
              <a:rPr lang="en-US" sz="2000" dirty="0" smtClean="0"/>
              <a:t>and there exist some processes that wish to enter their CS, then the selection of the processes that will enter the </a:t>
            </a:r>
            <a:r>
              <a:rPr lang="en-US" sz="2000" b="1" dirty="0" smtClean="0"/>
              <a:t>CS </a:t>
            </a:r>
            <a:r>
              <a:rPr lang="en-US" sz="2000" dirty="0" smtClean="0"/>
              <a:t>next cannot be postponed indefinitely</a:t>
            </a:r>
          </a:p>
          <a:p>
            <a:pPr>
              <a:buFont typeface="Monotype Sorts" pitchFamily="-84" charset="2"/>
              <a:buNone/>
            </a:pPr>
            <a:r>
              <a:rPr lang="en-US" sz="2000" dirty="0" smtClean="0"/>
              <a:t>3.  </a:t>
            </a:r>
            <a:r>
              <a:rPr lang="en-US" sz="2000" b="1" dirty="0" smtClean="0"/>
              <a:t>Bounded Waiting </a:t>
            </a:r>
            <a:r>
              <a:rPr lang="en-US" sz="2000" dirty="0" smtClean="0"/>
              <a:t>-  A bound must exist on the number of times that other processes are allowed to enter their critical sections after a process has made a request to enter its critical section and before that request is granted</a:t>
            </a:r>
          </a:p>
          <a:p>
            <a:pPr marL="795338" lvl="1" indent="-338138">
              <a:buSzPct val="125000"/>
              <a:buFont typeface="Wingdings 2" pitchFamily="18" charset="2"/>
              <a:buChar char=""/>
            </a:pPr>
            <a:r>
              <a:rPr lang="en-US" sz="2000" dirty="0" smtClean="0"/>
              <a:t>Assume that each process executes at a nonzero speed </a:t>
            </a:r>
          </a:p>
          <a:p>
            <a:pPr marL="795338" lvl="1" indent="-338138">
              <a:buSzPct val="125000"/>
              <a:buFont typeface="Wingdings 2" pitchFamily="18" charset="2"/>
              <a:buChar char=""/>
            </a:pPr>
            <a:r>
              <a:rPr lang="en-US" sz="2000" dirty="0" smtClean="0"/>
              <a:t>No assumption concerning </a:t>
            </a:r>
            <a:r>
              <a:rPr lang="en-US" sz="2000" b="1" dirty="0" smtClean="0"/>
              <a:t>relative speed </a:t>
            </a:r>
            <a:r>
              <a:rPr lang="en-US" sz="2000" dirty="0" smtClean="0"/>
              <a:t>of the</a:t>
            </a:r>
            <a:r>
              <a:rPr lang="en-US" sz="2000" b="1" dirty="0" smtClean="0"/>
              <a:t> </a:t>
            </a:r>
            <a:r>
              <a:rPr lang="en-US" sz="2000" b="1" i="1" dirty="0" smtClean="0"/>
              <a:t>n</a:t>
            </a:r>
            <a:r>
              <a:rPr lang="en-US" sz="2000" b="1" dirty="0" smtClean="0"/>
              <a:t> </a:t>
            </a:r>
            <a:r>
              <a:rPr lang="en-US" sz="2000" dirty="0" smtClean="0"/>
              <a:t>processes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39825" y="176213"/>
            <a:ext cx="7724775" cy="576262"/>
          </a:xfrm>
        </p:spPr>
        <p:txBody>
          <a:bodyPr/>
          <a:lstStyle/>
          <a:p>
            <a:pPr eaLnBrk="1" hangingPunct="1"/>
            <a:r>
              <a:rPr lang="en-US" dirty="0" smtClean="0"/>
              <a:t>CS Handling in OS </a:t>
            </a:r>
          </a:p>
        </p:txBody>
      </p:sp>
      <p:sp>
        <p:nvSpPr>
          <p:cNvPr id="14339" name="Rectangle 3"/>
          <p:cNvSpPr>
            <a:spLocks noGrp="1" noChangeArrowheads="1"/>
          </p:cNvSpPr>
          <p:nvPr>
            <p:ph idx="1"/>
          </p:nvPr>
        </p:nvSpPr>
        <p:spPr>
          <a:xfrm>
            <a:off x="295422" y="1103313"/>
            <a:ext cx="8581292" cy="4530725"/>
          </a:xfrm>
        </p:spPr>
        <p:txBody>
          <a:bodyPr/>
          <a:lstStyle/>
          <a:p>
            <a:pPr>
              <a:buFont typeface="Monotype Sorts" pitchFamily="-84" charset="2"/>
              <a:buNone/>
            </a:pPr>
            <a:r>
              <a:rPr lang="en-US" dirty="0" smtClean="0"/>
              <a:t>     </a:t>
            </a:r>
            <a:r>
              <a:rPr lang="en-US" sz="2400" b="1" dirty="0" smtClean="0"/>
              <a:t>Two approaches </a:t>
            </a:r>
            <a:r>
              <a:rPr lang="en-US" sz="2400" dirty="0" smtClean="0"/>
              <a:t>depending on if </a:t>
            </a:r>
            <a:r>
              <a:rPr lang="en-US" sz="2400" b="1" dirty="0" smtClean="0"/>
              <a:t>kernel</a:t>
            </a:r>
            <a:r>
              <a:rPr lang="en-US" sz="2400" dirty="0" smtClean="0"/>
              <a:t> is </a:t>
            </a:r>
            <a:r>
              <a:rPr lang="en-US" sz="2400" i="1" dirty="0" smtClean="0"/>
              <a:t>preemptive</a:t>
            </a:r>
            <a:r>
              <a:rPr lang="en-US" sz="2400" dirty="0" smtClean="0"/>
              <a:t> or </a:t>
            </a:r>
            <a:r>
              <a:rPr lang="en-US" sz="2400" i="1" dirty="0" smtClean="0"/>
              <a:t>non- preemptive </a:t>
            </a:r>
          </a:p>
          <a:p>
            <a:pPr marL="795338" lvl="1" indent="-338138">
              <a:buSzPct val="125000"/>
            </a:pPr>
            <a:r>
              <a:rPr lang="en-US" sz="2000" b="1" dirty="0" smtClean="0"/>
              <a:t>Preemptive</a:t>
            </a:r>
            <a:r>
              <a:rPr lang="en-US" sz="2000" dirty="0" smtClean="0"/>
              <a:t> – allows preemption of process when running in kernel mode</a:t>
            </a:r>
          </a:p>
          <a:p>
            <a:pPr lvl="2"/>
            <a:r>
              <a:rPr lang="en-US" sz="2000" b="1" dirty="0" smtClean="0">
                <a:cs typeface="+mn-cs"/>
              </a:rPr>
              <a:t>Preemptive kernels </a:t>
            </a:r>
            <a:r>
              <a:rPr lang="en-US" sz="2000" dirty="0" smtClean="0">
                <a:cs typeface="+mn-cs"/>
              </a:rPr>
              <a:t>are especially difficult to design for </a:t>
            </a:r>
            <a:r>
              <a:rPr lang="en-US" sz="2000" b="1" dirty="0" smtClean="0">
                <a:cs typeface="+mn-cs"/>
              </a:rPr>
              <a:t>SMP</a:t>
            </a:r>
            <a:r>
              <a:rPr lang="en-US" sz="2000" dirty="0" smtClean="0">
                <a:cs typeface="+mn-cs"/>
              </a:rPr>
              <a:t> architectures, since in these environments it is possible for two kernel-mode processes to run simultaneously on different processors.</a:t>
            </a:r>
            <a:endParaRPr lang="en-US" sz="2000" dirty="0" smtClean="0"/>
          </a:p>
          <a:p>
            <a:pPr marL="795338" lvl="1" indent="-338138">
              <a:buSzPct val="125000"/>
            </a:pPr>
            <a:r>
              <a:rPr lang="en-US" sz="2000" b="1" dirty="0" smtClean="0"/>
              <a:t>Non-preemptive </a:t>
            </a:r>
            <a:r>
              <a:rPr lang="en-US" sz="2000" dirty="0" smtClean="0"/>
              <a:t>– runs until exits kernel mode, blocks, or voluntarily yields CPU</a:t>
            </a:r>
          </a:p>
          <a:p>
            <a:pPr marL="996950" lvl="2" indent="-198438">
              <a:buSzPct val="125000"/>
            </a:pPr>
            <a:r>
              <a:rPr lang="en-US" sz="2000" dirty="0" smtClean="0"/>
              <a:t>Essentially free of race conditions in kernel mode, as only one process is active in the kernel at a 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Critical-Section Handling in OS </a:t>
            </a:r>
            <a:endParaRPr lang="th-TH" dirty="0"/>
          </a:p>
        </p:txBody>
      </p:sp>
      <p:sp>
        <p:nvSpPr>
          <p:cNvPr id="3" name="Content Placeholder 2"/>
          <p:cNvSpPr>
            <a:spLocks noGrp="1"/>
          </p:cNvSpPr>
          <p:nvPr>
            <p:ph idx="1"/>
          </p:nvPr>
        </p:nvSpPr>
        <p:spPr>
          <a:xfrm>
            <a:off x="492370" y="1149082"/>
            <a:ext cx="8229599" cy="4530725"/>
          </a:xfrm>
        </p:spPr>
        <p:txBody>
          <a:bodyPr/>
          <a:lstStyle/>
          <a:p>
            <a:r>
              <a:rPr lang="en-US" sz="2400" b="1" dirty="0" smtClean="0">
                <a:cs typeface="+mn-cs"/>
              </a:rPr>
              <a:t>Why, then, would anyone favor a preemptive kernel over a non-preemptive one?</a:t>
            </a:r>
          </a:p>
          <a:p>
            <a:pPr lvl="1"/>
            <a:r>
              <a:rPr lang="en-US" sz="2000" dirty="0" smtClean="0">
                <a:cs typeface="+mn-cs"/>
              </a:rPr>
              <a:t>A </a:t>
            </a:r>
            <a:r>
              <a:rPr lang="en-US" sz="2000" b="1" dirty="0" smtClean="0">
                <a:cs typeface="+mn-cs"/>
              </a:rPr>
              <a:t>preemptive kernel </a:t>
            </a:r>
            <a:r>
              <a:rPr lang="en-US" sz="2000" dirty="0" smtClean="0">
                <a:cs typeface="+mn-cs"/>
              </a:rPr>
              <a:t>may be less risk that a </a:t>
            </a:r>
            <a:r>
              <a:rPr lang="en-US" sz="2000" b="1" dirty="0" smtClean="0">
                <a:cs typeface="+mn-cs"/>
              </a:rPr>
              <a:t>kernel-mode</a:t>
            </a:r>
            <a:r>
              <a:rPr lang="en-US" sz="2000" dirty="0" smtClean="0">
                <a:cs typeface="+mn-cs"/>
              </a:rPr>
              <a:t> process can run for an arbitrarily long period before relinquishing it by the processor. </a:t>
            </a:r>
          </a:p>
          <a:p>
            <a:pPr lvl="1"/>
            <a:r>
              <a:rPr lang="en-US" sz="2000" dirty="0" smtClean="0">
                <a:cs typeface="+mn-cs"/>
              </a:rPr>
              <a:t>A </a:t>
            </a:r>
            <a:r>
              <a:rPr lang="en-US" sz="2000" b="1" dirty="0" smtClean="0">
                <a:cs typeface="+mn-cs"/>
              </a:rPr>
              <a:t>preemptive kernel </a:t>
            </a:r>
            <a:r>
              <a:rPr lang="en-US" sz="2000" dirty="0" smtClean="0">
                <a:cs typeface="+mn-cs"/>
              </a:rPr>
              <a:t>is more suitable for real-time programming, as it will allow a real-time process to preempt a process currently running in the kernel.</a:t>
            </a:r>
            <a:endParaRPr lang="th-TH" sz="2000" dirty="0" smtClean="0">
              <a:cs typeface="+mn-cs"/>
            </a:endParaRPr>
          </a:p>
          <a:p>
            <a:endParaRPr lang="th-TH" sz="2000" dirty="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015" y="998806"/>
            <a:ext cx="8764173" cy="5249596"/>
          </a:xfrm>
        </p:spPr>
        <p:txBody>
          <a:bodyPr>
            <a:normAutofit fontScale="92500" lnSpcReduction="10000"/>
          </a:bodyPr>
          <a:lstStyle/>
          <a:p>
            <a:pPr>
              <a:lnSpc>
                <a:spcPct val="120000"/>
              </a:lnSpc>
            </a:pPr>
            <a:r>
              <a:rPr lang="en-US" sz="2200" b="1" dirty="0" smtClean="0"/>
              <a:t>Peterson’s solution  to CS problem </a:t>
            </a:r>
            <a:r>
              <a:rPr lang="en-US" sz="2200" dirty="0" smtClean="0"/>
              <a:t>is restricted to two processes that alternate execution between their </a:t>
            </a:r>
            <a:r>
              <a:rPr lang="en-US" sz="2200" b="1" dirty="0" smtClean="0"/>
              <a:t>critical sections </a:t>
            </a:r>
            <a:r>
              <a:rPr lang="en-US" sz="2200" dirty="0" smtClean="0"/>
              <a:t>and </a:t>
            </a:r>
            <a:r>
              <a:rPr lang="en-US" sz="2200" b="1" dirty="0" smtClean="0"/>
              <a:t>remainder sections</a:t>
            </a:r>
            <a:r>
              <a:rPr lang="en-US" sz="2200" dirty="0" smtClean="0"/>
              <a:t>.</a:t>
            </a:r>
          </a:p>
          <a:p>
            <a:pPr lvl="1"/>
            <a:r>
              <a:rPr lang="en-US" dirty="0" smtClean="0"/>
              <a:t> </a:t>
            </a:r>
            <a:r>
              <a:rPr lang="en-US" sz="2200" dirty="0" smtClean="0"/>
              <a:t>The processes are numbered </a:t>
            </a:r>
            <a:r>
              <a:rPr lang="en-US" sz="2200" b="1" i="1" dirty="0" smtClean="0"/>
              <a:t>P</a:t>
            </a:r>
            <a:r>
              <a:rPr lang="en-US" sz="2200" b="1" i="1" baseline="-25000" dirty="0" smtClean="0"/>
              <a:t>i</a:t>
            </a:r>
            <a:r>
              <a:rPr lang="en-US" sz="2200" i="1" dirty="0" smtClean="0"/>
              <a:t> </a:t>
            </a:r>
            <a:r>
              <a:rPr lang="en-US" sz="2200" dirty="0" smtClean="0"/>
              <a:t>and</a:t>
            </a:r>
            <a:r>
              <a:rPr lang="en-US" sz="2200" i="1" dirty="0" smtClean="0"/>
              <a:t> </a:t>
            </a:r>
            <a:r>
              <a:rPr lang="en-US" sz="2200" b="1" i="1" dirty="0" smtClean="0"/>
              <a:t>P</a:t>
            </a:r>
            <a:r>
              <a:rPr lang="en-US" sz="2200" b="1" i="1" baseline="-25000" dirty="0" smtClean="0"/>
              <a:t>j</a:t>
            </a:r>
            <a:r>
              <a:rPr lang="en-US" sz="2200" i="1" dirty="0" smtClean="0"/>
              <a:t> </a:t>
            </a:r>
            <a:r>
              <a:rPr lang="en-US" sz="2200" dirty="0" smtClean="0"/>
              <a:t>(where</a:t>
            </a:r>
            <a:r>
              <a:rPr lang="en-US" sz="2200" i="1" dirty="0" smtClean="0"/>
              <a:t> </a:t>
            </a:r>
            <a:r>
              <a:rPr lang="en-US" sz="2200" i="1" dirty="0" err="1" smtClean="0"/>
              <a:t>i</a:t>
            </a:r>
            <a:r>
              <a:rPr lang="en-US" sz="2200" i="1" dirty="0" smtClean="0"/>
              <a:t> </a:t>
            </a:r>
            <a:r>
              <a:rPr lang="en-US" sz="2200" dirty="0" smtClean="0"/>
              <a:t>= 0 and </a:t>
            </a:r>
            <a:r>
              <a:rPr lang="en-US" sz="2200" i="1" dirty="0" smtClean="0"/>
              <a:t>j </a:t>
            </a:r>
            <a:r>
              <a:rPr lang="en-US" sz="2200" dirty="0" smtClean="0"/>
              <a:t>= 1)</a:t>
            </a:r>
          </a:p>
          <a:p>
            <a:pPr lvl="1"/>
            <a:r>
              <a:rPr lang="en-US" sz="2200" b="1" dirty="0" smtClean="0"/>
              <a:t>Figure 5.2 </a:t>
            </a:r>
            <a:r>
              <a:rPr lang="en-US" sz="2200" dirty="0" smtClean="0"/>
              <a:t>The structure of process in Peterson’s solution.</a:t>
            </a:r>
          </a:p>
          <a:p>
            <a:pPr lvl="1"/>
            <a:r>
              <a:rPr lang="en-US" sz="2400" b="1" dirty="0" err="1" smtClean="0"/>
              <a:t>int</a:t>
            </a:r>
            <a:r>
              <a:rPr lang="en-US" sz="2400" b="1" dirty="0" smtClean="0"/>
              <a:t> turn; </a:t>
            </a:r>
          </a:p>
          <a:p>
            <a:pPr lvl="2"/>
            <a:r>
              <a:rPr lang="en-US" sz="2200" dirty="0" smtClean="0"/>
              <a:t>The integer variable </a:t>
            </a:r>
            <a:r>
              <a:rPr lang="en-US" sz="2200" b="1" i="1" dirty="0" smtClean="0"/>
              <a:t>turn</a:t>
            </a:r>
            <a:r>
              <a:rPr lang="en-US" sz="2200" dirty="0" smtClean="0"/>
              <a:t> indicates whose turn it is to enter its CS.</a:t>
            </a:r>
          </a:p>
          <a:p>
            <a:pPr lvl="3"/>
            <a:r>
              <a:rPr lang="en-US" sz="2200" dirty="0" smtClean="0"/>
              <a:t>if </a:t>
            </a:r>
            <a:r>
              <a:rPr lang="en-US" sz="2200" i="1" dirty="0" smtClean="0"/>
              <a:t>turn</a:t>
            </a:r>
            <a:r>
              <a:rPr lang="en-US" sz="2200" dirty="0" smtClean="0"/>
              <a:t> == </a:t>
            </a:r>
            <a:r>
              <a:rPr lang="en-US" sz="2200" dirty="0" err="1" smtClean="0"/>
              <a:t>i</a:t>
            </a:r>
            <a:r>
              <a:rPr lang="en-US" sz="2200" dirty="0" smtClean="0"/>
              <a:t>, then process </a:t>
            </a:r>
            <a:r>
              <a:rPr lang="en-US" sz="2200" i="1" dirty="0" smtClean="0"/>
              <a:t>Pi is allowed to execute in its CS</a:t>
            </a:r>
            <a:endParaRPr lang="en-US" sz="2200" dirty="0" smtClean="0"/>
          </a:p>
          <a:p>
            <a:pPr lvl="1"/>
            <a:r>
              <a:rPr lang="en-US" sz="2400" b="1" dirty="0" err="1" smtClean="0"/>
              <a:t>boolean</a:t>
            </a:r>
            <a:r>
              <a:rPr lang="en-US" sz="2400" b="1" dirty="0" smtClean="0"/>
              <a:t> flag[2];</a:t>
            </a:r>
            <a:r>
              <a:rPr lang="en-US" sz="3400" b="1" dirty="0" smtClean="0"/>
              <a:t> </a:t>
            </a:r>
          </a:p>
          <a:p>
            <a:pPr lvl="2"/>
            <a:r>
              <a:rPr lang="en-US" sz="2200" dirty="0" smtClean="0"/>
              <a:t>A </a:t>
            </a:r>
            <a:r>
              <a:rPr lang="en-US" sz="2200" b="1" dirty="0" smtClean="0"/>
              <a:t>size two array </a:t>
            </a:r>
            <a:r>
              <a:rPr lang="en-US" sz="2200" dirty="0" smtClean="0"/>
              <a:t>is used to indicate if a process is ready to enter its CS.</a:t>
            </a:r>
          </a:p>
          <a:p>
            <a:pPr lvl="2"/>
            <a:r>
              <a:rPr lang="en-US" sz="2200" dirty="0" smtClean="0"/>
              <a:t>For example, if flag[</a:t>
            </a:r>
            <a:r>
              <a:rPr lang="en-US" sz="2200" dirty="0" err="1" smtClean="0"/>
              <a:t>i</a:t>
            </a:r>
            <a:r>
              <a:rPr lang="en-US" sz="2200" dirty="0" smtClean="0"/>
              <a:t>]</a:t>
            </a:r>
            <a:r>
              <a:rPr lang="en-US" sz="3000" dirty="0" smtClean="0"/>
              <a:t> </a:t>
            </a:r>
            <a:r>
              <a:rPr lang="en-US" sz="2200" dirty="0" smtClean="0"/>
              <a:t>is true, this value indicates that </a:t>
            </a:r>
            <a:r>
              <a:rPr lang="en-US" sz="2200" i="1" dirty="0" smtClean="0"/>
              <a:t>P</a:t>
            </a:r>
            <a:r>
              <a:rPr lang="en-US" sz="200" i="1" dirty="0" smtClean="0"/>
              <a:t>i </a:t>
            </a:r>
            <a:r>
              <a:rPr lang="en-US" sz="2200" i="1" dirty="0" err="1" smtClean="0"/>
              <a:t>i</a:t>
            </a:r>
            <a:r>
              <a:rPr lang="en-US" sz="2200" i="1" dirty="0" smtClean="0"/>
              <a:t>  is ready to enter </a:t>
            </a:r>
            <a:r>
              <a:rPr lang="en-US" sz="2200" dirty="0" smtClean="0"/>
              <a:t>its critical section.</a:t>
            </a:r>
            <a:endParaRPr lang="en-US" dirty="0" smtClean="0"/>
          </a:p>
        </p:txBody>
      </p:sp>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17</a:t>
            </a:fld>
            <a:endParaRPr lang="en-US"/>
          </a:p>
        </p:txBody>
      </p:sp>
      <p:sp>
        <p:nvSpPr>
          <p:cNvPr id="4" name="Title 3"/>
          <p:cNvSpPr>
            <a:spLocks noGrp="1"/>
          </p:cNvSpPr>
          <p:nvPr>
            <p:ph type="title"/>
          </p:nvPr>
        </p:nvSpPr>
        <p:spPr>
          <a:xfrm>
            <a:off x="457200" y="277813"/>
            <a:ext cx="8229600" cy="636587"/>
          </a:xfrm>
        </p:spPr>
        <p:txBody>
          <a:bodyPr>
            <a:normAutofit fontScale="90000"/>
          </a:bodyPr>
          <a:lstStyle/>
          <a:p>
            <a:r>
              <a:rPr lang="en-US" dirty="0" smtClean="0"/>
              <a:t>Critical-Section Problem: Peterson’s Solution</a:t>
            </a:r>
            <a:endParaRPr lang="th-T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18</a:t>
            </a:fld>
            <a:endParaRPr lang="en-US"/>
          </a:p>
        </p:txBody>
      </p:sp>
      <p:sp>
        <p:nvSpPr>
          <p:cNvPr id="4" name="Title 3"/>
          <p:cNvSpPr>
            <a:spLocks noGrp="1"/>
          </p:cNvSpPr>
          <p:nvPr>
            <p:ph type="title"/>
          </p:nvPr>
        </p:nvSpPr>
        <p:spPr/>
        <p:txBody>
          <a:bodyPr>
            <a:normAutofit fontScale="90000"/>
          </a:bodyPr>
          <a:lstStyle/>
          <a:p>
            <a:r>
              <a:rPr lang="en-US" dirty="0" smtClean="0"/>
              <a:t>Critical-Section Problem: Peterson’s Solution</a:t>
            </a:r>
            <a:endParaRPr lang="th-TH" dirty="0"/>
          </a:p>
        </p:txBody>
      </p:sp>
      <p:pic>
        <p:nvPicPr>
          <p:cNvPr id="3074" name="Picture 2"/>
          <p:cNvPicPr>
            <a:picLocks noChangeAspect="1" noChangeArrowheads="1"/>
          </p:cNvPicPr>
          <p:nvPr/>
        </p:nvPicPr>
        <p:blipFill>
          <a:blip r:embed="rId2"/>
          <a:srcRect/>
          <a:stretch>
            <a:fillRect/>
          </a:stretch>
        </p:blipFill>
        <p:spPr bwMode="auto">
          <a:xfrm>
            <a:off x="1364566" y="1069145"/>
            <a:ext cx="7033846" cy="54447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354" y="1069146"/>
            <a:ext cx="8581292" cy="4938148"/>
          </a:xfrm>
        </p:spPr>
        <p:txBody>
          <a:bodyPr>
            <a:normAutofit/>
          </a:bodyPr>
          <a:lstStyle/>
          <a:p>
            <a:pPr lvl="1"/>
            <a:r>
              <a:rPr lang="en-US" sz="2000" dirty="0" smtClean="0"/>
              <a:t>Each </a:t>
            </a:r>
            <a:r>
              <a:rPr lang="en-US" sz="2000" i="1" dirty="0" smtClean="0"/>
              <a:t>P</a:t>
            </a:r>
            <a:r>
              <a:rPr lang="en-US" sz="2000" i="1" baseline="-25000" dirty="0" smtClean="0"/>
              <a:t>i</a:t>
            </a:r>
            <a:r>
              <a:rPr lang="en-US" sz="2000" i="1" dirty="0" smtClean="0"/>
              <a:t> </a:t>
            </a:r>
            <a:r>
              <a:rPr lang="en-US" sz="2000" dirty="0" smtClean="0"/>
              <a:t>enters its CS only  if either (flag[j] == </a:t>
            </a:r>
            <a:r>
              <a:rPr lang="en-US" sz="2000" i="1" dirty="0" smtClean="0"/>
              <a:t>false</a:t>
            </a:r>
            <a:r>
              <a:rPr lang="en-US" sz="2000" dirty="0" smtClean="0"/>
              <a:t> ) or </a:t>
            </a:r>
          </a:p>
          <a:p>
            <a:pPr lvl="1">
              <a:buNone/>
            </a:pPr>
            <a:r>
              <a:rPr lang="en-US" sz="2000" dirty="0" smtClean="0"/>
              <a:t>  (turn == </a:t>
            </a:r>
            <a:r>
              <a:rPr lang="en-US" sz="2000" i="1" dirty="0" smtClean="0"/>
              <a:t>P</a:t>
            </a:r>
            <a:r>
              <a:rPr lang="en-US" sz="2000" i="1" baseline="-25000" dirty="0" smtClean="0"/>
              <a:t>i</a:t>
            </a:r>
            <a:r>
              <a:rPr lang="en-US" sz="2000" i="1" dirty="0" smtClean="0"/>
              <a:t> </a:t>
            </a:r>
            <a:r>
              <a:rPr lang="en-US" sz="2000" dirty="0" smtClean="0"/>
              <a:t>), where </a:t>
            </a:r>
            <a:r>
              <a:rPr lang="en-US" sz="2000" i="1" dirty="0" smtClean="0"/>
              <a:t>P</a:t>
            </a:r>
            <a:r>
              <a:rPr lang="en-US" sz="2000" i="1" baseline="-25000" dirty="0" smtClean="0"/>
              <a:t>i</a:t>
            </a:r>
            <a:r>
              <a:rPr lang="en-US" sz="2000" i="1" dirty="0" smtClean="0"/>
              <a:t> </a:t>
            </a:r>
            <a:r>
              <a:rPr lang="en-US" sz="2000" dirty="0" smtClean="0"/>
              <a:t>= 0</a:t>
            </a:r>
          </a:p>
          <a:p>
            <a:pPr lvl="1"/>
            <a:r>
              <a:rPr lang="en-US" sz="2000" dirty="0" smtClean="0"/>
              <a:t>If (flag[</a:t>
            </a:r>
            <a:r>
              <a:rPr lang="en-US" sz="2000" dirty="0" err="1" smtClean="0"/>
              <a:t>i</a:t>
            </a:r>
            <a:r>
              <a:rPr lang="en-US" sz="2000" dirty="0" smtClean="0"/>
              <a:t>] == flag[j] == </a:t>
            </a:r>
            <a:r>
              <a:rPr lang="en-US" sz="2000" i="1" dirty="0" smtClean="0"/>
              <a:t>true</a:t>
            </a:r>
            <a:r>
              <a:rPr lang="en-US" sz="2000" dirty="0" smtClean="0"/>
              <a:t>), then it imply that </a:t>
            </a:r>
            <a:r>
              <a:rPr lang="en-US" sz="2000" i="1" dirty="0" smtClean="0"/>
              <a:t>P</a:t>
            </a:r>
            <a:r>
              <a:rPr lang="en-US" sz="2000" i="1" baseline="-25000" dirty="0" smtClean="0"/>
              <a:t>i</a:t>
            </a:r>
            <a:r>
              <a:rPr lang="en-US" sz="2000" i="1" dirty="0" smtClean="0"/>
              <a:t> and P</a:t>
            </a:r>
            <a:r>
              <a:rPr lang="en-US" sz="2000" i="1" baseline="-25000" dirty="0" smtClean="0"/>
              <a:t>j</a:t>
            </a:r>
            <a:r>
              <a:rPr lang="en-US" sz="2000" i="1" dirty="0" smtClean="0"/>
              <a:t> could not have </a:t>
            </a:r>
            <a:r>
              <a:rPr lang="en-US" sz="2000" dirty="0" smtClean="0"/>
              <a:t>successfully executed their while statements at about the same time, since the value of </a:t>
            </a:r>
            <a:r>
              <a:rPr lang="en-US" sz="2000" b="1" dirty="0" smtClean="0"/>
              <a:t>turn</a:t>
            </a:r>
            <a:r>
              <a:rPr lang="en-US" sz="2000" dirty="0" smtClean="0"/>
              <a:t> can be either 0 or 1 but cannot be both. </a:t>
            </a:r>
            <a:r>
              <a:rPr lang="en-US" sz="2000" b="1" dirty="0" smtClean="0"/>
              <a:t>So this situation is not valid!</a:t>
            </a:r>
          </a:p>
          <a:p>
            <a:pPr lvl="1" algn="just"/>
            <a:r>
              <a:rPr lang="en-US" sz="2000" dirty="0" smtClean="0"/>
              <a:t>If (flag[j] == </a:t>
            </a:r>
            <a:r>
              <a:rPr lang="en-US" sz="2000" i="1" dirty="0" smtClean="0"/>
              <a:t>true</a:t>
            </a:r>
            <a:r>
              <a:rPr lang="en-US" sz="2000" dirty="0" smtClean="0"/>
              <a:t> and turn == </a:t>
            </a:r>
            <a:r>
              <a:rPr lang="en-US" sz="2000" i="1" dirty="0" smtClean="0"/>
              <a:t>P</a:t>
            </a:r>
            <a:r>
              <a:rPr lang="en-US" sz="2000" i="1" baseline="-25000" dirty="0" smtClean="0"/>
              <a:t>j</a:t>
            </a:r>
            <a:r>
              <a:rPr lang="en-US" sz="2000" dirty="0" smtClean="0"/>
              <a:t>), and this condition will cause </a:t>
            </a:r>
            <a:r>
              <a:rPr lang="en-US" sz="2000" i="1" dirty="0" smtClean="0"/>
              <a:t>P</a:t>
            </a:r>
            <a:r>
              <a:rPr lang="en-US" sz="2000" i="1" baseline="-25000" dirty="0" smtClean="0"/>
              <a:t>j</a:t>
            </a:r>
            <a:r>
              <a:rPr lang="en-US" sz="2000" i="1" dirty="0" smtClean="0"/>
              <a:t> is in its critical section</a:t>
            </a:r>
            <a:r>
              <a:rPr lang="en-US" sz="2000" dirty="0" smtClean="0"/>
              <a:t>, where </a:t>
            </a:r>
            <a:r>
              <a:rPr lang="en-US" sz="2000" i="1" dirty="0" smtClean="0"/>
              <a:t>P</a:t>
            </a:r>
            <a:r>
              <a:rPr lang="en-US" sz="2000" i="1" baseline="-25000" dirty="0" smtClean="0"/>
              <a:t>j</a:t>
            </a:r>
            <a:r>
              <a:rPr lang="en-US" sz="2000" i="1" dirty="0" smtClean="0"/>
              <a:t> </a:t>
            </a:r>
            <a:r>
              <a:rPr lang="en-US" sz="2000" dirty="0" smtClean="0"/>
              <a:t>= 1</a:t>
            </a:r>
            <a:endParaRPr lang="en-US" sz="2000" i="1" dirty="0" smtClean="0"/>
          </a:p>
          <a:p>
            <a:pPr lvl="1"/>
            <a:r>
              <a:rPr lang="en-US" sz="2000" dirty="0" smtClean="0"/>
              <a:t>If </a:t>
            </a:r>
            <a:r>
              <a:rPr lang="en-US" sz="2000" i="1" dirty="0" smtClean="0"/>
              <a:t>P</a:t>
            </a:r>
            <a:r>
              <a:rPr lang="en-US" sz="2000" i="1" baseline="-25000" dirty="0" smtClean="0"/>
              <a:t>j</a:t>
            </a:r>
            <a:r>
              <a:rPr lang="en-US" sz="2000" i="1" dirty="0" smtClean="0"/>
              <a:t> </a:t>
            </a:r>
            <a:r>
              <a:rPr lang="en-US" sz="2000" dirty="0" smtClean="0"/>
              <a:t>is not</a:t>
            </a:r>
            <a:r>
              <a:rPr lang="en-US" sz="2000" i="1" dirty="0" smtClean="0"/>
              <a:t> </a:t>
            </a:r>
            <a:r>
              <a:rPr lang="en-US" sz="2000" dirty="0" smtClean="0"/>
              <a:t>ready to enter its CS, then (flag[j] == </a:t>
            </a:r>
            <a:r>
              <a:rPr lang="en-US" sz="2000" i="1" dirty="0" smtClean="0"/>
              <a:t>false</a:t>
            </a:r>
            <a:r>
              <a:rPr lang="en-US" sz="2000" dirty="0" smtClean="0"/>
              <a:t>), and </a:t>
            </a:r>
            <a:r>
              <a:rPr lang="en-US" sz="2000" i="1" dirty="0" smtClean="0"/>
              <a:t>P</a:t>
            </a:r>
            <a:r>
              <a:rPr lang="en-US" sz="2000" i="1" baseline="-25000" dirty="0" smtClean="0"/>
              <a:t>i  </a:t>
            </a:r>
            <a:r>
              <a:rPr lang="en-US" sz="2000" dirty="0" smtClean="0"/>
              <a:t>can enter its CS.</a:t>
            </a:r>
          </a:p>
          <a:p>
            <a:pPr lvl="1"/>
            <a:r>
              <a:rPr lang="en-US" sz="2000" dirty="0" smtClean="0">
                <a:solidFill>
                  <a:srgbClr val="000000"/>
                </a:solidFill>
              </a:rPr>
              <a:t>Mutual exclusion is preserved</a:t>
            </a:r>
          </a:p>
          <a:p>
            <a:pPr>
              <a:buNone/>
            </a:pPr>
            <a:r>
              <a:rPr lang="en-US" sz="2000" dirty="0" smtClean="0">
                <a:solidFill>
                  <a:srgbClr val="000000"/>
                </a:solidFill>
              </a:rPr>
              <a:t>                </a:t>
            </a:r>
            <a:r>
              <a:rPr lang="en-US" sz="2000" b="1" dirty="0" smtClean="0">
                <a:solidFill>
                  <a:srgbClr val="000000"/>
                </a:solidFill>
                <a:latin typeface="Courier New" pitchFamily="49" charset="0"/>
                <a:cs typeface="Courier New" pitchFamily="49" charset="0"/>
              </a:rPr>
              <a:t>P</a:t>
            </a:r>
            <a:r>
              <a:rPr lang="en-US" sz="2000" b="1" baseline="-25000" dirty="0" smtClean="0">
                <a:solidFill>
                  <a:srgbClr val="000000"/>
                </a:solidFill>
                <a:latin typeface="Courier New" pitchFamily="49" charset="0"/>
                <a:cs typeface="Courier New" pitchFamily="49" charset="0"/>
              </a:rPr>
              <a:t>i</a:t>
            </a:r>
            <a:r>
              <a:rPr lang="en-US" sz="2000" b="1" dirty="0" smtClean="0">
                <a:solidFill>
                  <a:srgbClr val="000000"/>
                </a:solidFill>
                <a:latin typeface="Courier New" pitchFamily="49" charset="0"/>
                <a:cs typeface="Courier New" pitchFamily="49" charset="0"/>
              </a:rPr>
              <a:t> </a:t>
            </a:r>
            <a:r>
              <a:rPr lang="en-US" sz="2000" dirty="0" smtClean="0">
                <a:solidFill>
                  <a:srgbClr val="000000"/>
                </a:solidFill>
              </a:rPr>
              <a:t>enters CS only if: either </a:t>
            </a:r>
            <a:r>
              <a:rPr lang="en-US" sz="2000" b="1" dirty="0" smtClean="0">
                <a:solidFill>
                  <a:srgbClr val="000000"/>
                </a:solidFill>
                <a:latin typeface="Courier New" pitchFamily="49" charset="0"/>
                <a:cs typeface="Courier New" pitchFamily="49" charset="0"/>
              </a:rPr>
              <a:t>flag[j] = false </a:t>
            </a:r>
            <a:r>
              <a:rPr lang="en-US" sz="2000" dirty="0" smtClean="0">
                <a:solidFill>
                  <a:srgbClr val="000000"/>
                </a:solidFill>
              </a:rPr>
              <a:t>or</a:t>
            </a:r>
            <a:r>
              <a:rPr lang="en-US" sz="2000" b="1" dirty="0" smtClean="0">
                <a:solidFill>
                  <a:srgbClr val="000000"/>
                </a:solidFill>
                <a:latin typeface="Courier New" pitchFamily="49" charset="0"/>
                <a:cs typeface="Courier New" pitchFamily="49" charset="0"/>
              </a:rPr>
              <a:t> turn = </a:t>
            </a:r>
            <a:r>
              <a:rPr lang="en-US" sz="2000" b="1" dirty="0" err="1" smtClean="0">
                <a:solidFill>
                  <a:srgbClr val="000000"/>
                </a:solidFill>
                <a:latin typeface="Courier New" pitchFamily="49" charset="0"/>
                <a:cs typeface="Courier New" pitchFamily="49" charset="0"/>
              </a:rPr>
              <a:t>i</a:t>
            </a:r>
            <a:endParaRPr lang="en-US" sz="2000" dirty="0" smtClean="0">
              <a:solidFill>
                <a:srgbClr val="000000"/>
              </a:solidFill>
            </a:endParaRPr>
          </a:p>
          <a:p>
            <a:pPr lvl="1"/>
            <a:endParaRPr lang="en-US" sz="2000" dirty="0" smtClean="0"/>
          </a:p>
          <a:p>
            <a:pPr lvl="1"/>
            <a:endParaRPr lang="th-TH" dirty="0"/>
          </a:p>
        </p:txBody>
      </p:sp>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19</a:t>
            </a:fld>
            <a:endParaRPr lang="en-US"/>
          </a:p>
        </p:txBody>
      </p:sp>
      <p:sp>
        <p:nvSpPr>
          <p:cNvPr id="4" name="Title 3"/>
          <p:cNvSpPr>
            <a:spLocks noGrp="1"/>
          </p:cNvSpPr>
          <p:nvPr>
            <p:ph type="title"/>
          </p:nvPr>
        </p:nvSpPr>
        <p:spPr/>
        <p:txBody>
          <a:bodyPr>
            <a:normAutofit fontScale="90000"/>
          </a:bodyPr>
          <a:lstStyle/>
          <a:p>
            <a:r>
              <a:rPr lang="en-US" dirty="0" smtClean="0"/>
              <a:t>Critical-Section Problem: Peterson’s Solution</a:t>
            </a:r>
            <a:endParaRPr lang="th-TH" dirty="0"/>
          </a:p>
        </p:txBody>
      </p:sp>
      <p:sp>
        <p:nvSpPr>
          <p:cNvPr id="5" name="Rectangle 4">
            <a:hlinkClick r:id="rId2" action="ppaction://program"/>
          </p:cNvPr>
          <p:cNvSpPr/>
          <p:nvPr/>
        </p:nvSpPr>
        <p:spPr>
          <a:xfrm>
            <a:off x="2475913" y="5642318"/>
            <a:ext cx="211015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program"/>
              </a:rPr>
              <a:t>Simulation</a:t>
            </a:r>
            <a:endParaRPr lang="th-TH" dirty="0"/>
          </a:p>
        </p:txBody>
      </p:sp>
      <p:sp>
        <p:nvSpPr>
          <p:cNvPr id="6" name="Rectangle 5"/>
          <p:cNvSpPr/>
          <p:nvPr/>
        </p:nvSpPr>
        <p:spPr>
          <a:xfrm>
            <a:off x="5148776" y="5656384"/>
            <a:ext cx="1969477"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Code</a:t>
            </a:r>
            <a:r>
              <a:rPr lang="en-US" dirty="0" smtClean="0"/>
              <a:t> in C</a:t>
            </a:r>
            <a:r>
              <a:rPr lang="en-US" dirty="0" smtClean="0">
                <a:hlinkClick r:id="rId5" action="ppaction://hlinksldjump"/>
              </a:rPr>
              <a:t>++</a:t>
            </a:r>
            <a:endParaRPr lang="th-T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71588" y="201613"/>
            <a:ext cx="7707312" cy="576262"/>
          </a:xfrm>
        </p:spPr>
        <p:txBody>
          <a:bodyPr/>
          <a:lstStyle/>
          <a:p>
            <a:pPr eaLnBrk="1" hangingPunct="1"/>
            <a:r>
              <a:rPr lang="en-US" smtClean="0"/>
              <a:t>Chapter 5: Process Synchronization</a:t>
            </a:r>
          </a:p>
        </p:txBody>
      </p:sp>
      <p:sp>
        <p:nvSpPr>
          <p:cNvPr id="4099" name="Rectangle 3"/>
          <p:cNvSpPr>
            <a:spLocks noGrp="1" noChangeArrowheads="1"/>
          </p:cNvSpPr>
          <p:nvPr>
            <p:ph idx="1"/>
          </p:nvPr>
        </p:nvSpPr>
        <p:spPr>
          <a:xfrm>
            <a:off x="422030" y="1026942"/>
            <a:ext cx="8187397" cy="4726744"/>
          </a:xfrm>
        </p:spPr>
        <p:txBody>
          <a:bodyPr/>
          <a:lstStyle/>
          <a:p>
            <a:pPr>
              <a:lnSpc>
                <a:spcPct val="80000"/>
              </a:lnSpc>
            </a:pPr>
            <a:r>
              <a:rPr lang="en-US" sz="2400" dirty="0" smtClean="0"/>
              <a:t>Background</a:t>
            </a:r>
          </a:p>
          <a:p>
            <a:pPr>
              <a:lnSpc>
                <a:spcPct val="80000"/>
              </a:lnSpc>
            </a:pPr>
            <a:r>
              <a:rPr lang="en-US" sz="2400" dirty="0" smtClean="0"/>
              <a:t>The Critical-Section Problem</a:t>
            </a:r>
          </a:p>
          <a:p>
            <a:pPr>
              <a:lnSpc>
                <a:spcPct val="80000"/>
              </a:lnSpc>
            </a:pPr>
            <a:r>
              <a:rPr lang="en-US" sz="2400" dirty="0" smtClean="0"/>
              <a:t>Peterson</a:t>
            </a:r>
            <a:r>
              <a:rPr lang="ja-JP" altLang="en-US" sz="2400" smtClean="0"/>
              <a:t>’</a:t>
            </a:r>
            <a:r>
              <a:rPr lang="en-US" altLang="ja-JP" sz="2400" dirty="0" smtClean="0"/>
              <a:t>s Solution</a:t>
            </a:r>
          </a:p>
          <a:p>
            <a:pPr>
              <a:lnSpc>
                <a:spcPct val="80000"/>
              </a:lnSpc>
            </a:pPr>
            <a:r>
              <a:rPr lang="en-US" sz="2400" dirty="0" smtClean="0"/>
              <a:t>Synchronization Hardware</a:t>
            </a:r>
          </a:p>
          <a:p>
            <a:pPr>
              <a:lnSpc>
                <a:spcPct val="80000"/>
              </a:lnSpc>
            </a:pPr>
            <a:r>
              <a:rPr lang="en-US" sz="2400" dirty="0" err="1" smtClean="0"/>
              <a:t>Mutex</a:t>
            </a:r>
            <a:r>
              <a:rPr lang="en-US" sz="2400" dirty="0" smtClean="0"/>
              <a:t> Locks</a:t>
            </a:r>
          </a:p>
          <a:p>
            <a:pPr>
              <a:lnSpc>
                <a:spcPct val="80000"/>
              </a:lnSpc>
            </a:pPr>
            <a:r>
              <a:rPr lang="en-US" sz="2400" dirty="0" smtClean="0"/>
              <a:t>Semaphores</a:t>
            </a:r>
          </a:p>
          <a:p>
            <a:pPr>
              <a:lnSpc>
                <a:spcPct val="80000"/>
              </a:lnSpc>
            </a:pPr>
            <a:r>
              <a:rPr lang="en-US" sz="2400" dirty="0" smtClean="0"/>
              <a:t>Classic Problems of Synchronization</a:t>
            </a:r>
          </a:p>
          <a:p>
            <a:pPr>
              <a:lnSpc>
                <a:spcPct val="80000"/>
              </a:lnSpc>
            </a:pPr>
            <a:r>
              <a:rPr lang="en-US" sz="2400" dirty="0" smtClean="0"/>
              <a:t>Synchronization Examples </a:t>
            </a:r>
          </a:p>
          <a:p>
            <a:pPr>
              <a:lnSpc>
                <a:spcPct val="80000"/>
              </a:lnSpc>
            </a:pPr>
            <a:r>
              <a:rPr lang="en-US" sz="2400" dirty="0" smtClean="0"/>
              <a:t>Alternative Approaches</a:t>
            </a:r>
          </a:p>
        </p:txBody>
      </p:sp>
      <p:sp>
        <p:nvSpPr>
          <p:cNvPr id="4100" name="Rectangle 5"/>
          <p:cNvSpPr>
            <a:spLocks noChangeArrowheads="1"/>
          </p:cNvSpPr>
          <p:nvPr/>
        </p:nvSpPr>
        <p:spPr bwMode="auto">
          <a:xfrm>
            <a:off x="2286000" y="5116513"/>
            <a:ext cx="4078288" cy="923925"/>
          </a:xfrm>
          <a:prstGeom prst="rect">
            <a:avLst/>
          </a:prstGeom>
          <a:noFill/>
          <a:ln w="9525">
            <a:noFill/>
            <a:miter lim="800000"/>
            <a:headEnd/>
            <a:tailEnd/>
          </a:ln>
        </p:spPr>
        <p:txBody>
          <a:bodyPr lIns="91426" tIns="45714" rIns="91426" bIns="45714">
            <a:spAutoFit/>
          </a:bodyPr>
          <a:lstStyle/>
          <a:p>
            <a:endParaRPr kumimoji="1" lang="en-US">
              <a:latin typeface="Helvetica" pitchFamily="-84" charset="0"/>
            </a:endParaRPr>
          </a:p>
          <a:p>
            <a:endParaRPr kumimoji="1" lang="en-US">
              <a:latin typeface="Helvetica" pitchFamily="-84" charset="0"/>
            </a:endParaRPr>
          </a:p>
          <a:p>
            <a:endParaRPr kumimoji="1" lang="en-US">
              <a:latin typeface="Helvetica" pitchFamily="-8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88913"/>
            <a:ext cx="8229600" cy="576262"/>
          </a:xfrm>
        </p:spPr>
        <p:txBody>
          <a:bodyPr>
            <a:normAutofit fontScale="90000"/>
          </a:bodyPr>
          <a:lstStyle/>
          <a:p>
            <a:r>
              <a:rPr lang="en-US" smtClean="0"/>
              <a:t>Critical Section</a:t>
            </a:r>
          </a:p>
        </p:txBody>
      </p:sp>
      <p:sp>
        <p:nvSpPr>
          <p:cNvPr id="11267" name="Content Placeholder 2"/>
          <p:cNvSpPr>
            <a:spLocks noGrp="1"/>
          </p:cNvSpPr>
          <p:nvPr>
            <p:ph idx="1"/>
          </p:nvPr>
        </p:nvSpPr>
        <p:spPr/>
        <p:txBody>
          <a:bodyPr/>
          <a:lstStyle/>
          <a:p>
            <a:r>
              <a:rPr lang="en-US" sz="2400" dirty="0" smtClean="0"/>
              <a:t>General structure of process </a:t>
            </a:r>
            <a:r>
              <a:rPr lang="en-US" sz="2400" b="1" i="1" dirty="0" smtClean="0"/>
              <a:t>P</a:t>
            </a:r>
            <a:r>
              <a:rPr lang="en-US" sz="2400" b="1" i="1" baseline="-25000" dirty="0" smtClean="0"/>
              <a:t>i  </a:t>
            </a:r>
            <a:endParaRPr lang="en-US" sz="2400" dirty="0" smtClean="0"/>
          </a:p>
          <a:p>
            <a:endParaRPr lang="en-US" sz="2400" b="1" dirty="0" smtClean="0">
              <a:solidFill>
                <a:srgbClr val="0000FF"/>
              </a:solidFill>
            </a:endParaRPr>
          </a:p>
        </p:txBody>
      </p:sp>
      <p:pic>
        <p:nvPicPr>
          <p:cNvPr id="11268" name="Picture 1"/>
          <p:cNvPicPr>
            <a:picLocks noChangeAspect="1"/>
          </p:cNvPicPr>
          <p:nvPr/>
        </p:nvPicPr>
        <p:blipFill>
          <a:blip r:embed="rId2"/>
          <a:srcRect/>
          <a:stretch>
            <a:fillRect/>
          </a:stretch>
        </p:blipFill>
        <p:spPr bwMode="auto">
          <a:xfrm>
            <a:off x="1055077" y="2133600"/>
            <a:ext cx="6822831" cy="35814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p:nvPr>
        </p:nvSpPr>
        <p:spPr>
          <a:xfrm>
            <a:off x="211016" y="259739"/>
            <a:ext cx="8932984" cy="584323"/>
          </a:xfrm>
        </p:spPr>
        <p:txBody>
          <a:bodyPr/>
          <a:lstStyle/>
          <a:p>
            <a:r>
              <a:rPr lang="en-US" sz="2800" dirty="0" smtClean="0"/>
              <a:t>Solution to CS: mutual exclusion locks</a:t>
            </a:r>
          </a:p>
        </p:txBody>
      </p:sp>
      <p:sp>
        <p:nvSpPr>
          <p:cNvPr id="19461" name="Content Placeholder 2"/>
          <p:cNvSpPr>
            <a:spLocks noGrp="1"/>
          </p:cNvSpPr>
          <p:nvPr>
            <p:ph idx="1"/>
          </p:nvPr>
        </p:nvSpPr>
        <p:spPr>
          <a:xfrm>
            <a:off x="436098" y="1055077"/>
            <a:ext cx="8288802" cy="5106572"/>
          </a:xfrm>
        </p:spPr>
        <p:txBody>
          <a:bodyPr/>
          <a:lstStyle/>
          <a:p>
            <a:r>
              <a:rPr lang="en-US" sz="2000" dirty="0" smtClean="0">
                <a:ea typeface="ＭＳ Ｐゴシック" charset="0"/>
                <a:cs typeface="ＭＳ Ｐゴシック" charset="0"/>
              </a:rPr>
              <a:t>OS designers build software tools to solve </a:t>
            </a:r>
            <a:r>
              <a:rPr lang="en-US" sz="2000" b="1" dirty="0" smtClean="0">
                <a:ea typeface="ＭＳ Ｐゴシック" charset="0"/>
                <a:cs typeface="ＭＳ Ｐゴシック" charset="0"/>
              </a:rPr>
              <a:t>CS </a:t>
            </a:r>
            <a:r>
              <a:rPr lang="en-US" sz="2000" dirty="0" smtClean="0">
                <a:ea typeface="ＭＳ Ｐゴシック" charset="0"/>
                <a:cs typeface="ＭＳ Ｐゴシック" charset="0"/>
              </a:rPr>
              <a:t>problem, simplest is </a:t>
            </a:r>
            <a:r>
              <a:rPr lang="en-US" sz="2000" b="1" dirty="0" err="1" smtClean="0"/>
              <a:t>mutex</a:t>
            </a:r>
            <a:r>
              <a:rPr lang="en-US" sz="2000" b="1" dirty="0" smtClean="0"/>
              <a:t> </a:t>
            </a:r>
            <a:r>
              <a:rPr lang="en-US" sz="2000" b="1" dirty="0" smtClean="0">
                <a:ea typeface="ＭＳ Ｐゴシック" charset="0"/>
                <a:cs typeface="ＭＳ Ｐゴシック" charset="0"/>
              </a:rPr>
              <a:t>lock</a:t>
            </a:r>
            <a:r>
              <a:rPr lang="en-US" sz="2000" b="1" dirty="0" smtClean="0"/>
              <a:t> </a:t>
            </a:r>
            <a:r>
              <a:rPr lang="en-US" sz="2000" dirty="0" smtClean="0"/>
              <a:t>(called </a:t>
            </a:r>
            <a:r>
              <a:rPr lang="en-US" sz="2000" b="1" dirty="0" smtClean="0"/>
              <a:t>mutual exclusion</a:t>
            </a:r>
            <a:r>
              <a:rPr lang="en-US" sz="2000" dirty="0" smtClean="0"/>
              <a:t> </a:t>
            </a:r>
            <a:r>
              <a:rPr lang="en-US" sz="2000" b="1" dirty="0" smtClean="0"/>
              <a:t>lock</a:t>
            </a:r>
            <a:r>
              <a:rPr lang="en-US" sz="2000" dirty="0" smtClean="0"/>
              <a:t>) to protect critical regions and thus prevent </a:t>
            </a:r>
            <a:r>
              <a:rPr lang="en-US" sz="2000" b="1" dirty="0" smtClean="0"/>
              <a:t>race conditions</a:t>
            </a:r>
            <a:r>
              <a:rPr lang="en-US" sz="2000" dirty="0" smtClean="0"/>
              <a:t>. </a:t>
            </a:r>
          </a:p>
          <a:p>
            <a:r>
              <a:rPr lang="en-US" sz="2000" dirty="0" smtClean="0"/>
              <a:t>That is, a process must </a:t>
            </a:r>
            <a:r>
              <a:rPr lang="en-US" sz="2000" b="1" dirty="0" smtClean="0"/>
              <a:t>acquire the lock </a:t>
            </a:r>
            <a:r>
              <a:rPr lang="en-US" sz="2000" dirty="0" smtClean="0"/>
              <a:t>before entering a </a:t>
            </a:r>
            <a:r>
              <a:rPr lang="en-US" sz="2000" b="1" dirty="0" smtClean="0"/>
              <a:t>CS</a:t>
            </a:r>
            <a:r>
              <a:rPr lang="en-US" sz="2000" dirty="0" smtClean="0"/>
              <a:t>; it </a:t>
            </a:r>
            <a:r>
              <a:rPr lang="en-US" sz="2000" b="1" dirty="0" smtClean="0"/>
              <a:t>releases the lock </a:t>
            </a:r>
            <a:r>
              <a:rPr lang="en-US" sz="2000" dirty="0" smtClean="0"/>
              <a:t>when it exits the </a:t>
            </a:r>
            <a:r>
              <a:rPr lang="en-US" sz="2000" b="1" dirty="0" smtClean="0"/>
              <a:t>CS</a:t>
            </a:r>
            <a:r>
              <a:rPr lang="en-US" sz="2000" dirty="0" smtClean="0"/>
              <a:t>.</a:t>
            </a:r>
          </a:p>
          <a:p>
            <a:pPr marL="598898" lvl="1" indent="-342866">
              <a:lnSpc>
                <a:spcPct val="90000"/>
              </a:lnSpc>
              <a:defRPr/>
            </a:pPr>
            <a:r>
              <a:rPr lang="en-US" sz="2000" dirty="0" smtClean="0">
                <a:ea typeface="ＭＳ Ｐゴシック" charset="0"/>
                <a:cs typeface="ＭＳ Ｐゴシック" charset="0"/>
              </a:rPr>
              <a:t>Protect a </a:t>
            </a:r>
            <a:r>
              <a:rPr lang="en-US" sz="2000" b="1" dirty="0" smtClean="0">
                <a:ea typeface="ＭＳ Ｐゴシック" charset="0"/>
                <a:cs typeface="ＭＳ Ｐゴシック" charset="0"/>
              </a:rPr>
              <a:t>CS </a:t>
            </a:r>
            <a:r>
              <a:rPr lang="en-US" sz="2000" dirty="0" smtClean="0">
                <a:ea typeface="ＭＳ Ｐゴシック" charset="0"/>
                <a:cs typeface="ＭＳ Ｐゴシック" charset="0"/>
              </a:rPr>
              <a:t>by first </a:t>
            </a:r>
            <a:r>
              <a:rPr lang="en-US" sz="2000" b="1" dirty="0" smtClean="0">
                <a:ea typeface="ＭＳ Ｐゴシック" charset="0"/>
                <a:cs typeface="Courier New"/>
              </a:rPr>
              <a:t>acquire()</a:t>
            </a:r>
            <a:r>
              <a:rPr lang="en-US" sz="2000" b="1" dirty="0" smtClean="0">
                <a:ea typeface="ＭＳ Ｐゴシック" charset="0"/>
                <a:cs typeface="ＭＳ Ｐゴシック" charset="0"/>
              </a:rPr>
              <a:t> </a:t>
            </a:r>
            <a:r>
              <a:rPr lang="en-US" sz="2000" dirty="0" smtClean="0">
                <a:ea typeface="ＭＳ Ｐゴシック" charset="0"/>
                <a:cs typeface="ＭＳ Ｐゴシック" charset="0"/>
              </a:rPr>
              <a:t>a lock then </a:t>
            </a:r>
            <a:r>
              <a:rPr lang="en-US" sz="2000" b="1" dirty="0" smtClean="0">
                <a:ea typeface="ＭＳ Ｐゴシック" charset="0"/>
                <a:cs typeface="Courier New"/>
              </a:rPr>
              <a:t>release()</a:t>
            </a:r>
            <a:r>
              <a:rPr lang="en-US" sz="2000" dirty="0" smtClean="0">
                <a:ea typeface="ＭＳ Ｐゴシック" charset="0"/>
                <a:cs typeface="ＭＳ Ｐゴシック" charset="0"/>
              </a:rPr>
              <a:t> the lock;</a:t>
            </a:r>
          </a:p>
          <a:p>
            <a:pPr>
              <a:buNone/>
            </a:pPr>
            <a:r>
              <a:rPr lang="en-US" sz="2000" b="1" dirty="0" smtClean="0">
                <a:solidFill>
                  <a:srgbClr val="000000"/>
                </a:solidFill>
                <a:latin typeface="Courier New" pitchFamily="49" charset="0"/>
                <a:cs typeface="Courier New" pitchFamily="49" charset="0"/>
              </a:rPr>
              <a:t>do { </a:t>
            </a:r>
          </a:p>
          <a:p>
            <a:pPr>
              <a:buNone/>
            </a:pPr>
            <a:r>
              <a:rPr lang="en-US" sz="2000" b="1" dirty="0" smtClean="0">
                <a:solidFill>
                  <a:srgbClr val="000000"/>
                </a:solidFill>
                <a:latin typeface="Courier New" pitchFamily="49" charset="0"/>
                <a:cs typeface="Courier New" pitchFamily="49" charset="0"/>
              </a:rPr>
              <a:t>		acquire lock </a:t>
            </a:r>
          </a:p>
          <a:p>
            <a:pPr>
              <a:buNone/>
            </a:pPr>
            <a:r>
              <a:rPr lang="en-US" sz="2000" b="1" dirty="0" smtClean="0">
                <a:solidFill>
                  <a:srgbClr val="000000"/>
                </a:solidFill>
                <a:latin typeface="Courier New" pitchFamily="49" charset="0"/>
                <a:cs typeface="Courier New" pitchFamily="49" charset="0"/>
              </a:rPr>
              <a:t>			critical section </a:t>
            </a:r>
          </a:p>
          <a:p>
            <a:pPr>
              <a:buNone/>
            </a:pPr>
            <a:r>
              <a:rPr lang="en-US" sz="2000" b="1" dirty="0" smtClean="0">
                <a:solidFill>
                  <a:srgbClr val="000000"/>
                </a:solidFill>
                <a:latin typeface="Courier New" pitchFamily="49" charset="0"/>
                <a:cs typeface="Courier New" pitchFamily="49" charset="0"/>
              </a:rPr>
              <a:t>		release lock </a:t>
            </a:r>
          </a:p>
          <a:p>
            <a:pPr>
              <a:buNone/>
            </a:pPr>
            <a:r>
              <a:rPr lang="en-US" sz="2000" b="1" dirty="0" smtClean="0">
                <a:solidFill>
                  <a:srgbClr val="000000"/>
                </a:solidFill>
                <a:latin typeface="Courier New" pitchFamily="49" charset="0"/>
                <a:cs typeface="Courier New" pitchFamily="49" charset="0"/>
              </a:rPr>
              <a:t>			remainder section </a:t>
            </a:r>
          </a:p>
          <a:p>
            <a:pPr>
              <a:buNone/>
            </a:pPr>
            <a:r>
              <a:rPr lang="en-US" sz="2000" b="1" dirty="0" smtClean="0">
                <a:solidFill>
                  <a:srgbClr val="000000"/>
                </a:solidFill>
                <a:latin typeface="Courier New" pitchFamily="49" charset="0"/>
                <a:cs typeface="Courier New" pitchFamily="49" charset="0"/>
              </a:rPr>
              <a:t>	} while (TRUE);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22</a:t>
            </a:fld>
            <a:endParaRPr lang="en-US"/>
          </a:p>
        </p:txBody>
      </p:sp>
      <p:sp>
        <p:nvSpPr>
          <p:cNvPr id="4" name="Title 3"/>
          <p:cNvSpPr>
            <a:spLocks noGrp="1"/>
          </p:cNvSpPr>
          <p:nvPr>
            <p:ph type="title"/>
          </p:nvPr>
        </p:nvSpPr>
        <p:spPr/>
        <p:txBody>
          <a:bodyPr/>
          <a:lstStyle/>
          <a:p>
            <a:r>
              <a:rPr lang="en-US" dirty="0" err="1" smtClean="0"/>
              <a:t>Mutex</a:t>
            </a:r>
            <a:r>
              <a:rPr lang="en-US" dirty="0" smtClean="0"/>
              <a:t> Locks</a:t>
            </a:r>
            <a:endParaRPr lang="th-TH" dirty="0"/>
          </a:p>
        </p:txBody>
      </p:sp>
      <p:pic>
        <p:nvPicPr>
          <p:cNvPr id="7170" name="Picture 2"/>
          <p:cNvPicPr>
            <a:picLocks noGrp="1" noChangeAspect="1" noChangeArrowheads="1"/>
          </p:cNvPicPr>
          <p:nvPr>
            <p:ph idx="1"/>
          </p:nvPr>
        </p:nvPicPr>
        <p:blipFill>
          <a:blip r:embed="rId2"/>
          <a:srcRect/>
          <a:stretch>
            <a:fillRect/>
          </a:stretch>
        </p:blipFill>
        <p:spPr bwMode="auto">
          <a:xfrm>
            <a:off x="1477108" y="1447801"/>
            <a:ext cx="7033846" cy="5050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046" y="1111348"/>
            <a:ext cx="8131126" cy="4895945"/>
          </a:xfrm>
        </p:spPr>
        <p:txBody>
          <a:bodyPr>
            <a:normAutofit/>
          </a:bodyPr>
          <a:lstStyle/>
          <a:p>
            <a:r>
              <a:rPr lang="en-US" sz="2000" dirty="0" smtClean="0"/>
              <a:t>The </a:t>
            </a:r>
            <a:r>
              <a:rPr lang="en-US" sz="2000" b="1" dirty="0" smtClean="0"/>
              <a:t>main disadvantage </a:t>
            </a:r>
            <a:r>
              <a:rPr lang="en-US" sz="2000" dirty="0" smtClean="0"/>
              <a:t>of </a:t>
            </a:r>
            <a:r>
              <a:rPr lang="en-US" sz="2000" b="1" dirty="0" err="1" smtClean="0"/>
              <a:t>mutex</a:t>
            </a:r>
            <a:r>
              <a:rPr lang="en-US" sz="2000" b="1" dirty="0" smtClean="0"/>
              <a:t> lock </a:t>
            </a:r>
            <a:r>
              <a:rPr lang="en-US" sz="2000" dirty="0" smtClean="0"/>
              <a:t>is that it requires </a:t>
            </a:r>
            <a:r>
              <a:rPr lang="en-US" sz="2000" b="1" dirty="0" smtClean="0"/>
              <a:t>busy waiting </a:t>
            </a:r>
            <a:r>
              <a:rPr lang="en-US" sz="2000" dirty="0" smtClean="0"/>
              <a:t>(</a:t>
            </a:r>
            <a:r>
              <a:rPr lang="en-US" sz="2000" b="1" dirty="0" smtClean="0">
                <a:ea typeface="ＭＳ Ｐゴシック" charset="0"/>
                <a:cs typeface="ＭＳ Ｐゴシック" charset="-128"/>
              </a:rPr>
              <a:t>spinlock</a:t>
            </a:r>
            <a:r>
              <a:rPr lang="en-US" sz="2000" dirty="0" smtClean="0"/>
              <a:t>)</a:t>
            </a:r>
          </a:p>
          <a:p>
            <a:pPr lvl="1"/>
            <a:r>
              <a:rPr lang="en-US" sz="2000" b="1" dirty="0" smtClean="0">
                <a:cs typeface="Angsana New" pitchFamily="18" charset="-34"/>
              </a:rPr>
              <a:t>Spinlock </a:t>
            </a:r>
            <a:r>
              <a:rPr lang="en-US" sz="2000" dirty="0" smtClean="0">
                <a:cs typeface="Angsana New" pitchFamily="18" charset="-34"/>
              </a:rPr>
              <a:t>means processors continuously execute the </a:t>
            </a:r>
            <a:r>
              <a:rPr lang="en-US" sz="2000" b="1" i="1" dirty="0" smtClean="0">
                <a:cs typeface="Angsana New" pitchFamily="18" charset="-34"/>
              </a:rPr>
              <a:t>atomic instruction</a:t>
            </a:r>
            <a:r>
              <a:rPr lang="en-US" sz="2000" b="1" dirty="0" smtClean="0">
                <a:cs typeface="Angsana New" pitchFamily="18" charset="-34"/>
              </a:rPr>
              <a:t> </a:t>
            </a:r>
            <a:r>
              <a:rPr lang="en-US" sz="2000" dirty="0" smtClean="0">
                <a:cs typeface="Angsana New" pitchFamily="18" charset="-34"/>
              </a:rPr>
              <a:t>to check for the status of the </a:t>
            </a:r>
            <a:r>
              <a:rPr lang="en-US" sz="2000" b="1" dirty="0" smtClean="0">
                <a:cs typeface="Angsana New" pitchFamily="18" charset="-34"/>
              </a:rPr>
              <a:t>shared variable</a:t>
            </a:r>
            <a:r>
              <a:rPr lang="en-US" sz="2000" b="1" dirty="0" smtClean="0"/>
              <a:t> </a:t>
            </a:r>
          </a:p>
          <a:p>
            <a:pPr lvl="2"/>
            <a:r>
              <a:rPr lang="en-US" sz="2000" dirty="0" smtClean="0"/>
              <a:t>It </a:t>
            </a:r>
            <a:r>
              <a:rPr lang="th-TH" sz="2000" dirty="0" smtClean="0"/>
              <a:t>wastes processor cycles and consumes network bandwidth</a:t>
            </a:r>
          </a:p>
          <a:p>
            <a:r>
              <a:rPr lang="en-US" sz="2000" dirty="0" smtClean="0"/>
              <a:t>While a process is in its </a:t>
            </a:r>
            <a:r>
              <a:rPr lang="en-US" sz="2000" b="1" dirty="0" smtClean="0"/>
              <a:t>CS</a:t>
            </a:r>
            <a:r>
              <a:rPr lang="en-US" sz="2000" dirty="0" smtClean="0"/>
              <a:t>, any other process that tries to enter its </a:t>
            </a:r>
            <a:r>
              <a:rPr lang="en-US" sz="2000" b="1" dirty="0" smtClean="0"/>
              <a:t>CS </a:t>
            </a:r>
            <a:r>
              <a:rPr lang="en-US" sz="2000" dirty="0" smtClean="0"/>
              <a:t>must loop continuously in the call to </a:t>
            </a:r>
            <a:r>
              <a:rPr lang="en-US" sz="2000" b="1" dirty="0" smtClean="0"/>
              <a:t>acquire().</a:t>
            </a:r>
          </a:p>
          <a:p>
            <a:pPr marL="342866" indent="-342866">
              <a:lnSpc>
                <a:spcPct val="90000"/>
              </a:lnSpc>
              <a:buFont typeface="Monotype Sorts" charset="0"/>
              <a:buChar char="n"/>
              <a:defRPr/>
            </a:pPr>
            <a:r>
              <a:rPr lang="en-US" sz="2000" dirty="0" smtClean="0">
                <a:ea typeface="ＭＳ Ｐゴシック" charset="0"/>
                <a:cs typeface="ＭＳ Ｐゴシック" charset="0"/>
              </a:rPr>
              <a:t>Calls to </a:t>
            </a:r>
            <a:r>
              <a:rPr lang="en-US" sz="2000" b="1" dirty="0" smtClean="0">
                <a:latin typeface="Courier New"/>
                <a:ea typeface="ＭＳ Ｐゴシック" charset="0"/>
                <a:cs typeface="Courier New"/>
              </a:rPr>
              <a:t>acquire()</a:t>
            </a:r>
            <a:r>
              <a:rPr lang="en-US" sz="2000" dirty="0" smtClean="0">
                <a:ea typeface="ＭＳ Ｐゴシック" charset="0"/>
                <a:cs typeface="ＭＳ Ｐゴシック" charset="0"/>
              </a:rPr>
              <a:t> and </a:t>
            </a:r>
            <a:r>
              <a:rPr lang="en-US" sz="2000" b="1" dirty="0" smtClean="0">
                <a:latin typeface="Courier New"/>
                <a:ea typeface="ＭＳ Ｐゴシック" charset="0"/>
                <a:cs typeface="Courier New"/>
              </a:rPr>
              <a:t>release()</a:t>
            </a:r>
            <a:r>
              <a:rPr lang="en-US" sz="2000" dirty="0" smtClean="0">
                <a:ea typeface="ＭＳ Ｐゴシック" charset="0"/>
                <a:cs typeface="ＭＳ Ｐゴシック" charset="0"/>
              </a:rPr>
              <a:t> must be </a:t>
            </a:r>
            <a:r>
              <a:rPr lang="en-US" sz="2000" b="1" dirty="0" smtClean="0">
                <a:ea typeface="ＭＳ Ｐゴシック" charset="0"/>
                <a:cs typeface="ＭＳ Ｐゴシック" charset="0"/>
              </a:rPr>
              <a:t>atomic</a:t>
            </a:r>
          </a:p>
          <a:p>
            <a:pPr marL="598898" lvl="1" indent="-342866">
              <a:lnSpc>
                <a:spcPct val="90000"/>
              </a:lnSpc>
              <a:buFont typeface="Monotype Sorts" charset="0"/>
              <a:buChar char="n"/>
              <a:defRPr/>
            </a:pPr>
            <a:r>
              <a:rPr lang="en-US" sz="2000" dirty="0" smtClean="0">
                <a:ea typeface="ＭＳ Ｐゴシック" charset="0"/>
                <a:cs typeface="ＭＳ Ｐゴシック" charset="0"/>
              </a:rPr>
              <a:t>But this solution requires </a:t>
            </a:r>
            <a:r>
              <a:rPr lang="en-US" sz="2000" b="1" dirty="0" smtClean="0">
                <a:ea typeface="ＭＳ Ｐゴシック" charset="0"/>
                <a:cs typeface="ＭＳ Ｐゴシック" charset="-128"/>
              </a:rPr>
              <a:t>busy waiting</a:t>
            </a:r>
          </a:p>
          <a:p>
            <a:pPr marL="742896" lvl="1" indent="-342866">
              <a:lnSpc>
                <a:spcPct val="90000"/>
              </a:lnSpc>
              <a:buFont typeface="Monotype Sorts" charset="0"/>
              <a:buChar char="n"/>
              <a:defRPr/>
            </a:pPr>
            <a:r>
              <a:rPr lang="en-US" sz="2000" dirty="0" smtClean="0">
                <a:ea typeface="ＭＳ Ｐゴシック" charset="0"/>
                <a:cs typeface="ＭＳ Ｐゴシック" charset="0"/>
              </a:rPr>
              <a:t>This lock therefore called a </a:t>
            </a:r>
            <a:r>
              <a:rPr lang="en-US" sz="2000" b="1" dirty="0" smtClean="0">
                <a:ea typeface="ＭＳ Ｐゴシック" charset="0"/>
                <a:cs typeface="ＭＳ Ｐゴシック" charset="-128"/>
              </a:rPr>
              <a:t>spinlock</a:t>
            </a:r>
          </a:p>
          <a:p>
            <a:endParaRPr lang="th-TH" dirty="0"/>
          </a:p>
        </p:txBody>
      </p:sp>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23</a:t>
            </a:fld>
            <a:endParaRPr lang="en-US"/>
          </a:p>
        </p:txBody>
      </p:sp>
      <p:sp>
        <p:nvSpPr>
          <p:cNvPr id="4" name="Title 3"/>
          <p:cNvSpPr>
            <a:spLocks noGrp="1"/>
          </p:cNvSpPr>
          <p:nvPr>
            <p:ph type="title"/>
          </p:nvPr>
        </p:nvSpPr>
        <p:spPr/>
        <p:txBody>
          <a:bodyPr/>
          <a:lstStyle/>
          <a:p>
            <a:r>
              <a:rPr lang="en-US" dirty="0" smtClean="0"/>
              <a:t>Disadvantage of </a:t>
            </a:r>
            <a:r>
              <a:rPr lang="en-US" dirty="0" err="1" smtClean="0"/>
              <a:t>Mutex</a:t>
            </a:r>
            <a:r>
              <a:rPr lang="en-US" dirty="0" smtClean="0"/>
              <a:t> Locks</a:t>
            </a:r>
            <a:endParaRPr lang="th-T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Atomic HW instructions for CS through </a:t>
            </a:r>
            <a:r>
              <a:rPr lang="en-US" sz="2800" b="1" dirty="0" err="1" smtClean="0"/>
              <a:t>mutex</a:t>
            </a:r>
            <a:r>
              <a:rPr lang="en-US" sz="2800" b="1" dirty="0" smtClean="0"/>
              <a:t>  are:</a:t>
            </a:r>
          </a:p>
          <a:p>
            <a:pPr lvl="1"/>
            <a:r>
              <a:rPr lang="th-TH" sz="2400" b="1" dirty="0" smtClean="0"/>
              <a:t>Test-and-Set </a:t>
            </a:r>
            <a:r>
              <a:rPr lang="en-US" sz="2400" b="1" dirty="0" smtClean="0"/>
              <a:t>() </a:t>
            </a:r>
            <a:r>
              <a:rPr lang="th-TH" sz="2400" dirty="0" smtClean="0"/>
              <a:t>instruction</a:t>
            </a:r>
            <a:endParaRPr lang="en-US" sz="2400" dirty="0" smtClean="0"/>
          </a:p>
          <a:p>
            <a:pPr lvl="1"/>
            <a:r>
              <a:rPr lang="th-TH" sz="2400" b="1" dirty="0" smtClean="0"/>
              <a:t>Compare-and-Swap</a:t>
            </a:r>
            <a:r>
              <a:rPr lang="en-US" sz="2400" b="1" dirty="0" smtClean="0"/>
              <a:t>()</a:t>
            </a:r>
            <a:r>
              <a:rPr lang="th-TH" sz="2400" b="1" dirty="0" smtClean="0"/>
              <a:t> </a:t>
            </a:r>
            <a:r>
              <a:rPr lang="th-TH" sz="2400" dirty="0" smtClean="0"/>
              <a:t>Instruction</a:t>
            </a:r>
            <a:endParaRPr lang="en-US" sz="2400" dirty="0" smtClean="0"/>
          </a:p>
          <a:p>
            <a:endParaRPr lang="th-TH" dirty="0"/>
          </a:p>
        </p:txBody>
      </p:sp>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24</a:t>
            </a:fld>
            <a:endParaRPr lang="en-US"/>
          </a:p>
        </p:txBody>
      </p:sp>
      <p:sp>
        <p:nvSpPr>
          <p:cNvPr id="4" name="Title 3"/>
          <p:cNvSpPr>
            <a:spLocks noGrp="1"/>
          </p:cNvSpPr>
          <p:nvPr>
            <p:ph type="title"/>
          </p:nvPr>
        </p:nvSpPr>
        <p:spPr>
          <a:xfrm>
            <a:off x="457200" y="277813"/>
            <a:ext cx="8686800" cy="576262"/>
          </a:xfrm>
        </p:spPr>
        <p:txBody>
          <a:bodyPr>
            <a:normAutofit fontScale="90000"/>
          </a:bodyPr>
          <a:lstStyle/>
          <a:p>
            <a:r>
              <a:rPr lang="en-US" dirty="0" smtClean="0"/>
              <a:t/>
            </a:r>
            <a:br>
              <a:rPr lang="en-US" dirty="0" smtClean="0"/>
            </a:br>
            <a:r>
              <a:rPr lang="en-US" dirty="0" smtClean="0"/>
              <a:t>Atomic hardware instructions for Critical Section</a:t>
            </a:r>
            <a:endParaRPr lang="th-TH"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031" y="1233488"/>
            <a:ext cx="8614019" cy="4530725"/>
          </a:xfrm>
        </p:spPr>
        <p:txBody>
          <a:bodyPr>
            <a:normAutofit/>
          </a:bodyPr>
          <a:lstStyle/>
          <a:p>
            <a:r>
              <a:rPr lang="th-TH" sz="2400" b="1" dirty="0" smtClean="0">
                <a:cs typeface="+mn-cs"/>
              </a:rPr>
              <a:t>Test-and-Set </a:t>
            </a:r>
            <a:r>
              <a:rPr lang="en-US" sz="2400" b="1" dirty="0" smtClean="0">
                <a:cs typeface="+mn-cs"/>
              </a:rPr>
              <a:t>() </a:t>
            </a:r>
            <a:r>
              <a:rPr lang="th-TH" sz="2400" dirty="0" smtClean="0">
                <a:cs typeface="+mn-cs"/>
              </a:rPr>
              <a:t>instruction</a:t>
            </a:r>
            <a:endParaRPr lang="en-US" sz="2400" dirty="0" smtClean="0">
              <a:cs typeface="+mn-cs"/>
            </a:endParaRPr>
          </a:p>
          <a:p>
            <a:pPr lvl="2"/>
            <a:r>
              <a:rPr lang="en-US" sz="2000" dirty="0" smtClean="0">
                <a:cs typeface="+mn-cs"/>
              </a:rPr>
              <a:t>“Test” the requested process is sanctioned to enter CS by checking a memory location or a Boolean variable</a:t>
            </a:r>
          </a:p>
          <a:p>
            <a:pPr lvl="2"/>
            <a:r>
              <a:rPr lang="en-US" sz="2000" dirty="0" smtClean="0">
                <a:cs typeface="+mn-cs"/>
              </a:rPr>
              <a:t>If yes (the memory location match), then “Set” the selected process for CS</a:t>
            </a:r>
            <a:endParaRPr lang="th-TH" sz="2000" dirty="0" smtClean="0">
              <a:cs typeface="+mn-cs"/>
            </a:endParaRPr>
          </a:p>
          <a:p>
            <a:r>
              <a:rPr lang="en-US" sz="2400" dirty="0" smtClean="0"/>
              <a:t>The </a:t>
            </a:r>
            <a:r>
              <a:rPr lang="en-US" sz="2400" b="1" dirty="0" smtClean="0"/>
              <a:t>Test-and -Set() </a:t>
            </a:r>
            <a:r>
              <a:rPr lang="en-US" sz="2400" dirty="0" smtClean="0"/>
              <a:t>instruction can be defined as shown in </a:t>
            </a:r>
            <a:r>
              <a:rPr lang="en-US" sz="2400" b="1" dirty="0" smtClean="0"/>
              <a:t>Figure 5.3.</a:t>
            </a:r>
          </a:p>
          <a:p>
            <a:pPr lvl="1"/>
            <a:r>
              <a:rPr lang="en-US" sz="2000" dirty="0" smtClean="0"/>
              <a:t>If the machine supports the </a:t>
            </a:r>
            <a:r>
              <a:rPr lang="en-US" sz="2000" b="1" dirty="0" smtClean="0"/>
              <a:t>test and set() </a:t>
            </a:r>
            <a:r>
              <a:rPr lang="en-US" sz="2000" dirty="0" smtClean="0"/>
              <a:t>instruction, then we can implement </a:t>
            </a:r>
            <a:r>
              <a:rPr lang="en-US" sz="2000" b="1" dirty="0" err="1" smtClean="0"/>
              <a:t>mutex</a:t>
            </a:r>
            <a:r>
              <a:rPr lang="en-US" sz="2000" b="1" dirty="0" smtClean="0"/>
              <a:t> </a:t>
            </a:r>
            <a:r>
              <a:rPr lang="en-US" sz="2000" dirty="0" smtClean="0"/>
              <a:t>by declaring a </a:t>
            </a:r>
            <a:r>
              <a:rPr lang="en-US" sz="2000" dirty="0" err="1" smtClean="0"/>
              <a:t>boolean</a:t>
            </a:r>
            <a:r>
              <a:rPr lang="en-US" sz="2000" dirty="0" smtClean="0"/>
              <a:t> variable </a:t>
            </a:r>
            <a:r>
              <a:rPr lang="en-US" sz="2000" b="1" dirty="0" smtClean="0"/>
              <a:t>lock</a:t>
            </a:r>
            <a:r>
              <a:rPr lang="en-US" sz="2000" dirty="0" smtClean="0"/>
              <a:t>, initialized to </a:t>
            </a:r>
            <a:r>
              <a:rPr lang="en-US" sz="2000" i="1" dirty="0" smtClean="0"/>
              <a:t>false</a:t>
            </a:r>
            <a:r>
              <a:rPr lang="en-US" sz="2000" dirty="0" smtClean="0"/>
              <a:t>.</a:t>
            </a:r>
          </a:p>
          <a:p>
            <a:endParaRPr lang="en-US" b="1" dirty="0" smtClean="0"/>
          </a:p>
          <a:p>
            <a:endParaRPr lang="th-TH" dirty="0"/>
          </a:p>
        </p:txBody>
      </p:sp>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25</a:t>
            </a:fld>
            <a:endParaRPr lang="en-US"/>
          </a:p>
        </p:txBody>
      </p:sp>
      <p:sp>
        <p:nvSpPr>
          <p:cNvPr id="4" name="Title 3"/>
          <p:cNvSpPr>
            <a:spLocks noGrp="1"/>
          </p:cNvSpPr>
          <p:nvPr>
            <p:ph type="title"/>
          </p:nvPr>
        </p:nvSpPr>
        <p:spPr/>
        <p:txBody>
          <a:bodyPr>
            <a:normAutofit fontScale="90000"/>
          </a:bodyPr>
          <a:lstStyle/>
          <a:p>
            <a:r>
              <a:rPr lang="en-US" dirty="0" smtClean="0"/>
              <a:t>Atomic hardware instructions for Critical Section (</a:t>
            </a:r>
            <a:r>
              <a:rPr lang="en-US" dirty="0" err="1" smtClean="0"/>
              <a:t>mutex</a:t>
            </a:r>
            <a:r>
              <a:rPr lang="en-US" dirty="0" smtClean="0"/>
              <a:t>)</a:t>
            </a:r>
            <a:endParaRPr lang="th-TH"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0"/>
            <a:ext cx="8229600" cy="3319271"/>
          </a:xfrm>
        </p:spPr>
        <p:txBody>
          <a:bodyPr/>
          <a:lstStyle/>
          <a:p>
            <a:pPr>
              <a:lnSpc>
                <a:spcPct val="90000"/>
              </a:lnSpc>
              <a:buFont typeface="Monotype Sorts" pitchFamily="-84" charset="2"/>
              <a:buAutoNum type="arabicPeriod"/>
              <a:tabLst>
                <a:tab pos="739775" algn="l"/>
                <a:tab pos="1020763" algn="l"/>
                <a:tab pos="1257300" algn="l"/>
              </a:tabLst>
            </a:pPr>
            <a:r>
              <a:rPr lang="en-US" sz="2800" dirty="0" smtClean="0"/>
              <a:t>Executed atomically</a:t>
            </a:r>
          </a:p>
          <a:p>
            <a:pPr>
              <a:lnSpc>
                <a:spcPct val="90000"/>
              </a:lnSpc>
              <a:buFont typeface="Monotype Sorts" pitchFamily="-84" charset="2"/>
              <a:buAutoNum type="arabicPeriod"/>
              <a:tabLst>
                <a:tab pos="739775" algn="l"/>
                <a:tab pos="1020763" algn="l"/>
                <a:tab pos="1257300" algn="l"/>
              </a:tabLst>
            </a:pPr>
            <a:r>
              <a:rPr lang="en-US" sz="2800" dirty="0" smtClean="0"/>
              <a:t>Returns the original value of passed parameter</a:t>
            </a:r>
          </a:p>
          <a:p>
            <a:pPr>
              <a:lnSpc>
                <a:spcPct val="90000"/>
              </a:lnSpc>
              <a:buFont typeface="Monotype Sorts" pitchFamily="-84" charset="2"/>
              <a:buAutoNum type="arabicPeriod"/>
              <a:tabLst>
                <a:tab pos="739775" algn="l"/>
                <a:tab pos="1020763" algn="l"/>
                <a:tab pos="1257300" algn="l"/>
              </a:tabLst>
            </a:pPr>
            <a:r>
              <a:rPr lang="en-US" sz="2800" dirty="0" smtClean="0"/>
              <a:t>Set the new value of passed parameter to </a:t>
            </a:r>
            <a:r>
              <a:rPr lang="en-US" altLang="en-US" sz="2800" dirty="0" smtClean="0"/>
              <a:t>“</a:t>
            </a:r>
            <a:r>
              <a:rPr lang="en-US" sz="2800" dirty="0" smtClean="0"/>
              <a:t>TRUE</a:t>
            </a:r>
            <a:r>
              <a:rPr lang="en-US" altLang="en-US" sz="2800" dirty="0" smtClean="0"/>
              <a:t>”</a:t>
            </a:r>
            <a:r>
              <a:rPr lang="en-US" sz="2800" dirty="0" smtClean="0"/>
              <a:t>.</a:t>
            </a:r>
          </a:p>
        </p:txBody>
      </p:sp>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26</a:t>
            </a:fld>
            <a:endParaRPr lang="en-US"/>
          </a:p>
        </p:txBody>
      </p:sp>
      <p:sp>
        <p:nvSpPr>
          <p:cNvPr id="4" name="Title 3"/>
          <p:cNvSpPr>
            <a:spLocks noGrp="1"/>
          </p:cNvSpPr>
          <p:nvPr>
            <p:ph type="title"/>
          </p:nvPr>
        </p:nvSpPr>
        <p:spPr/>
        <p:txBody>
          <a:bodyPr/>
          <a:lstStyle/>
          <a:p>
            <a:r>
              <a:rPr lang="en-US" dirty="0" smtClean="0"/>
              <a:t>test and set() instruction</a:t>
            </a:r>
            <a:endParaRPr lang="th-TH" dirty="0"/>
          </a:p>
        </p:txBody>
      </p:sp>
      <p:pic>
        <p:nvPicPr>
          <p:cNvPr id="4098" name="Picture 2"/>
          <p:cNvPicPr>
            <a:picLocks noChangeAspect="1" noChangeArrowheads="1"/>
          </p:cNvPicPr>
          <p:nvPr/>
        </p:nvPicPr>
        <p:blipFill>
          <a:blip r:embed="rId2"/>
          <a:srcRect/>
          <a:stretch>
            <a:fillRect/>
          </a:stretch>
        </p:blipFill>
        <p:spPr bwMode="auto">
          <a:xfrm>
            <a:off x="618979" y="1096109"/>
            <a:ext cx="8311955" cy="3419475"/>
          </a:xfrm>
          <a:prstGeom prst="rect">
            <a:avLst/>
          </a:prstGeom>
          <a:noFill/>
          <a:ln w="9525">
            <a:noFill/>
            <a:miter lim="800000"/>
            <a:headEnd/>
            <a:tailEnd/>
          </a:ln>
          <a:effectLst/>
        </p:spPr>
      </p:pic>
      <p:sp>
        <p:nvSpPr>
          <p:cNvPr id="6" name="Rectangle 5"/>
          <p:cNvSpPr/>
          <p:nvPr/>
        </p:nvSpPr>
        <p:spPr>
          <a:xfrm>
            <a:off x="914400" y="4800600"/>
            <a:ext cx="7413674" cy="1200329"/>
          </a:xfrm>
          <a:prstGeom prst="rect">
            <a:avLst/>
          </a:prstGeom>
        </p:spPr>
        <p:txBody>
          <a:bodyPr wrap="square">
            <a:spAutoFit/>
          </a:bodyPr>
          <a:lstStyle/>
          <a:p>
            <a:pPr>
              <a:lnSpc>
                <a:spcPct val="90000"/>
              </a:lnSpc>
              <a:buFont typeface="Monotype Sorts" pitchFamily="-84" charset="2"/>
              <a:buAutoNum type="arabicPeriod"/>
              <a:tabLst>
                <a:tab pos="739775" algn="l"/>
                <a:tab pos="1020763" algn="l"/>
                <a:tab pos="1257300" algn="l"/>
              </a:tabLst>
            </a:pPr>
            <a:r>
              <a:rPr lang="en-US" sz="2000" dirty="0" smtClean="0">
                <a:latin typeface="+mn-lt"/>
              </a:rPr>
              <a:t>Executed atomically</a:t>
            </a:r>
          </a:p>
          <a:p>
            <a:pPr>
              <a:lnSpc>
                <a:spcPct val="90000"/>
              </a:lnSpc>
              <a:buFont typeface="Monotype Sorts" pitchFamily="-84" charset="2"/>
              <a:buAutoNum type="arabicPeriod"/>
              <a:tabLst>
                <a:tab pos="739775" algn="l"/>
                <a:tab pos="1020763" algn="l"/>
                <a:tab pos="1257300" algn="l"/>
              </a:tabLst>
            </a:pPr>
            <a:r>
              <a:rPr lang="en-US" sz="2000" dirty="0" smtClean="0">
                <a:latin typeface="+mn-lt"/>
              </a:rPr>
              <a:t>Returns the original value of passed parameter *</a:t>
            </a:r>
            <a:r>
              <a:rPr lang="en-US" sz="2000" i="1" dirty="0" smtClean="0">
                <a:latin typeface="+mn-lt"/>
              </a:rPr>
              <a:t>target</a:t>
            </a:r>
            <a:r>
              <a:rPr lang="en-US" sz="2000" dirty="0" smtClean="0">
                <a:latin typeface="+mn-lt"/>
              </a:rPr>
              <a:t> and set it as </a:t>
            </a:r>
            <a:r>
              <a:rPr lang="en-US" sz="2000" i="1" dirty="0" smtClean="0">
                <a:latin typeface="+mn-lt"/>
              </a:rPr>
              <a:t>true</a:t>
            </a:r>
          </a:p>
          <a:p>
            <a:pPr>
              <a:lnSpc>
                <a:spcPct val="90000"/>
              </a:lnSpc>
              <a:tabLst>
                <a:tab pos="739775" algn="l"/>
                <a:tab pos="1020763" algn="l"/>
                <a:tab pos="1257300" algn="l"/>
              </a:tabLst>
            </a:pPr>
            <a:endParaRPr lang="en-US" sz="2000" dirty="0" smtClean="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3626" y="277813"/>
            <a:ext cx="7623175" cy="576262"/>
          </a:xfrm>
        </p:spPr>
        <p:txBody>
          <a:bodyPr>
            <a:normAutofit fontScale="90000"/>
          </a:bodyPr>
          <a:lstStyle/>
          <a:p>
            <a:pPr eaLnBrk="1" hangingPunct="1"/>
            <a:r>
              <a:rPr lang="en-US" smtClean="0"/>
              <a:t>compare_and_swap Instruction</a:t>
            </a:r>
          </a:p>
        </p:txBody>
      </p:sp>
      <p:sp>
        <p:nvSpPr>
          <p:cNvPr id="22531" name="Rectangle 3"/>
          <p:cNvSpPr>
            <a:spLocks noGrp="1" noChangeArrowheads="1"/>
          </p:cNvSpPr>
          <p:nvPr>
            <p:ph idx="1"/>
          </p:nvPr>
        </p:nvSpPr>
        <p:spPr>
          <a:xfrm>
            <a:off x="211016" y="850901"/>
            <a:ext cx="8750104" cy="5296681"/>
          </a:xfrm>
        </p:spPr>
        <p:txBody>
          <a:bodyPr>
            <a:normAutofit fontScale="77500" lnSpcReduction="20000"/>
          </a:bodyPr>
          <a:lstStyle/>
          <a:p>
            <a:pPr>
              <a:lnSpc>
                <a:spcPct val="90000"/>
              </a:lnSpc>
              <a:buFont typeface="Monotype Sorts" pitchFamily="-84" charset="2"/>
              <a:buNone/>
              <a:tabLst>
                <a:tab pos="741363" algn="l"/>
                <a:tab pos="1022350" algn="l"/>
                <a:tab pos="1258888" algn="l"/>
              </a:tabLst>
            </a:pPr>
            <a:endParaRPr lang="en-US" sz="2800" dirty="0" smtClean="0">
              <a:latin typeface="Courier New" pitchFamily="49" charset="0"/>
              <a:cs typeface="Courier New" pitchFamily="49" charset="0"/>
            </a:endParaRPr>
          </a:p>
          <a:p>
            <a:pPr>
              <a:lnSpc>
                <a:spcPct val="90000"/>
              </a:lnSpc>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compare _</a:t>
            </a:r>
            <a:r>
              <a:rPr lang="en-US" sz="2800" dirty="0" err="1" smtClean="0">
                <a:latin typeface="Courier New" pitchFamily="49" charset="0"/>
                <a:cs typeface="Courier New" pitchFamily="49" charset="0"/>
              </a:rPr>
              <a:t>and_swap</a:t>
            </a:r>
            <a:r>
              <a:rPr lang="en-US" sz="2800" dirty="0" smtClean="0">
                <a:latin typeface="Courier New" pitchFamily="49" charset="0"/>
                <a:cs typeface="Courier New" pitchFamily="49" charset="0"/>
              </a:rPr>
              <a:t>(</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*value,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p>
          <a:p>
            <a:pPr>
              <a:lnSpc>
                <a:spcPct val="90000"/>
              </a:lnSpc>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expected,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new_value</a:t>
            </a:r>
            <a:r>
              <a:rPr lang="en-US" sz="2800" dirty="0" smtClean="0">
                <a:latin typeface="Courier New" pitchFamily="49" charset="0"/>
                <a:cs typeface="Courier New" pitchFamily="49" charset="0"/>
              </a:rPr>
              <a:t>) </a:t>
            </a:r>
          </a:p>
          <a:p>
            <a:pPr>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a:t>
            </a:r>
          </a:p>
          <a:p>
            <a:pPr>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temp = *value; </a:t>
            </a:r>
          </a:p>
          <a:p>
            <a:pPr>
              <a:buFont typeface="Monotype Sorts" pitchFamily="-84" charset="2"/>
              <a:buNone/>
              <a:tabLst>
                <a:tab pos="741363" algn="l"/>
                <a:tab pos="1022350" algn="l"/>
                <a:tab pos="1258888" algn="l"/>
              </a:tabLst>
            </a:pPr>
            <a:endParaRPr lang="en-US" sz="2800" dirty="0" smtClean="0">
              <a:latin typeface="Courier New" pitchFamily="49" charset="0"/>
              <a:cs typeface="Courier New" pitchFamily="49" charset="0"/>
            </a:endParaRPr>
          </a:p>
          <a:p>
            <a:pPr>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if (*value == expected) </a:t>
            </a:r>
          </a:p>
          <a:p>
            <a:pPr>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*value = </a:t>
            </a:r>
            <a:r>
              <a:rPr lang="en-US" sz="2800" dirty="0" err="1" smtClean="0">
                <a:latin typeface="Courier New" pitchFamily="49" charset="0"/>
                <a:cs typeface="Courier New" pitchFamily="49" charset="0"/>
              </a:rPr>
              <a:t>new_value</a:t>
            </a:r>
            <a:r>
              <a:rPr lang="en-US" sz="2800" dirty="0" smtClean="0">
                <a:latin typeface="Courier New" pitchFamily="49" charset="0"/>
                <a:cs typeface="Courier New" pitchFamily="49" charset="0"/>
              </a:rPr>
              <a:t>; </a:t>
            </a:r>
          </a:p>
          <a:p>
            <a:pPr>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return temp; </a:t>
            </a:r>
          </a:p>
          <a:p>
            <a:pPr>
              <a:buFont typeface="Monotype Sorts" pitchFamily="-84" charset="2"/>
              <a:buNone/>
              <a:tabLst>
                <a:tab pos="741363" algn="l"/>
                <a:tab pos="1022350" algn="l"/>
                <a:tab pos="1258888" algn="l"/>
              </a:tabLst>
            </a:pPr>
            <a:r>
              <a:rPr lang="en-US" sz="2800" dirty="0" smtClean="0">
                <a:latin typeface="Courier New" pitchFamily="49" charset="0"/>
                <a:cs typeface="Courier New" pitchFamily="49" charset="0"/>
              </a:rPr>
              <a:t>     } </a:t>
            </a:r>
          </a:p>
          <a:p>
            <a:pPr>
              <a:lnSpc>
                <a:spcPct val="90000"/>
              </a:lnSpc>
              <a:buFont typeface="Monotype Sorts" pitchFamily="-84" charset="2"/>
              <a:buAutoNum type="arabicPeriod"/>
              <a:tabLst>
                <a:tab pos="741363" algn="l"/>
                <a:tab pos="1022350" algn="l"/>
                <a:tab pos="1258888" algn="l"/>
              </a:tabLst>
            </a:pPr>
            <a:r>
              <a:rPr lang="en-US" sz="2200" dirty="0" smtClean="0"/>
              <a:t>Executed atomically</a:t>
            </a:r>
          </a:p>
          <a:p>
            <a:pPr>
              <a:lnSpc>
                <a:spcPct val="90000"/>
              </a:lnSpc>
              <a:buFont typeface="Monotype Sorts" pitchFamily="-84" charset="2"/>
              <a:buAutoNum type="arabicPeriod"/>
              <a:tabLst>
                <a:tab pos="741363" algn="l"/>
                <a:tab pos="1022350" algn="l"/>
                <a:tab pos="1258888" algn="l"/>
              </a:tabLst>
            </a:pPr>
            <a:r>
              <a:rPr lang="en-US" sz="2200" dirty="0" smtClean="0"/>
              <a:t>Returns the original value of passed parameter </a:t>
            </a:r>
            <a:r>
              <a:rPr lang="en-US" altLang="en-US" sz="2200" b="1" dirty="0" smtClean="0"/>
              <a:t>“*</a:t>
            </a:r>
            <a:r>
              <a:rPr lang="en-US" sz="2200" b="1" dirty="0" smtClean="0"/>
              <a:t>value</a:t>
            </a:r>
            <a:r>
              <a:rPr lang="en-US" altLang="en-US" sz="2200" dirty="0" smtClean="0"/>
              <a:t>” – a </a:t>
            </a:r>
            <a:r>
              <a:rPr lang="en-US" altLang="en-US" sz="2200" b="1" dirty="0" smtClean="0"/>
              <a:t>shared variable</a:t>
            </a:r>
            <a:endParaRPr lang="en-US" sz="2200" dirty="0" smtClean="0"/>
          </a:p>
          <a:p>
            <a:pPr>
              <a:lnSpc>
                <a:spcPct val="90000"/>
              </a:lnSpc>
              <a:buFont typeface="Monotype Sorts" pitchFamily="-84" charset="2"/>
              <a:buAutoNum type="arabicPeriod"/>
              <a:tabLst>
                <a:tab pos="741363" algn="l"/>
                <a:tab pos="1022350" algn="l"/>
                <a:tab pos="1258888" algn="l"/>
              </a:tabLst>
            </a:pPr>
            <a:r>
              <a:rPr lang="en-US" sz="2200" dirty="0" smtClean="0">
                <a:cs typeface="Angsana New" pitchFamily="18" charset="-34"/>
              </a:rPr>
              <a:t>If </a:t>
            </a:r>
            <a:r>
              <a:rPr lang="en-US" sz="2200" b="1" dirty="0" smtClean="0">
                <a:cs typeface="Angsana New" pitchFamily="18" charset="-34"/>
              </a:rPr>
              <a:t>*value </a:t>
            </a:r>
            <a:r>
              <a:rPr lang="en-US" sz="2200" dirty="0" smtClean="0">
                <a:cs typeface="Angsana New" pitchFamily="18" charset="-34"/>
              </a:rPr>
              <a:t>and </a:t>
            </a:r>
            <a:r>
              <a:rPr lang="en-US" sz="2200" b="1" dirty="0" smtClean="0">
                <a:cs typeface="Angsana New" pitchFamily="18" charset="-34"/>
              </a:rPr>
              <a:t>expected </a:t>
            </a:r>
            <a:r>
              <a:rPr lang="en-US" sz="2200" dirty="0" smtClean="0">
                <a:cs typeface="Angsana New" pitchFamily="18" charset="-34"/>
              </a:rPr>
              <a:t> are same, then assigns </a:t>
            </a:r>
            <a:r>
              <a:rPr lang="en-US" sz="2200" b="1" dirty="0" err="1" smtClean="0">
                <a:cs typeface="Angsana New" pitchFamily="18" charset="-34"/>
              </a:rPr>
              <a:t>new_value</a:t>
            </a:r>
            <a:r>
              <a:rPr lang="en-US" sz="2200" b="1" dirty="0" smtClean="0">
                <a:cs typeface="Angsana New" pitchFamily="18" charset="-34"/>
              </a:rPr>
              <a:t>  </a:t>
            </a:r>
            <a:r>
              <a:rPr lang="en-US" sz="2200" dirty="0" smtClean="0">
                <a:cs typeface="Angsana New" pitchFamily="18" charset="-34"/>
              </a:rPr>
              <a:t>to </a:t>
            </a:r>
            <a:r>
              <a:rPr lang="en-US" sz="2200" b="1" dirty="0" smtClean="0">
                <a:cs typeface="Angsana New" pitchFamily="18" charset="-34"/>
              </a:rPr>
              <a:t>*value </a:t>
            </a:r>
            <a:r>
              <a:rPr lang="en-US" sz="2200" dirty="0" smtClean="0">
                <a:cs typeface="Angsana New" pitchFamily="18" charset="-34"/>
              </a:rPr>
              <a:t>and return </a:t>
            </a:r>
            <a:r>
              <a:rPr lang="en-US" sz="2200" b="1" dirty="0" smtClean="0">
                <a:cs typeface="Angsana New" pitchFamily="18" charset="-34"/>
              </a:rPr>
              <a:t>*value. </a:t>
            </a:r>
            <a:r>
              <a:rPr lang="en-US" sz="2200" dirty="0" smtClean="0"/>
              <a:t>That is, the swap takes place only under this condition.</a:t>
            </a:r>
          </a:p>
          <a:p>
            <a:pPr>
              <a:lnSpc>
                <a:spcPct val="90000"/>
              </a:lnSpc>
              <a:buFont typeface="Monotype Sorts" pitchFamily="-84" charset="2"/>
              <a:buAutoNum type="arabicPeriod"/>
              <a:tabLst>
                <a:tab pos="741363" algn="l"/>
                <a:tab pos="1022350" algn="l"/>
                <a:tab pos="1258888" algn="l"/>
              </a:tabLst>
            </a:pPr>
            <a:endParaRPr lang="en-US" sz="2000" dirty="0" smtClean="0">
              <a:cs typeface="Angsana New" pitchFamily="18" charset="-34"/>
            </a:endParaRPr>
          </a:p>
          <a:p>
            <a:pPr>
              <a:lnSpc>
                <a:spcPct val="90000"/>
              </a:lnSpc>
              <a:buFont typeface="Monotype Sorts" pitchFamily="-84" charset="2"/>
              <a:buAutoNum type="arabicPeriod"/>
              <a:tabLst>
                <a:tab pos="741363" algn="l"/>
                <a:tab pos="1022350" algn="l"/>
                <a:tab pos="1258888" algn="l"/>
              </a:tabLst>
            </a:pPr>
            <a:endParaRPr lang="en-US" dirty="0" smtClean="0">
              <a:solidFill>
                <a:srgbClr val="0000FF"/>
              </a:solidFill>
            </a:endParaRPr>
          </a:p>
        </p:txBody>
      </p:sp>
      <p:sp>
        <p:nvSpPr>
          <p:cNvPr id="4" name="Slide Number Placeholder 3"/>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th-TH" dirty="0"/>
          </a:p>
        </p:txBody>
      </p:sp>
      <p:sp>
        <p:nvSpPr>
          <p:cNvPr id="3" name="Content Placeholder 2"/>
          <p:cNvSpPr>
            <a:spLocks noGrp="1"/>
          </p:cNvSpPr>
          <p:nvPr>
            <p:ph idx="1"/>
          </p:nvPr>
        </p:nvSpPr>
        <p:spPr>
          <a:xfrm>
            <a:off x="337625" y="998806"/>
            <a:ext cx="8698425" cy="4765407"/>
          </a:xfrm>
        </p:spPr>
        <p:txBody>
          <a:bodyPr/>
          <a:lstStyle/>
          <a:p>
            <a:r>
              <a:rPr lang="en-US" sz="2400" b="1" dirty="0" err="1" smtClean="0"/>
              <a:t>Mutex</a:t>
            </a:r>
            <a:r>
              <a:rPr lang="en-US" sz="2400" b="1" dirty="0" smtClean="0"/>
              <a:t> locks</a:t>
            </a:r>
            <a:r>
              <a:rPr lang="en-US" sz="2400" dirty="0" smtClean="0"/>
              <a:t>, are generally considered the simplest of </a:t>
            </a:r>
            <a:r>
              <a:rPr lang="en-US" sz="2400" i="1" dirty="0" smtClean="0"/>
              <a:t>process synchronization </a:t>
            </a:r>
            <a:r>
              <a:rPr lang="en-US" sz="2400" dirty="0" smtClean="0"/>
              <a:t>tools.</a:t>
            </a:r>
          </a:p>
          <a:p>
            <a:r>
              <a:rPr lang="en-US" sz="2400" dirty="0" smtClean="0"/>
              <a:t>A </a:t>
            </a:r>
            <a:r>
              <a:rPr lang="en-US" sz="2400" b="1" dirty="0" smtClean="0"/>
              <a:t>semaphore</a:t>
            </a:r>
            <a:r>
              <a:rPr lang="en-US" sz="2400" dirty="0" smtClean="0"/>
              <a:t> is a more robust synchronization tool that provides more sophisticated ways (than </a:t>
            </a:r>
            <a:r>
              <a:rPr lang="en-US" sz="2400" dirty="0" err="1" smtClean="0"/>
              <a:t>Mutex</a:t>
            </a:r>
            <a:r>
              <a:rPr lang="en-US" sz="2400" dirty="0" smtClean="0"/>
              <a:t> locks)  for </a:t>
            </a:r>
            <a:r>
              <a:rPr lang="en-US" sz="2400" i="1" dirty="0" smtClean="0"/>
              <a:t>process synchronization</a:t>
            </a:r>
            <a:r>
              <a:rPr lang="en-US" sz="2400" dirty="0" smtClean="0"/>
              <a:t>.</a:t>
            </a:r>
          </a:p>
          <a:p>
            <a:r>
              <a:rPr lang="en-US" sz="2400" dirty="0" smtClean="0"/>
              <a:t>A </a:t>
            </a:r>
            <a:r>
              <a:rPr lang="en-US" sz="2400" i="1" dirty="0" smtClean="0"/>
              <a:t>semaphore </a:t>
            </a:r>
            <a:r>
              <a:rPr lang="en-US" sz="2400" b="1" i="1" dirty="0" smtClean="0"/>
              <a:t>S </a:t>
            </a:r>
            <a:r>
              <a:rPr lang="en-US" sz="2400" i="1" dirty="0" smtClean="0"/>
              <a:t>is an integer variable </a:t>
            </a:r>
            <a:r>
              <a:rPr lang="en-US" sz="2400" dirty="0" smtClean="0"/>
              <a:t>that, apart from initialization, is accessed only through two standard atomic operations: </a:t>
            </a:r>
          </a:p>
          <a:p>
            <a:pPr lvl="1"/>
            <a:r>
              <a:rPr lang="en-US" sz="2400" b="1" dirty="0" smtClean="0"/>
              <a:t>wait()  </a:t>
            </a:r>
            <a:endParaRPr lang="en-US" sz="2400" dirty="0" smtClean="0"/>
          </a:p>
          <a:p>
            <a:pPr lvl="1"/>
            <a:r>
              <a:rPr lang="en-US" sz="2400" b="1" dirty="0" smtClean="0"/>
              <a:t>signal()</a:t>
            </a:r>
            <a:endParaRPr lang="en-US" sz="2400" b="1" i="1" dirty="0" smtClean="0">
              <a:solidFill>
                <a:schemeClr val="tx2"/>
              </a:solidFill>
            </a:endParaRPr>
          </a:p>
          <a:p>
            <a:endParaRPr lang="th-TH"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th-TH" dirty="0"/>
          </a:p>
        </p:txBody>
      </p:sp>
      <p:sp>
        <p:nvSpPr>
          <p:cNvPr id="3" name="Content Placeholder 2"/>
          <p:cNvSpPr>
            <a:spLocks noGrp="1"/>
          </p:cNvSpPr>
          <p:nvPr>
            <p:ph idx="1"/>
          </p:nvPr>
        </p:nvSpPr>
        <p:spPr>
          <a:xfrm>
            <a:off x="436098" y="914400"/>
            <a:ext cx="8159262" cy="5134708"/>
          </a:xfrm>
        </p:spPr>
        <p:txBody>
          <a:bodyPr/>
          <a:lstStyle/>
          <a:p>
            <a:r>
              <a:rPr lang="en-US" sz="2400" dirty="0" smtClean="0"/>
              <a:t>The </a:t>
            </a:r>
            <a:r>
              <a:rPr lang="en-US" sz="2400" b="1" dirty="0" smtClean="0"/>
              <a:t>wait()</a:t>
            </a:r>
            <a:r>
              <a:rPr lang="en-US" sz="2400" dirty="0" smtClean="0"/>
              <a:t> operation was originally termed </a:t>
            </a:r>
            <a:r>
              <a:rPr lang="en-US" sz="2400" b="1" dirty="0" smtClean="0"/>
              <a:t>P</a:t>
            </a:r>
            <a:r>
              <a:rPr lang="en-US" sz="2400" dirty="0" smtClean="0"/>
              <a:t> (“</a:t>
            </a:r>
            <a:r>
              <a:rPr lang="en-US" sz="2400" i="1" dirty="0" smtClean="0"/>
              <a:t>to test”</a:t>
            </a:r>
            <a:r>
              <a:rPr lang="en-US" sz="2400" dirty="0" smtClean="0"/>
              <a:t>).</a:t>
            </a:r>
          </a:p>
          <a:p>
            <a:r>
              <a:rPr lang="en-US" sz="2000" dirty="0" smtClean="0"/>
              <a:t>The definition of </a:t>
            </a:r>
            <a:r>
              <a:rPr lang="en-US" sz="2000" b="1" dirty="0" smtClean="0"/>
              <a:t>wait() </a:t>
            </a:r>
            <a:r>
              <a:rPr lang="en-US" sz="2000" dirty="0" smtClean="0"/>
              <a:t>is as follows:</a:t>
            </a:r>
          </a:p>
          <a:p>
            <a:pPr>
              <a:buFontTx/>
              <a:buNone/>
            </a:pPr>
            <a:r>
              <a:rPr lang="en-US" sz="2000" b="1" dirty="0" smtClean="0"/>
              <a:t> 	</a:t>
            </a:r>
            <a:r>
              <a:rPr lang="en-US" sz="2000" b="1" u="sng" dirty="0" smtClean="0">
                <a:latin typeface="Courier New" pitchFamily="49" charset="0"/>
                <a:cs typeface="Courier New" pitchFamily="49" charset="0"/>
              </a:rPr>
              <a:t>P(S) or wait(S):</a:t>
            </a:r>
            <a:r>
              <a:rPr lang="en-US"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send a wait to waiting processes until the S access operation (S = S - 1)by the current process(s) has been completed.                	</a:t>
            </a:r>
            <a:endParaRPr lang="th-TH" sz="2000" dirty="0" smtClean="0">
              <a:latin typeface="Courier New" pitchFamily="49" charset="0"/>
            </a:endParaRPr>
          </a:p>
          <a:p>
            <a:r>
              <a:rPr lang="en-US" sz="2400" dirty="0" smtClean="0"/>
              <a:t>The </a:t>
            </a:r>
            <a:r>
              <a:rPr lang="en-US" sz="2400" b="1" dirty="0" smtClean="0"/>
              <a:t>signal() </a:t>
            </a:r>
            <a:r>
              <a:rPr lang="en-US" sz="2400" dirty="0" smtClean="0"/>
              <a:t>was originally called </a:t>
            </a:r>
            <a:r>
              <a:rPr lang="en-US" sz="2400" b="1" dirty="0" smtClean="0"/>
              <a:t>V</a:t>
            </a:r>
            <a:r>
              <a:rPr lang="en-US" sz="2400" dirty="0" smtClean="0"/>
              <a:t> (“</a:t>
            </a:r>
            <a:r>
              <a:rPr lang="en-US" sz="2400" i="1" dirty="0" smtClean="0"/>
              <a:t>to increment </a:t>
            </a:r>
            <a:r>
              <a:rPr lang="en-US" sz="2400" dirty="0" smtClean="0"/>
              <a:t>”)</a:t>
            </a:r>
            <a:r>
              <a:rPr lang="en-US" sz="2400" i="1" dirty="0" smtClean="0"/>
              <a:t>.</a:t>
            </a:r>
          </a:p>
          <a:p>
            <a:r>
              <a:rPr lang="en-US" sz="2000" dirty="0" smtClean="0"/>
              <a:t>The definition of </a:t>
            </a:r>
            <a:r>
              <a:rPr lang="en-US" sz="2000" b="1" dirty="0" smtClean="0"/>
              <a:t>signal() </a:t>
            </a:r>
            <a:r>
              <a:rPr lang="en-US" sz="2000" dirty="0" smtClean="0"/>
              <a:t>is as follows:</a:t>
            </a:r>
          </a:p>
          <a:p>
            <a:pPr>
              <a:buNone/>
            </a:pPr>
            <a:r>
              <a:rPr lang="en-US" sz="2000" dirty="0" smtClean="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u="sng" dirty="0" smtClean="0">
                <a:latin typeface="Courier New" pitchFamily="49" charset="0"/>
                <a:cs typeface="Courier New" pitchFamily="49" charset="0"/>
              </a:rPr>
              <a:t>V(S) or signal(S):</a:t>
            </a:r>
            <a:r>
              <a:rPr lang="en-US" sz="2000" b="1" dirty="0" smtClean="0">
                <a:latin typeface="Courier New" pitchFamily="49" charset="0"/>
                <a:cs typeface="Courier New" pitchFamily="49" charset="0"/>
              </a:rPr>
              <a:t> </a:t>
            </a:r>
            <a:r>
              <a:rPr lang="en-US" sz="2000" dirty="0" smtClean="0">
                <a:latin typeface="Courier New" pitchFamily="49" charset="0"/>
                <a:cs typeface="Courier New" pitchFamily="49" charset="0"/>
              </a:rPr>
              <a:t>Signal a waiting process if the previous process has been released all S by incrementing (S = S + 1)it.</a:t>
            </a:r>
            <a:endParaRPr lang="th-TH" sz="2000" dirty="0">
              <a:latin typeface="Courier New"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39700"/>
            <a:ext cx="8229600" cy="576263"/>
          </a:xfrm>
        </p:spPr>
        <p:txBody>
          <a:bodyPr/>
          <a:lstStyle/>
          <a:p>
            <a:pPr eaLnBrk="1" hangingPunct="1"/>
            <a:r>
              <a:rPr lang="en-US" smtClean="0"/>
              <a:t>Objectives</a:t>
            </a:r>
          </a:p>
        </p:txBody>
      </p:sp>
      <p:sp>
        <p:nvSpPr>
          <p:cNvPr id="5123" name="Content Placeholder 2"/>
          <p:cNvSpPr>
            <a:spLocks noGrp="1"/>
          </p:cNvSpPr>
          <p:nvPr>
            <p:ph idx="1"/>
          </p:nvPr>
        </p:nvSpPr>
        <p:spPr>
          <a:xfrm>
            <a:off x="351691" y="1144588"/>
            <a:ext cx="8553157" cy="4530725"/>
          </a:xfrm>
        </p:spPr>
        <p:txBody>
          <a:bodyPr/>
          <a:lstStyle/>
          <a:p>
            <a:r>
              <a:rPr lang="en-US" sz="2400" dirty="0" smtClean="0"/>
              <a:t>To present the concept of process synchronization.</a:t>
            </a:r>
          </a:p>
          <a:p>
            <a:r>
              <a:rPr lang="en-US" sz="2400" dirty="0" smtClean="0"/>
              <a:t>To introduce the critical-section (CS) problem, whose solutions can be used to ensure the consistency of shared data</a:t>
            </a:r>
          </a:p>
          <a:p>
            <a:r>
              <a:rPr lang="en-US" sz="2400" dirty="0" smtClean="0"/>
              <a:t>To present both software and hardware solutions of the critical-section problem</a:t>
            </a:r>
          </a:p>
          <a:p>
            <a:r>
              <a:rPr lang="en-US" sz="2400" dirty="0" smtClean="0"/>
              <a:t>To examine several classical process-synchronization problems</a:t>
            </a:r>
          </a:p>
          <a:p>
            <a:r>
              <a:rPr lang="en-US" sz="2400" dirty="0" smtClean="0"/>
              <a:t>To explore several tools that are used to solve process synchronization problems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th-TH" dirty="0"/>
          </a:p>
        </p:txBody>
      </p:sp>
      <p:sp>
        <p:nvSpPr>
          <p:cNvPr id="3" name="Content Placeholder 2"/>
          <p:cNvSpPr>
            <a:spLocks noGrp="1"/>
          </p:cNvSpPr>
          <p:nvPr>
            <p:ph idx="1"/>
          </p:nvPr>
        </p:nvSpPr>
        <p:spPr/>
        <p:txBody>
          <a:bodyPr/>
          <a:lstStyle/>
          <a:p>
            <a:endParaRPr lang="th-TH" dirty="0"/>
          </a:p>
        </p:txBody>
      </p:sp>
      <p:pic>
        <p:nvPicPr>
          <p:cNvPr id="4" name="Picture 2"/>
          <p:cNvPicPr>
            <a:picLocks noChangeAspect="1" noChangeArrowheads="1"/>
          </p:cNvPicPr>
          <p:nvPr/>
        </p:nvPicPr>
        <p:blipFill>
          <a:blip r:embed="rId2"/>
          <a:srcRect/>
          <a:stretch>
            <a:fillRect/>
          </a:stretch>
        </p:blipFill>
        <p:spPr bwMode="auto">
          <a:xfrm>
            <a:off x="799514" y="1310640"/>
            <a:ext cx="6919762" cy="4329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th-TH" dirty="0"/>
          </a:p>
        </p:txBody>
      </p:sp>
      <p:sp>
        <p:nvSpPr>
          <p:cNvPr id="4" name="Rectangle 1"/>
          <p:cNvSpPr txBox="1">
            <a:spLocks noChangeArrowheads="1"/>
          </p:cNvSpPr>
          <p:nvPr/>
        </p:nvSpPr>
        <p:spPr bwMode="auto">
          <a:xfrm>
            <a:off x="1019517" y="1217392"/>
            <a:ext cx="7786858" cy="4800600"/>
          </a:xfrm>
          <a:prstGeom prst="rect">
            <a:avLst/>
          </a:prstGeom>
          <a:solidFill>
            <a:srgbClr val="FFFFFF"/>
          </a:solidFill>
          <a:ln w="9525">
            <a:solidFill>
              <a:schemeClr val="tx1"/>
            </a:solidFill>
            <a:miter lim="800000"/>
            <a:headEnd/>
            <a:tailEnd/>
          </a:ln>
        </p:spPr>
        <p:txBody>
          <a:bodyPr vert="horz" wrap="square" lIns="609408" tIns="45718" rIns="609408" bIns="457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P(S)</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Semaphore S; </a:t>
            </a:r>
            <a:r>
              <a:rPr kumimoji="1" lang="en-US" sz="1800" b="0" i="1"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initialize resource size S</a:t>
            </a:r>
            <a:endPar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while (S &gt; 0) ;	</a:t>
            </a:r>
            <a:r>
              <a:rPr kumimoji="1" lang="en-US" sz="1800" b="0" i="1"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wait until  resource accessed</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S = S - 1; // </a:t>
            </a:r>
            <a:r>
              <a:rPr kumimoji="1" lang="en-US" sz="1800" b="0" i="1"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resource access </a:t>
            </a:r>
            <a:endPar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V(S)</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Semaphore S; </a:t>
            </a:r>
            <a:r>
              <a:rPr kumimoji="1" lang="en-US" sz="1800" b="0" i="1"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initialize resource size S</a:t>
            </a:r>
            <a:endPar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S = S+1; </a:t>
            </a:r>
            <a:r>
              <a:rPr kumimoji="1" lang="en-US" sz="1800" b="0"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r>
              <a:rPr kumimoji="1" lang="en-US" sz="1800" b="0" i="1"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free resources by processes</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Init(S, v)  </a:t>
            </a:r>
            <a:r>
              <a:rPr kumimoji="1" lang="en-US" sz="1800" b="0"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initialize </a:t>
            </a:r>
            <a:r>
              <a:rPr kumimoji="1" lang="en-US" sz="180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S</a:t>
            </a:r>
            <a:r>
              <a:rPr kumimoji="1" lang="en-US" sz="1800" b="0"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with v values before a </a:t>
            </a:r>
            <a:r>
              <a:rPr kumimoji="1" lang="en-US" sz="1800" b="0" i="0" u="none" strike="noStrike" kern="0" cap="none" spc="0" normalizeH="0" baseline="0" noProof="0" smtClean="0">
                <a:ln>
                  <a:noFill/>
                </a:ln>
                <a:solidFill>
                  <a:schemeClr val="tx1"/>
                </a:solidFill>
                <a:effectLst/>
                <a:uLnTx/>
                <a:uFillTx/>
                <a:latin typeface="Arial" pitchFamily="34" charset="0"/>
                <a:ea typeface="Times New Roman" pitchFamily="18" charset="0"/>
                <a:cs typeface="Arial" pitchFamily="34" charset="0"/>
              </a:rPr>
              <a:t>new request</a:t>
            </a:r>
            <a:endParaRPr kumimoji="1" lang="en-US" sz="1800" b="0"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Semaphore S; </a:t>
            </a:r>
            <a:r>
              <a:rPr kumimoji="1" lang="en-US" sz="1800" b="0" i="1"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initialize resource size S</a:t>
            </a:r>
            <a:endPar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r>
              <a:rPr kumimoji="1" lang="en-US" sz="1800" b="1" i="0" u="none" strike="noStrike" kern="0" cap="none" spc="0" normalizeH="0" baseline="0" noProof="0" dirty="0" err="1" smtClean="0">
                <a:ln>
                  <a:noFill/>
                </a:ln>
                <a:solidFill>
                  <a:schemeClr val="tx1"/>
                </a:solidFill>
                <a:effectLst/>
                <a:uLnTx/>
                <a:uFillTx/>
                <a:latin typeface="Arial" pitchFamily="34" charset="0"/>
                <a:ea typeface="Times New Roman" pitchFamily="18" charset="0"/>
                <a:cs typeface="Arial" pitchFamily="34" charset="0"/>
              </a:rPr>
              <a:t>Int</a:t>
            </a: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v;</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S = v;</a:t>
            </a:r>
          </a:p>
          <a:p>
            <a:pPr marL="0" marR="0" lvl="0" indent="0" algn="l" defTabSz="914400" rtl="0" eaLnBrk="0" fontAlgn="base" latinLnBrk="0" hangingPunct="0">
              <a:lnSpc>
                <a:spcPct val="100000"/>
              </a:lnSpc>
              <a:spcBef>
                <a:spcPct val="0"/>
              </a:spcBef>
              <a:spcAft>
                <a:spcPct val="0"/>
              </a:spcAft>
              <a:buClr>
                <a:srgbClr val="993300"/>
              </a:buClr>
              <a:buSzPct val="90000"/>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1" lang="en-US" sz="1800" b="1" i="0" u="none" strike="noStrike" kern="0" cap="none" spc="0" normalizeH="0" baseline="0" noProof="0" dirty="0" smtClean="0">
                <a:ln>
                  <a:noFill/>
                </a:ln>
                <a:solidFill>
                  <a:schemeClr val="tx1"/>
                </a:solidFill>
                <a:effectLst/>
                <a:uLnTx/>
                <a:uFillTx/>
                <a:latin typeface="Arial" pitchFamily="34" charset="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th-TH" dirty="0"/>
          </a:p>
        </p:txBody>
      </p:sp>
      <p:sp>
        <p:nvSpPr>
          <p:cNvPr id="3" name="Content Placeholder 2"/>
          <p:cNvSpPr>
            <a:spLocks noGrp="1"/>
          </p:cNvSpPr>
          <p:nvPr>
            <p:ph idx="1"/>
          </p:nvPr>
        </p:nvSpPr>
        <p:spPr>
          <a:xfrm>
            <a:off x="633046" y="984738"/>
            <a:ext cx="7920111" cy="4779475"/>
          </a:xfrm>
        </p:spPr>
        <p:txBody>
          <a:bodyPr/>
          <a:lstStyle/>
          <a:p>
            <a:r>
              <a:rPr lang="en-US" sz="2400" dirty="0" smtClean="0"/>
              <a:t>All modifications to the integer value of the semaphore in the </a:t>
            </a:r>
            <a:r>
              <a:rPr lang="en-US" sz="2400" b="1" dirty="0" smtClean="0"/>
              <a:t>wait() </a:t>
            </a:r>
            <a:r>
              <a:rPr lang="en-US" sz="2400" dirty="0" smtClean="0"/>
              <a:t>and </a:t>
            </a:r>
            <a:r>
              <a:rPr lang="en-US" sz="2400" b="1" dirty="0" smtClean="0"/>
              <a:t>signal() </a:t>
            </a:r>
            <a:r>
              <a:rPr lang="en-US" sz="2400" dirty="0" smtClean="0"/>
              <a:t>operations must be executed </a:t>
            </a:r>
            <a:r>
              <a:rPr lang="en-US" sz="2400" b="1" dirty="0" smtClean="0"/>
              <a:t>indivisibly</a:t>
            </a:r>
            <a:r>
              <a:rPr lang="en-US" sz="2400" dirty="0" smtClean="0"/>
              <a:t>.</a:t>
            </a:r>
          </a:p>
          <a:p>
            <a:pPr lvl="1"/>
            <a:r>
              <a:rPr lang="en-US" sz="2000" dirty="0" smtClean="0"/>
              <a:t>That is, when one process modifies the semaphore value, no other process can simultaneously modify that same semaphore value.</a:t>
            </a:r>
          </a:p>
          <a:p>
            <a:r>
              <a:rPr lang="en-US" sz="2400" dirty="0" smtClean="0"/>
              <a:t>In addition, in the case of </a:t>
            </a:r>
            <a:r>
              <a:rPr lang="en-US" sz="2400" b="1" dirty="0" smtClean="0"/>
              <a:t>wait(S)</a:t>
            </a:r>
            <a:r>
              <a:rPr lang="en-US" sz="2400" dirty="0" smtClean="0"/>
              <a:t>, the testing of the integer value of </a:t>
            </a:r>
            <a:r>
              <a:rPr lang="en-US" sz="2400" b="1" dirty="0" smtClean="0"/>
              <a:t>S </a:t>
            </a:r>
            <a:r>
              <a:rPr lang="en-US" sz="2400" dirty="0" smtClean="0"/>
              <a:t>(</a:t>
            </a:r>
            <a:r>
              <a:rPr lang="en-US" sz="2400" b="1" dirty="0" smtClean="0"/>
              <a:t>S ≤ 0</a:t>
            </a:r>
            <a:r>
              <a:rPr lang="en-US" sz="2400" dirty="0" smtClean="0"/>
              <a:t>), as well as its possible modification (</a:t>
            </a:r>
            <a:r>
              <a:rPr lang="en-US" sz="2400" b="1" dirty="0" smtClean="0"/>
              <a:t>S--</a:t>
            </a:r>
            <a:r>
              <a:rPr lang="en-US" sz="2400" dirty="0" smtClean="0"/>
              <a:t>), must be executed </a:t>
            </a:r>
            <a:r>
              <a:rPr lang="en-US" sz="2400" b="1" dirty="0" smtClean="0"/>
              <a:t>without interruption</a:t>
            </a:r>
            <a:r>
              <a:rPr lang="en-US" sz="2000" dirty="0" smtClean="0"/>
              <a:t>.</a:t>
            </a:r>
            <a:endParaRPr lang="th-TH"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 Usage</a:t>
            </a:r>
            <a:endParaRPr lang="th-TH" dirty="0"/>
          </a:p>
        </p:txBody>
      </p:sp>
      <p:sp>
        <p:nvSpPr>
          <p:cNvPr id="3" name="Content Placeholder 2"/>
          <p:cNvSpPr>
            <a:spLocks noGrp="1"/>
          </p:cNvSpPr>
          <p:nvPr>
            <p:ph idx="1"/>
          </p:nvPr>
        </p:nvSpPr>
        <p:spPr>
          <a:xfrm>
            <a:off x="337625" y="1055078"/>
            <a:ext cx="8698425" cy="4709136"/>
          </a:xfrm>
        </p:spPr>
        <p:txBody>
          <a:bodyPr/>
          <a:lstStyle/>
          <a:p>
            <a:r>
              <a:rPr lang="en-US" sz="2400" dirty="0" smtClean="0"/>
              <a:t>Operating systems often distinguish between </a:t>
            </a:r>
            <a:r>
              <a:rPr lang="en-US" sz="2400" b="1" dirty="0" smtClean="0"/>
              <a:t>counting </a:t>
            </a:r>
            <a:r>
              <a:rPr lang="en-US" sz="2400" dirty="0" smtClean="0"/>
              <a:t>and </a:t>
            </a:r>
            <a:r>
              <a:rPr lang="en-US" sz="2400" b="1" dirty="0" smtClean="0"/>
              <a:t>binary</a:t>
            </a:r>
            <a:r>
              <a:rPr lang="en-US" sz="2400" dirty="0" smtClean="0"/>
              <a:t> semaphores.</a:t>
            </a:r>
          </a:p>
          <a:p>
            <a:r>
              <a:rPr lang="en-US" sz="2400" dirty="0" smtClean="0"/>
              <a:t>The value of a </a:t>
            </a:r>
            <a:r>
              <a:rPr lang="en-US" sz="2400" b="1" dirty="0" smtClean="0"/>
              <a:t>counting semaphore </a:t>
            </a:r>
            <a:r>
              <a:rPr lang="en-US" sz="2400" dirty="0" smtClean="0"/>
              <a:t>can range over an unrestricted domain.</a:t>
            </a:r>
          </a:p>
          <a:p>
            <a:r>
              <a:rPr lang="en-US" sz="2400" dirty="0" smtClean="0"/>
              <a:t>The value of a </a:t>
            </a:r>
            <a:r>
              <a:rPr lang="en-US" sz="2400" b="1" dirty="0" smtClean="0"/>
              <a:t>binary semaphore </a:t>
            </a:r>
            <a:r>
              <a:rPr lang="en-US" sz="2400" dirty="0" smtClean="0"/>
              <a:t>can range only between 0 and 1. </a:t>
            </a:r>
          </a:p>
          <a:p>
            <a:pPr lvl="1"/>
            <a:r>
              <a:rPr lang="en-US" sz="2400" dirty="0" smtClean="0"/>
              <a:t>Thus, binary semaphores behave similarly to </a:t>
            </a:r>
            <a:r>
              <a:rPr lang="en-US" sz="2400" b="1" dirty="0" err="1" smtClean="0"/>
              <a:t>mutex</a:t>
            </a:r>
            <a:r>
              <a:rPr lang="en-US" sz="2400" b="1" dirty="0" smtClean="0"/>
              <a:t> locks</a:t>
            </a:r>
            <a:r>
              <a:rPr lang="en-US" sz="2400" dirty="0" smtClean="0"/>
              <a:t>.</a:t>
            </a:r>
          </a:p>
          <a:p>
            <a:pPr lvl="2"/>
            <a:r>
              <a:rPr lang="en-US" sz="2000" dirty="0" smtClean="0"/>
              <a:t>on systems that do not provide </a:t>
            </a:r>
            <a:r>
              <a:rPr lang="en-US" sz="2000" b="1" dirty="0" err="1" smtClean="0"/>
              <a:t>mutex</a:t>
            </a:r>
            <a:r>
              <a:rPr lang="en-US" sz="2000" b="1" dirty="0" smtClean="0"/>
              <a:t> locks</a:t>
            </a:r>
            <a:r>
              <a:rPr lang="en-US" sz="2000" dirty="0" smtClean="0"/>
              <a:t>, binary semaphores can be used instead for providing mutual exclusion.</a:t>
            </a:r>
            <a:endParaRPr lang="th-TH"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Semaphores</a:t>
            </a:r>
            <a:endParaRPr lang="th-TH" dirty="0"/>
          </a:p>
        </p:txBody>
      </p:sp>
      <p:sp>
        <p:nvSpPr>
          <p:cNvPr id="3" name="Content Placeholder 2"/>
          <p:cNvSpPr>
            <a:spLocks noGrp="1"/>
          </p:cNvSpPr>
          <p:nvPr>
            <p:ph idx="1"/>
          </p:nvPr>
        </p:nvSpPr>
        <p:spPr>
          <a:xfrm>
            <a:off x="309488" y="844062"/>
            <a:ext cx="8595361" cy="5542670"/>
          </a:xfrm>
        </p:spPr>
        <p:txBody>
          <a:bodyPr/>
          <a:lstStyle/>
          <a:p>
            <a:r>
              <a:rPr lang="en-US" sz="2000" dirty="0" smtClean="0"/>
              <a:t>Use </a:t>
            </a:r>
            <a:r>
              <a:rPr lang="en-US" sz="2000" b="1" dirty="0" smtClean="0"/>
              <a:t>semaphores </a:t>
            </a:r>
            <a:r>
              <a:rPr lang="en-US" sz="2000" dirty="0" smtClean="0"/>
              <a:t>to solve </a:t>
            </a:r>
            <a:r>
              <a:rPr lang="en-US" sz="2000" b="1" dirty="0" smtClean="0"/>
              <a:t>synchronization problems</a:t>
            </a:r>
            <a:r>
              <a:rPr lang="en-US" sz="2000" dirty="0" smtClean="0"/>
              <a:t>: For example, consider two </a:t>
            </a:r>
            <a:r>
              <a:rPr lang="en-US" sz="2000" b="1" dirty="0" smtClean="0"/>
              <a:t>concurrently </a:t>
            </a:r>
            <a:r>
              <a:rPr lang="en-US" sz="2000" dirty="0" smtClean="0"/>
              <a:t>running processes: </a:t>
            </a:r>
          </a:p>
          <a:p>
            <a:pPr lvl="1"/>
            <a:r>
              <a:rPr lang="en-US" sz="2000" b="1" i="1" dirty="0" smtClean="0"/>
              <a:t>P</a:t>
            </a:r>
            <a:r>
              <a:rPr lang="en-US" sz="2000" b="1" dirty="0" smtClean="0"/>
              <a:t>1</a:t>
            </a:r>
            <a:r>
              <a:rPr lang="en-US" sz="2000" dirty="0" smtClean="0"/>
              <a:t> with a statement </a:t>
            </a:r>
            <a:r>
              <a:rPr lang="en-US" sz="2000" b="1" i="1" dirty="0" smtClean="0"/>
              <a:t>S</a:t>
            </a:r>
            <a:r>
              <a:rPr lang="en-US" sz="2000" b="1" dirty="0" smtClean="0"/>
              <a:t>1</a:t>
            </a:r>
            <a:r>
              <a:rPr lang="en-US" sz="2000" dirty="0" smtClean="0"/>
              <a:t> and </a:t>
            </a:r>
            <a:r>
              <a:rPr lang="en-US" sz="2000" b="1" i="1" dirty="0" smtClean="0"/>
              <a:t>P</a:t>
            </a:r>
            <a:r>
              <a:rPr lang="en-US" sz="2000" b="1" dirty="0" smtClean="0"/>
              <a:t>2</a:t>
            </a:r>
            <a:r>
              <a:rPr lang="en-US" sz="2000" dirty="0" smtClean="0"/>
              <a:t> with a statement </a:t>
            </a:r>
            <a:r>
              <a:rPr lang="en-US" sz="2000" b="1" i="1" dirty="0" smtClean="0"/>
              <a:t>S</a:t>
            </a:r>
            <a:r>
              <a:rPr lang="en-US" sz="2000" b="1" dirty="0" smtClean="0"/>
              <a:t>2</a:t>
            </a:r>
            <a:r>
              <a:rPr lang="en-US" sz="2000" dirty="0" smtClean="0"/>
              <a:t>. Suppose we require that </a:t>
            </a:r>
            <a:r>
              <a:rPr lang="en-US" sz="2000" b="1" i="1" dirty="0" smtClean="0"/>
              <a:t>S</a:t>
            </a:r>
            <a:r>
              <a:rPr lang="en-US" sz="2000" b="1" dirty="0" smtClean="0"/>
              <a:t>2</a:t>
            </a:r>
            <a:r>
              <a:rPr lang="en-US" sz="2000" dirty="0" smtClean="0"/>
              <a:t> be executed only after </a:t>
            </a:r>
            <a:r>
              <a:rPr lang="en-US" sz="2000" b="1" i="1" dirty="0" smtClean="0"/>
              <a:t>S</a:t>
            </a:r>
            <a:r>
              <a:rPr lang="en-US" sz="2000" b="1" dirty="0" smtClean="0"/>
              <a:t>1</a:t>
            </a:r>
            <a:r>
              <a:rPr lang="en-US" sz="2000" dirty="0" smtClean="0"/>
              <a:t> has completed. </a:t>
            </a:r>
          </a:p>
          <a:p>
            <a:pPr lvl="1"/>
            <a:r>
              <a:rPr lang="en-US" sz="2000" dirty="0" smtClean="0"/>
              <a:t>We can implement this scheme readily by letting </a:t>
            </a:r>
            <a:r>
              <a:rPr lang="en-US" sz="2000" b="1" i="1" dirty="0" smtClean="0"/>
              <a:t>P</a:t>
            </a:r>
            <a:r>
              <a:rPr lang="en-US" sz="2000" b="1" dirty="0" smtClean="0"/>
              <a:t>1</a:t>
            </a:r>
            <a:r>
              <a:rPr lang="en-US" sz="2000" dirty="0" smtClean="0"/>
              <a:t> and </a:t>
            </a:r>
            <a:r>
              <a:rPr lang="en-US" sz="2000" b="1" i="1" dirty="0" smtClean="0"/>
              <a:t>P</a:t>
            </a:r>
            <a:r>
              <a:rPr lang="en-US" sz="2000" b="1" dirty="0" smtClean="0"/>
              <a:t>2</a:t>
            </a:r>
            <a:r>
              <a:rPr lang="en-US" sz="2000" dirty="0" smtClean="0"/>
              <a:t> share a common semaphore </a:t>
            </a:r>
            <a:r>
              <a:rPr lang="en-US" sz="2000" b="1" dirty="0" smtClean="0"/>
              <a:t>synch</a:t>
            </a:r>
            <a:r>
              <a:rPr lang="en-US" sz="2000" dirty="0" smtClean="0"/>
              <a:t>, initialized  with its size. </a:t>
            </a:r>
          </a:p>
          <a:p>
            <a:pPr lvl="1"/>
            <a:r>
              <a:rPr lang="en-US" sz="2000" dirty="0" smtClean="0"/>
              <a:t>In process </a:t>
            </a:r>
            <a:r>
              <a:rPr lang="en-US" sz="2000" b="1" i="1" dirty="0" smtClean="0"/>
              <a:t>P</a:t>
            </a:r>
            <a:r>
              <a:rPr lang="en-US" sz="2000" b="1" dirty="0" smtClean="0"/>
              <a:t>1</a:t>
            </a:r>
            <a:r>
              <a:rPr lang="en-US" sz="2000" dirty="0" smtClean="0"/>
              <a:t>, we insert the statement </a:t>
            </a:r>
          </a:p>
          <a:p>
            <a:pPr lvl="1">
              <a:buNone/>
            </a:pPr>
            <a:r>
              <a:rPr lang="en-US" sz="2000" b="1" dirty="0" smtClean="0">
                <a:latin typeface="Courier New" pitchFamily="49" charset="0"/>
                <a:cs typeface="Courier New" pitchFamily="49" charset="0"/>
              </a:rPr>
              <a:t>		     S1;</a:t>
            </a:r>
          </a:p>
          <a:p>
            <a:pPr lvl="3">
              <a:buNone/>
            </a:pPr>
            <a:r>
              <a:rPr lang="en-US" sz="2000" b="1" dirty="0" smtClean="0">
                <a:latin typeface="Courier New" pitchFamily="49" charset="0"/>
                <a:cs typeface="Courier New" pitchFamily="49" charset="0"/>
              </a:rPr>
              <a:t>   wait(synch); </a:t>
            </a:r>
            <a:r>
              <a:rPr lang="en-US" sz="2000" dirty="0" smtClean="0">
                <a:latin typeface="Courier New" pitchFamily="49" charset="0"/>
                <a:cs typeface="Courier New" pitchFamily="49" charset="0"/>
              </a:rPr>
              <a:t>// </a:t>
            </a:r>
            <a:r>
              <a:rPr lang="en-US" sz="2000" i="1" dirty="0" smtClean="0">
                <a:latin typeface="Courier New" pitchFamily="49" charset="0"/>
                <a:cs typeface="Courier New" pitchFamily="49" charset="0"/>
              </a:rPr>
              <a:t>P</a:t>
            </a:r>
            <a:r>
              <a:rPr lang="en-US" sz="2000" dirty="0" smtClean="0">
                <a:latin typeface="Courier New" pitchFamily="49" charset="0"/>
                <a:cs typeface="Courier New" pitchFamily="49" charset="0"/>
              </a:rPr>
              <a:t>1</a:t>
            </a:r>
            <a:r>
              <a:rPr lang="en-US" sz="2000" dirty="0" smtClean="0"/>
              <a:t> </a:t>
            </a:r>
            <a:r>
              <a:rPr lang="en-US" sz="2000" dirty="0" smtClean="0">
                <a:latin typeface="Courier New" pitchFamily="49" charset="0"/>
                <a:cs typeface="Courier New" pitchFamily="49" charset="0"/>
              </a:rPr>
              <a:t>using semaphore synch (</a:t>
            </a:r>
            <a:r>
              <a:rPr lang="en-US" sz="2000" i="1" dirty="0" smtClean="0">
                <a:latin typeface="Courier New" pitchFamily="49" charset="0"/>
                <a:cs typeface="Courier New" pitchFamily="49" charset="0"/>
              </a:rPr>
              <a:t>P</a:t>
            </a:r>
            <a:r>
              <a:rPr lang="en-US" sz="2000" dirty="0" smtClean="0">
                <a:latin typeface="Courier New" pitchFamily="49" charset="0"/>
                <a:cs typeface="Courier New" pitchFamily="49" charset="0"/>
              </a:rPr>
              <a:t>1  </a:t>
            </a:r>
          </a:p>
          <a:p>
            <a:pPr lvl="3">
              <a:buNone/>
            </a:pPr>
            <a:r>
              <a:rPr lang="en-US" sz="2000" dirty="0" smtClean="0">
                <a:latin typeface="Courier New" pitchFamily="49" charset="0"/>
                <a:cs typeface="Courier New" pitchFamily="49" charset="0"/>
              </a:rPr>
              <a:t>                    in CS) and </a:t>
            </a:r>
            <a:r>
              <a:rPr lang="en-US" sz="2000" i="1" dirty="0" smtClean="0">
                <a:latin typeface="Courier New" pitchFamily="49" charset="0"/>
                <a:cs typeface="Courier New" pitchFamily="49" charset="0"/>
              </a:rPr>
              <a:t>P</a:t>
            </a:r>
            <a:r>
              <a:rPr lang="en-US" sz="2000" dirty="0" smtClean="0">
                <a:latin typeface="Courier New" pitchFamily="49" charset="0"/>
                <a:cs typeface="Courier New" pitchFamily="49" charset="0"/>
              </a:rPr>
              <a:t>2 should wait </a:t>
            </a:r>
          </a:p>
          <a:p>
            <a:pPr lvl="1"/>
            <a:r>
              <a:rPr lang="en-US" sz="2000" dirty="0" smtClean="0">
                <a:cs typeface="+mn-cs"/>
              </a:rPr>
              <a:t>In process </a:t>
            </a:r>
            <a:r>
              <a:rPr lang="en-US" sz="2000" i="1" dirty="0" smtClean="0">
                <a:cs typeface="+mn-cs"/>
              </a:rPr>
              <a:t>P</a:t>
            </a:r>
            <a:r>
              <a:rPr lang="en-US" sz="2000" dirty="0" smtClean="0">
                <a:cs typeface="+mn-cs"/>
              </a:rPr>
              <a:t>2, we insert the statements:</a:t>
            </a:r>
          </a:p>
          <a:p>
            <a:pPr lvl="3">
              <a:buNone/>
            </a:pPr>
            <a:r>
              <a:rPr lang="en-US" sz="2000" b="1" dirty="0" smtClean="0">
                <a:latin typeface="Courier New" pitchFamily="49" charset="0"/>
                <a:cs typeface="Courier New" pitchFamily="49" charset="0"/>
              </a:rPr>
              <a:t>signal(synch); </a:t>
            </a:r>
            <a:r>
              <a:rPr lang="en-US" sz="2000" dirty="0" smtClean="0">
                <a:latin typeface="Courier New" pitchFamily="49" charset="0"/>
                <a:cs typeface="Courier New" pitchFamily="49" charset="0"/>
              </a:rPr>
              <a:t>// Signal to </a:t>
            </a:r>
            <a:r>
              <a:rPr lang="en-US" sz="2000" i="1" dirty="0" smtClean="0">
                <a:latin typeface="Courier New" pitchFamily="49" charset="0"/>
                <a:cs typeface="Courier New" pitchFamily="49" charset="0"/>
              </a:rPr>
              <a:t>P</a:t>
            </a:r>
            <a:r>
              <a:rPr lang="en-US" sz="2000" dirty="0" smtClean="0">
                <a:latin typeface="Courier New" pitchFamily="49" charset="0"/>
                <a:cs typeface="Courier New" pitchFamily="49" charset="0"/>
              </a:rPr>
              <a:t>2 indicates </a:t>
            </a:r>
            <a:r>
              <a:rPr lang="en-US" sz="2000" i="1" dirty="0" smtClean="0">
                <a:latin typeface="Courier New" pitchFamily="49" charset="0"/>
                <a:cs typeface="Courier New" pitchFamily="49" charset="0"/>
              </a:rPr>
              <a:t>P</a:t>
            </a:r>
            <a:r>
              <a:rPr lang="en-US" sz="2000" dirty="0" smtClean="0">
                <a:latin typeface="Courier New" pitchFamily="49" charset="0"/>
                <a:cs typeface="Courier New" pitchFamily="49" charset="0"/>
              </a:rPr>
              <a:t>1 has   </a:t>
            </a:r>
          </a:p>
          <a:p>
            <a:pPr lvl="3">
              <a:buNone/>
            </a:pPr>
            <a:r>
              <a:rPr lang="en-US" sz="2000" dirty="0" smtClean="0">
                <a:latin typeface="Courier New" pitchFamily="49" charset="0"/>
                <a:cs typeface="Courier New" pitchFamily="49" charset="0"/>
              </a:rPr>
              <a:t>                 completed its semaphore synch </a:t>
            </a:r>
          </a:p>
          <a:p>
            <a:pPr lvl="3">
              <a:buNone/>
            </a:pPr>
            <a:r>
              <a:rPr lang="en-US" sz="2000" dirty="0" smtClean="0">
                <a:latin typeface="Courier New" pitchFamily="49" charset="0"/>
                <a:cs typeface="Courier New" pitchFamily="49" charset="0"/>
              </a:rPr>
              <a:t>                  (means, its CS)</a:t>
            </a:r>
            <a:r>
              <a:rPr lang="en-US" sz="2000" dirty="0" smtClean="0"/>
              <a:t>.</a:t>
            </a:r>
            <a:endParaRPr lang="th-TH"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th-TH" dirty="0" smtClean="0"/>
              <a:t>Semaphores</a:t>
            </a:r>
          </a:p>
        </p:txBody>
      </p:sp>
      <p:sp>
        <p:nvSpPr>
          <p:cNvPr id="30723" name="Content Placeholder 2"/>
          <p:cNvSpPr>
            <a:spLocks noGrp="1"/>
          </p:cNvSpPr>
          <p:nvPr>
            <p:ph idx="1"/>
          </p:nvPr>
        </p:nvSpPr>
        <p:spPr>
          <a:xfrm>
            <a:off x="381000" y="984738"/>
            <a:ext cx="8382000" cy="5339862"/>
          </a:xfrm>
        </p:spPr>
        <p:txBody>
          <a:bodyPr>
            <a:normAutofit/>
          </a:bodyPr>
          <a:lstStyle/>
          <a:p>
            <a:r>
              <a:rPr lang="en-US" dirty="0" smtClean="0"/>
              <a:t>Possibly the simplest use for a semaphore is </a:t>
            </a:r>
            <a:r>
              <a:rPr lang="en-US" b="1" dirty="0" smtClean="0"/>
              <a:t>signaling</a:t>
            </a:r>
          </a:p>
          <a:p>
            <a:pPr lvl="1"/>
            <a:r>
              <a:rPr lang="en-US" dirty="0" smtClean="0"/>
              <a:t>Means that one thread sends a </a:t>
            </a:r>
            <a:r>
              <a:rPr lang="en-US" b="1" dirty="0" smtClean="0"/>
              <a:t>signal</a:t>
            </a:r>
            <a:r>
              <a:rPr lang="en-US" dirty="0" smtClean="0"/>
              <a:t> to another thread to indicate that something has happened</a:t>
            </a:r>
          </a:p>
          <a:p>
            <a:pPr lvl="1"/>
            <a:r>
              <a:rPr lang="en-US" dirty="0" smtClean="0"/>
              <a:t>Signaling makes it possible to guarantee that one thread will run CS before another thread</a:t>
            </a:r>
          </a:p>
          <a:p>
            <a:pPr lvl="1"/>
            <a:r>
              <a:rPr lang="en-US" dirty="0" smtClean="0"/>
              <a:t>Assume that semaphore </a:t>
            </a:r>
            <a:r>
              <a:rPr lang="en-US" b="1" dirty="0" smtClean="0"/>
              <a:t>s </a:t>
            </a:r>
            <a:r>
              <a:rPr lang="en-US" dirty="0" smtClean="0"/>
              <a:t>with initial value </a:t>
            </a:r>
            <a:r>
              <a:rPr lang="en-US" b="1" dirty="0" smtClean="0"/>
              <a:t>0 </a:t>
            </a:r>
            <a:r>
              <a:rPr lang="en-US" dirty="0" smtClean="0"/>
              <a:t>(</a:t>
            </a:r>
            <a:r>
              <a:rPr lang="en-US" i="1" dirty="0" smtClean="0"/>
              <a:t>no resource available</a:t>
            </a:r>
            <a:r>
              <a:rPr lang="en-US" dirty="0" smtClean="0"/>
              <a:t>), and that </a:t>
            </a:r>
            <a:r>
              <a:rPr lang="en-US" b="1" dirty="0" smtClean="0"/>
              <a:t>Threads</a:t>
            </a:r>
            <a:r>
              <a:rPr lang="en-US" dirty="0" smtClean="0"/>
              <a:t> </a:t>
            </a:r>
            <a:r>
              <a:rPr lang="en-US" b="1" dirty="0" smtClean="0"/>
              <a:t>A</a:t>
            </a:r>
            <a:r>
              <a:rPr lang="en-US" dirty="0" smtClean="0"/>
              <a:t> and </a:t>
            </a:r>
            <a:r>
              <a:rPr lang="en-US" b="1" dirty="0" smtClean="0"/>
              <a:t>B</a:t>
            </a:r>
            <a:r>
              <a:rPr lang="en-US" dirty="0" smtClean="0"/>
              <a:t> have shared access to it</a:t>
            </a:r>
          </a:p>
          <a:p>
            <a:pPr lvl="1">
              <a:buFontTx/>
              <a:buNone/>
            </a:pPr>
            <a:r>
              <a:rPr lang="en-US" b="1" dirty="0" smtClean="0"/>
              <a:t>Thread-A	</a:t>
            </a:r>
            <a:r>
              <a:rPr lang="en-US" dirty="0" smtClean="0"/>
              <a:t>		     </a:t>
            </a:r>
            <a:r>
              <a:rPr lang="en-US" b="1" dirty="0" smtClean="0"/>
              <a:t>Thread-B</a:t>
            </a:r>
          </a:p>
          <a:p>
            <a:pPr lvl="1">
              <a:buFontTx/>
              <a:buNone/>
            </a:pPr>
            <a:endParaRPr lang="en-US" dirty="0" smtClean="0"/>
          </a:p>
          <a:p>
            <a:pPr lvl="1"/>
            <a:endParaRPr lang="en-US" dirty="0" smtClean="0"/>
          </a:p>
          <a:p>
            <a:pPr marL="1314450" lvl="2" indent="-457200"/>
            <a:r>
              <a:rPr lang="en-US" sz="1800" dirty="0" smtClean="0"/>
              <a:t>At time t1, </a:t>
            </a:r>
            <a:r>
              <a:rPr lang="en-US" sz="1800" dirty="0" err="1" smtClean="0"/>
              <a:t>ThreadA</a:t>
            </a:r>
            <a:r>
              <a:rPr lang="en-US" sz="1800" dirty="0" smtClean="0"/>
              <a:t> in CS and </a:t>
            </a:r>
            <a:r>
              <a:rPr lang="en-US" sz="1800" dirty="0" err="1" smtClean="0"/>
              <a:t>ThreadB</a:t>
            </a:r>
            <a:r>
              <a:rPr lang="en-US" sz="1800" dirty="0" smtClean="0"/>
              <a:t> in waiting state </a:t>
            </a:r>
          </a:p>
          <a:p>
            <a:pPr marL="1314450" lvl="2" indent="-457200"/>
            <a:r>
              <a:rPr lang="en-US" sz="1800" dirty="0" smtClean="0"/>
              <a:t>At time t2, </a:t>
            </a:r>
            <a:r>
              <a:rPr lang="en-US" sz="1800" dirty="0" err="1" smtClean="0"/>
              <a:t>ThreadA</a:t>
            </a:r>
            <a:r>
              <a:rPr lang="en-US" sz="1800" dirty="0" smtClean="0"/>
              <a:t> frees </a:t>
            </a:r>
            <a:r>
              <a:rPr lang="en-US" sz="1800" b="1" dirty="0" smtClean="0"/>
              <a:t>s</a:t>
            </a:r>
            <a:r>
              <a:rPr lang="en-US" sz="1800" dirty="0" smtClean="0"/>
              <a:t> and </a:t>
            </a:r>
            <a:r>
              <a:rPr lang="en-US" sz="1800" dirty="0" err="1" smtClean="0"/>
              <a:t>ThreadB</a:t>
            </a:r>
            <a:r>
              <a:rPr lang="en-US" sz="1800" dirty="0" smtClean="0"/>
              <a:t> gets </a:t>
            </a:r>
            <a:r>
              <a:rPr lang="en-US" sz="1800" b="1" dirty="0" smtClean="0"/>
              <a:t>s </a:t>
            </a:r>
            <a:r>
              <a:rPr lang="en-US" sz="1800" dirty="0" smtClean="0"/>
              <a:t>(in its CS)</a:t>
            </a:r>
            <a:endParaRPr lang="en-US" sz="1800" b="1" dirty="0" smtClean="0"/>
          </a:p>
          <a:p>
            <a:pPr lvl="1"/>
            <a:r>
              <a:rPr lang="en-US" dirty="0" smtClean="0"/>
              <a:t>The semaphore guarantees that Thread-A has completed </a:t>
            </a:r>
            <a:r>
              <a:rPr lang="en-US" b="1" dirty="0" smtClean="0"/>
              <a:t>a1 </a:t>
            </a:r>
            <a:r>
              <a:rPr lang="en-US" dirty="0" smtClean="0"/>
              <a:t>before Thread-B begins </a:t>
            </a:r>
            <a:r>
              <a:rPr lang="en-US" b="1" dirty="0" smtClean="0"/>
              <a:t>b1</a:t>
            </a:r>
            <a:endParaRPr lang="th-TH" b="1" dirty="0" smtClean="0"/>
          </a:p>
        </p:txBody>
      </p:sp>
      <p:sp>
        <p:nvSpPr>
          <p:cNvPr id="30724" name="Footer Placeholder 3"/>
          <p:cNvSpPr>
            <a:spLocks noGrp="1"/>
          </p:cNvSpPr>
          <p:nvPr>
            <p:ph type="ftr" sz="quarter" idx="4294967295"/>
          </p:nvPr>
        </p:nvSpPr>
        <p:spPr>
          <a:xfrm>
            <a:off x="4380073" y="6407946"/>
            <a:ext cx="2350681" cy="365125"/>
          </a:xfrm>
          <a:prstGeom prst="rect">
            <a:avLst/>
          </a:prstGeom>
          <a:noFill/>
        </p:spPr>
        <p:txBody>
          <a:bodyPr/>
          <a:lstStyle/>
          <a:p>
            <a:r>
              <a:rPr lang="th-TH" smtClean="0"/>
              <a:t>Dr. </a:t>
            </a:r>
            <a:r>
              <a:rPr lang="en-US" smtClean="0"/>
              <a:t>Anilkumar K.G</a:t>
            </a:r>
            <a:endParaRPr lang="th-TH" smtClean="0"/>
          </a:p>
        </p:txBody>
      </p:sp>
      <p:sp>
        <p:nvSpPr>
          <p:cNvPr id="30725" name="Slide Number Placeholder 4"/>
          <p:cNvSpPr>
            <a:spLocks noGrp="1"/>
          </p:cNvSpPr>
          <p:nvPr>
            <p:ph type="sldNum" sz="quarter" idx="4294967295"/>
          </p:nvPr>
        </p:nvSpPr>
        <p:spPr>
          <a:xfrm>
            <a:off x="8647272" y="6407946"/>
            <a:ext cx="365760" cy="365125"/>
          </a:xfrm>
          <a:prstGeom prst="rect">
            <a:avLst/>
          </a:prstGeom>
          <a:noFill/>
        </p:spPr>
        <p:txBody>
          <a:bodyPr/>
          <a:lstStyle/>
          <a:p>
            <a:fld id="{72BB76A1-D3D0-4B9A-9E33-D86B1DF79204}" type="slidenum">
              <a:rPr lang="en-US" smtClean="0"/>
              <a:pPr/>
              <a:t>35</a:t>
            </a:fld>
            <a:endParaRPr lang="th-TH" smtClean="0"/>
          </a:p>
        </p:txBody>
      </p:sp>
      <p:sp>
        <p:nvSpPr>
          <p:cNvPr id="30726" name="Rectangle 5"/>
          <p:cNvSpPr>
            <a:spLocks noChangeArrowheads="1"/>
          </p:cNvSpPr>
          <p:nvPr/>
        </p:nvSpPr>
        <p:spPr bwMode="auto">
          <a:xfrm>
            <a:off x="880403" y="3692769"/>
            <a:ext cx="2895600" cy="685800"/>
          </a:xfrm>
          <a:prstGeom prst="rect">
            <a:avLst/>
          </a:prstGeom>
          <a:solidFill>
            <a:schemeClr val="bg1"/>
          </a:solidFill>
          <a:ln w="9525" algn="ctr">
            <a:solidFill>
              <a:schemeClr val="tx1"/>
            </a:solidFill>
            <a:round/>
            <a:headEnd/>
            <a:tailEnd/>
          </a:ln>
        </p:spPr>
        <p:txBody>
          <a:bodyPr/>
          <a:lstStyle/>
          <a:p>
            <a:r>
              <a:rPr lang="en-US" sz="2000">
                <a:latin typeface="Arial" pitchFamily="34" charset="0"/>
                <a:cs typeface="Arial" pitchFamily="34" charset="0"/>
              </a:rPr>
              <a:t>t1.  statement a1 </a:t>
            </a:r>
            <a:r>
              <a:rPr lang="en-US" sz="1800">
                <a:latin typeface="Arial" pitchFamily="34" charset="0"/>
                <a:cs typeface="Arial" pitchFamily="34" charset="0"/>
              </a:rPr>
              <a:t>(in CS)</a:t>
            </a:r>
            <a:endParaRPr lang="en-US" sz="2000">
              <a:latin typeface="Arial" pitchFamily="34" charset="0"/>
              <a:cs typeface="Arial" pitchFamily="34" charset="0"/>
            </a:endParaRPr>
          </a:p>
          <a:p>
            <a:r>
              <a:rPr lang="en-US" sz="2000">
                <a:latin typeface="Arial" pitchFamily="34" charset="0"/>
                <a:cs typeface="Arial" pitchFamily="34" charset="0"/>
              </a:rPr>
              <a:t>t2.  s.signal()</a:t>
            </a:r>
            <a:r>
              <a:rPr lang="en-US" sz="2000" i="1">
                <a:latin typeface="Arial" pitchFamily="34" charset="0"/>
                <a:cs typeface="Arial" pitchFamily="34" charset="0"/>
              </a:rPr>
              <a:t> </a:t>
            </a:r>
            <a:r>
              <a:rPr lang="en-US" sz="2000">
                <a:latin typeface="Arial" pitchFamily="34" charset="0"/>
                <a:cs typeface="Arial" pitchFamily="34" charset="0"/>
              </a:rPr>
              <a:t>	</a:t>
            </a:r>
            <a:endParaRPr lang="th-TH" sz="2000">
              <a:latin typeface="Arial" pitchFamily="34" charset="0"/>
            </a:endParaRPr>
          </a:p>
        </p:txBody>
      </p:sp>
      <p:sp>
        <p:nvSpPr>
          <p:cNvPr id="30727" name="Rectangle 6"/>
          <p:cNvSpPr>
            <a:spLocks noChangeArrowheads="1"/>
          </p:cNvSpPr>
          <p:nvPr/>
        </p:nvSpPr>
        <p:spPr bwMode="auto">
          <a:xfrm>
            <a:off x="4419600" y="3706837"/>
            <a:ext cx="3048000" cy="685800"/>
          </a:xfrm>
          <a:prstGeom prst="rect">
            <a:avLst/>
          </a:prstGeom>
          <a:solidFill>
            <a:schemeClr val="bg1"/>
          </a:solidFill>
          <a:ln w="9525" algn="ctr">
            <a:solidFill>
              <a:schemeClr val="tx1"/>
            </a:solidFill>
            <a:round/>
            <a:headEnd/>
            <a:tailEnd/>
          </a:ln>
        </p:spPr>
        <p:txBody>
          <a:bodyPr/>
          <a:lstStyle/>
          <a:p>
            <a:r>
              <a:rPr lang="en-US" sz="2000">
                <a:latin typeface="Arial" pitchFamily="34" charset="0"/>
                <a:cs typeface="Arial" pitchFamily="34" charset="0"/>
              </a:rPr>
              <a:t>t1.  s.wait()</a:t>
            </a:r>
          </a:p>
          <a:p>
            <a:r>
              <a:rPr lang="en-US" sz="2000">
                <a:latin typeface="Arial" pitchFamily="34" charset="0"/>
                <a:cs typeface="Arial" pitchFamily="34" charset="0"/>
              </a:rPr>
              <a:t>t2.  statement b1 (in CS)</a:t>
            </a:r>
            <a:r>
              <a:rPr lang="en-US" sz="2000" i="1">
                <a:latin typeface="Arial" pitchFamily="34" charset="0"/>
                <a:cs typeface="Arial" pitchFamily="34" charset="0"/>
              </a:rPr>
              <a:t> </a:t>
            </a:r>
            <a:r>
              <a:rPr lang="en-US" sz="2000">
                <a:latin typeface="Arial" pitchFamily="34" charset="0"/>
                <a:cs typeface="Arial" pitchFamily="34" charset="0"/>
              </a:rPr>
              <a:t>	</a:t>
            </a:r>
            <a:endParaRPr lang="th-TH" sz="2000">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th-TH" smtClean="0"/>
              <a:t>Semaphores</a:t>
            </a:r>
            <a:r>
              <a:rPr lang="en-US" smtClean="0"/>
              <a:t> - Puzzle</a:t>
            </a:r>
            <a:endParaRPr lang="th-TH" smtClean="0"/>
          </a:p>
        </p:txBody>
      </p:sp>
      <p:sp>
        <p:nvSpPr>
          <p:cNvPr id="32771" name="Content Placeholder 2"/>
          <p:cNvSpPr>
            <a:spLocks noGrp="1"/>
          </p:cNvSpPr>
          <p:nvPr>
            <p:ph idx="1"/>
          </p:nvPr>
        </p:nvSpPr>
        <p:spPr/>
        <p:txBody>
          <a:bodyPr/>
          <a:lstStyle/>
          <a:p>
            <a:endParaRPr lang="en-US" smtClean="0"/>
          </a:p>
          <a:p>
            <a:pPr>
              <a:buFontTx/>
              <a:buNone/>
            </a:pPr>
            <a:r>
              <a:rPr lang="en-US" b="1" smtClean="0"/>
              <a:t>Thread A</a:t>
            </a:r>
            <a:r>
              <a:rPr lang="en-US" smtClean="0"/>
              <a:t>			</a:t>
            </a:r>
            <a:r>
              <a:rPr lang="en-US" b="1" smtClean="0"/>
              <a:t>Thread B</a:t>
            </a:r>
          </a:p>
          <a:p>
            <a:pPr>
              <a:buFontTx/>
              <a:buNone/>
            </a:pPr>
            <a:endParaRPr lang="en-US" smtClean="0"/>
          </a:p>
          <a:p>
            <a:endParaRPr lang="en-US" smtClean="0"/>
          </a:p>
          <a:p>
            <a:endParaRPr lang="en-US" smtClean="0"/>
          </a:p>
          <a:p>
            <a:r>
              <a:rPr lang="en-US" smtClean="0"/>
              <a:t>Given this code we want to guarantee </a:t>
            </a:r>
            <a:r>
              <a:rPr lang="en-US" b="1" smtClean="0"/>
              <a:t>that a1 happens before b2 and b1 happens before a2 </a:t>
            </a:r>
          </a:p>
          <a:p>
            <a:pPr>
              <a:buFontTx/>
              <a:buNone/>
            </a:pPr>
            <a:r>
              <a:rPr lang="en-US" smtClean="0"/>
              <a:t>   (Hint:  </a:t>
            </a:r>
            <a:r>
              <a:rPr lang="en-US" i="1" smtClean="0"/>
              <a:t>use semaphores as like the previous example. Don’t forget to specify the names and initial values of your semaphores</a:t>
            </a:r>
            <a:r>
              <a:rPr lang="en-US" smtClean="0"/>
              <a:t>)</a:t>
            </a:r>
            <a:endParaRPr lang="th-TH" smtClean="0"/>
          </a:p>
        </p:txBody>
      </p:sp>
      <p:sp>
        <p:nvSpPr>
          <p:cNvPr id="32772" name="Footer Placeholder 3"/>
          <p:cNvSpPr>
            <a:spLocks noGrp="1"/>
          </p:cNvSpPr>
          <p:nvPr>
            <p:ph type="ftr" sz="quarter" idx="4294967295"/>
          </p:nvPr>
        </p:nvSpPr>
        <p:spPr>
          <a:xfrm>
            <a:off x="4380073" y="6407946"/>
            <a:ext cx="2350681" cy="365125"/>
          </a:xfrm>
          <a:prstGeom prst="rect">
            <a:avLst/>
          </a:prstGeom>
          <a:noFill/>
        </p:spPr>
        <p:txBody>
          <a:bodyPr/>
          <a:lstStyle/>
          <a:p>
            <a:r>
              <a:rPr lang="th-TH" smtClean="0"/>
              <a:t>Dr. </a:t>
            </a:r>
            <a:r>
              <a:rPr lang="en-US" smtClean="0"/>
              <a:t>Anilkumar K.G</a:t>
            </a:r>
            <a:endParaRPr lang="th-TH" smtClean="0"/>
          </a:p>
        </p:txBody>
      </p:sp>
      <p:sp>
        <p:nvSpPr>
          <p:cNvPr id="32773" name="Slide Number Placeholder 4"/>
          <p:cNvSpPr>
            <a:spLocks noGrp="1"/>
          </p:cNvSpPr>
          <p:nvPr>
            <p:ph type="sldNum" sz="quarter" idx="4294967295"/>
          </p:nvPr>
        </p:nvSpPr>
        <p:spPr>
          <a:xfrm>
            <a:off x="8647272" y="6407946"/>
            <a:ext cx="365760" cy="365125"/>
          </a:xfrm>
          <a:prstGeom prst="rect">
            <a:avLst/>
          </a:prstGeom>
          <a:noFill/>
        </p:spPr>
        <p:txBody>
          <a:bodyPr/>
          <a:lstStyle/>
          <a:p>
            <a:fld id="{8A0CF97A-D47D-4EC5-A642-23E5C94A7AC8}" type="slidenum">
              <a:rPr lang="en-US" smtClean="0"/>
              <a:pPr/>
              <a:t>36</a:t>
            </a:fld>
            <a:endParaRPr lang="th-TH" smtClean="0"/>
          </a:p>
        </p:txBody>
      </p:sp>
      <p:sp>
        <p:nvSpPr>
          <p:cNvPr id="32774" name="Rectangle 5"/>
          <p:cNvSpPr>
            <a:spLocks noChangeArrowheads="1"/>
          </p:cNvSpPr>
          <p:nvPr/>
        </p:nvSpPr>
        <p:spPr bwMode="auto">
          <a:xfrm>
            <a:off x="908538" y="2084363"/>
            <a:ext cx="2209800" cy="685800"/>
          </a:xfrm>
          <a:prstGeom prst="rect">
            <a:avLst/>
          </a:prstGeom>
          <a:solidFill>
            <a:schemeClr val="bg1"/>
          </a:solidFill>
          <a:ln w="9525" algn="ctr">
            <a:solidFill>
              <a:schemeClr val="tx1"/>
            </a:solidFill>
            <a:round/>
            <a:headEnd/>
            <a:tailEnd/>
          </a:ln>
        </p:spPr>
        <p:txBody>
          <a:bodyPr/>
          <a:lstStyle/>
          <a:p>
            <a:r>
              <a:rPr lang="en-US" sz="2000">
                <a:latin typeface="Arial" pitchFamily="34" charset="0"/>
                <a:cs typeface="Arial" pitchFamily="34" charset="0"/>
              </a:rPr>
              <a:t>1  statement a1</a:t>
            </a:r>
          </a:p>
          <a:p>
            <a:r>
              <a:rPr lang="en-US" sz="2000">
                <a:latin typeface="Arial" pitchFamily="34" charset="0"/>
                <a:cs typeface="Arial" pitchFamily="34" charset="0"/>
              </a:rPr>
              <a:t>2  Statement a2</a:t>
            </a:r>
            <a:r>
              <a:rPr lang="en-US" sz="2000" i="1">
                <a:latin typeface="Arial" pitchFamily="34" charset="0"/>
                <a:cs typeface="Arial" pitchFamily="34" charset="0"/>
              </a:rPr>
              <a:t> </a:t>
            </a:r>
            <a:r>
              <a:rPr lang="en-US" sz="2000">
                <a:latin typeface="Arial" pitchFamily="34" charset="0"/>
                <a:cs typeface="Arial" pitchFamily="34" charset="0"/>
              </a:rPr>
              <a:t>	</a:t>
            </a:r>
            <a:endParaRPr lang="th-TH" sz="2000">
              <a:latin typeface="Arial" pitchFamily="34" charset="0"/>
            </a:endParaRPr>
          </a:p>
        </p:txBody>
      </p:sp>
      <p:sp>
        <p:nvSpPr>
          <p:cNvPr id="32775" name="Rectangle 6"/>
          <p:cNvSpPr>
            <a:spLocks noChangeArrowheads="1"/>
          </p:cNvSpPr>
          <p:nvPr/>
        </p:nvSpPr>
        <p:spPr bwMode="auto">
          <a:xfrm>
            <a:off x="4269544" y="2028092"/>
            <a:ext cx="2209800" cy="685800"/>
          </a:xfrm>
          <a:prstGeom prst="rect">
            <a:avLst/>
          </a:prstGeom>
          <a:solidFill>
            <a:schemeClr val="bg1"/>
          </a:solidFill>
          <a:ln w="9525" algn="ctr">
            <a:solidFill>
              <a:schemeClr val="tx1"/>
            </a:solidFill>
            <a:round/>
            <a:headEnd/>
            <a:tailEnd/>
          </a:ln>
        </p:spPr>
        <p:txBody>
          <a:bodyPr/>
          <a:lstStyle/>
          <a:p>
            <a:r>
              <a:rPr lang="en-US" sz="2000">
                <a:latin typeface="Arial" pitchFamily="34" charset="0"/>
                <a:cs typeface="Arial" pitchFamily="34" charset="0"/>
              </a:rPr>
              <a:t>1  Statement b1</a:t>
            </a:r>
          </a:p>
          <a:p>
            <a:r>
              <a:rPr lang="en-US" sz="2000">
                <a:latin typeface="Arial" pitchFamily="34" charset="0"/>
                <a:cs typeface="Arial" pitchFamily="34" charset="0"/>
              </a:rPr>
              <a:t>2  Statement b2</a:t>
            </a:r>
            <a:r>
              <a:rPr lang="en-US" sz="2000" i="1">
                <a:latin typeface="Arial" pitchFamily="34" charset="0"/>
                <a:cs typeface="Arial" pitchFamily="34" charset="0"/>
              </a:rPr>
              <a:t> </a:t>
            </a:r>
            <a:r>
              <a:rPr lang="en-US" sz="2000">
                <a:latin typeface="Arial" pitchFamily="34" charset="0"/>
                <a:cs typeface="Arial" pitchFamily="34" charset="0"/>
              </a:rPr>
              <a:t>	</a:t>
            </a:r>
            <a:endParaRPr lang="th-TH" sz="2000">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th-TH" smtClean="0"/>
              <a:t>Semaphores</a:t>
            </a:r>
            <a:r>
              <a:rPr lang="en-US" smtClean="0"/>
              <a:t> – Puzzle Answer</a:t>
            </a:r>
            <a:endParaRPr lang="th-TH" smtClean="0"/>
          </a:p>
        </p:txBody>
      </p:sp>
      <p:sp>
        <p:nvSpPr>
          <p:cNvPr id="41987" name="Content Placeholder 2"/>
          <p:cNvSpPr>
            <a:spLocks noGrp="1"/>
          </p:cNvSpPr>
          <p:nvPr>
            <p:ph idx="1"/>
          </p:nvPr>
        </p:nvSpPr>
        <p:spPr/>
        <p:txBody>
          <a:bodyPr/>
          <a:lstStyle/>
          <a:p>
            <a:pPr>
              <a:buFontTx/>
              <a:buNone/>
            </a:pPr>
            <a:r>
              <a:rPr lang="en-US" b="1" smtClean="0"/>
              <a:t>Thread A</a:t>
            </a:r>
            <a:r>
              <a:rPr lang="en-US" smtClean="0"/>
              <a:t>		       </a:t>
            </a:r>
            <a:r>
              <a:rPr lang="en-US" b="1" smtClean="0"/>
              <a:t>Thread B</a:t>
            </a:r>
          </a:p>
          <a:p>
            <a:pPr>
              <a:buFontTx/>
              <a:buNone/>
            </a:pPr>
            <a:endParaRPr lang="en-US" smtClean="0"/>
          </a:p>
          <a:p>
            <a:pPr>
              <a:buFontTx/>
              <a:buNone/>
            </a:pPr>
            <a:endParaRPr lang="en-US" smtClean="0"/>
          </a:p>
          <a:p>
            <a:endParaRPr lang="th-TH" smtClean="0"/>
          </a:p>
        </p:txBody>
      </p:sp>
      <p:sp>
        <p:nvSpPr>
          <p:cNvPr id="41988" name="Footer Placeholder 3"/>
          <p:cNvSpPr>
            <a:spLocks noGrp="1"/>
          </p:cNvSpPr>
          <p:nvPr>
            <p:ph type="ftr" sz="quarter" idx="4294967295"/>
          </p:nvPr>
        </p:nvSpPr>
        <p:spPr>
          <a:xfrm>
            <a:off x="3124200" y="6248400"/>
            <a:ext cx="2895600" cy="457200"/>
          </a:xfrm>
          <a:prstGeom prst="rect">
            <a:avLst/>
          </a:prstGeom>
          <a:noFill/>
        </p:spPr>
        <p:txBody>
          <a:bodyPr/>
          <a:lstStyle/>
          <a:p>
            <a:r>
              <a:rPr lang="th-TH" smtClean="0"/>
              <a:t>Dr. </a:t>
            </a:r>
            <a:r>
              <a:rPr lang="en-US" smtClean="0"/>
              <a:t>Anilkumar K.G</a:t>
            </a:r>
            <a:endParaRPr lang="th-TH" smtClean="0"/>
          </a:p>
        </p:txBody>
      </p:sp>
      <p:sp>
        <p:nvSpPr>
          <p:cNvPr id="41989" name="Slide Number Placeholder 4"/>
          <p:cNvSpPr>
            <a:spLocks noGrp="1"/>
          </p:cNvSpPr>
          <p:nvPr>
            <p:ph type="sldNum" sz="quarter" idx="4294967295"/>
          </p:nvPr>
        </p:nvSpPr>
        <p:spPr>
          <a:xfrm>
            <a:off x="6553200" y="6248400"/>
            <a:ext cx="1905000" cy="457200"/>
          </a:xfrm>
          <a:prstGeom prst="rect">
            <a:avLst/>
          </a:prstGeom>
          <a:noFill/>
        </p:spPr>
        <p:txBody>
          <a:bodyPr/>
          <a:lstStyle/>
          <a:p>
            <a:fld id="{45E2073D-CD74-434C-A688-3931D39E6A27}" type="slidenum">
              <a:rPr lang="en-US" smtClean="0"/>
              <a:pPr/>
              <a:t>37</a:t>
            </a:fld>
            <a:endParaRPr lang="th-TH" smtClean="0"/>
          </a:p>
        </p:txBody>
      </p:sp>
      <p:sp>
        <p:nvSpPr>
          <p:cNvPr id="41990" name="Rectangle 5"/>
          <p:cNvSpPr>
            <a:spLocks noChangeArrowheads="1"/>
          </p:cNvSpPr>
          <p:nvPr/>
        </p:nvSpPr>
        <p:spPr bwMode="auto">
          <a:xfrm>
            <a:off x="838200" y="2133600"/>
            <a:ext cx="2209800" cy="1828800"/>
          </a:xfrm>
          <a:prstGeom prst="rect">
            <a:avLst/>
          </a:prstGeom>
          <a:solidFill>
            <a:schemeClr val="bg1"/>
          </a:solidFill>
          <a:ln w="9525" algn="ctr">
            <a:solidFill>
              <a:schemeClr val="tx1"/>
            </a:solidFill>
            <a:round/>
            <a:headEnd/>
            <a:tailEnd/>
          </a:ln>
        </p:spPr>
        <p:txBody>
          <a:bodyPr/>
          <a:lstStyle/>
          <a:p>
            <a:r>
              <a:rPr lang="en-US" sz="2000">
                <a:latin typeface="Arial" pitchFamily="34" charset="0"/>
                <a:cs typeface="Arial" pitchFamily="34" charset="0"/>
              </a:rPr>
              <a:t>t1:  a1(in CS)</a:t>
            </a:r>
          </a:p>
          <a:p>
            <a:r>
              <a:rPr lang="en-US" sz="2000">
                <a:latin typeface="Arial" pitchFamily="34" charset="0"/>
                <a:cs typeface="Arial" pitchFamily="34" charset="0"/>
              </a:rPr>
              <a:t>t2:  a1.signal</a:t>
            </a:r>
            <a:r>
              <a:rPr lang="en-US" sz="2000" i="1">
                <a:latin typeface="Arial" pitchFamily="34" charset="0"/>
                <a:cs typeface="Arial" pitchFamily="34" charset="0"/>
              </a:rPr>
              <a:t> </a:t>
            </a:r>
          </a:p>
          <a:p>
            <a:r>
              <a:rPr lang="en-US" sz="2000">
                <a:latin typeface="Arial" pitchFamily="34" charset="0"/>
                <a:cs typeface="Arial" pitchFamily="34" charset="0"/>
              </a:rPr>
              <a:t>t3:   a2.wait</a:t>
            </a:r>
          </a:p>
          <a:p>
            <a:r>
              <a:rPr lang="en-US" sz="2000">
                <a:latin typeface="Arial" pitchFamily="34" charset="0"/>
                <a:cs typeface="Arial" pitchFamily="34" charset="0"/>
              </a:rPr>
              <a:t>t4:   a2 (in CS)</a:t>
            </a:r>
          </a:p>
          <a:p>
            <a:r>
              <a:rPr lang="en-US" sz="2000">
                <a:latin typeface="Arial" pitchFamily="34" charset="0"/>
                <a:cs typeface="Arial" pitchFamily="34" charset="0"/>
              </a:rPr>
              <a:t>t5:   a2.signal	</a:t>
            </a:r>
            <a:endParaRPr lang="th-TH" sz="2000">
              <a:latin typeface="Arial" pitchFamily="34" charset="0"/>
            </a:endParaRPr>
          </a:p>
        </p:txBody>
      </p:sp>
      <p:sp>
        <p:nvSpPr>
          <p:cNvPr id="41991" name="Rectangle 6"/>
          <p:cNvSpPr>
            <a:spLocks noChangeArrowheads="1"/>
          </p:cNvSpPr>
          <p:nvPr/>
        </p:nvSpPr>
        <p:spPr bwMode="auto">
          <a:xfrm>
            <a:off x="4114800" y="2133600"/>
            <a:ext cx="2209800" cy="1752600"/>
          </a:xfrm>
          <a:prstGeom prst="rect">
            <a:avLst/>
          </a:prstGeom>
          <a:solidFill>
            <a:schemeClr val="bg1"/>
          </a:solidFill>
          <a:ln w="9525" algn="ctr">
            <a:solidFill>
              <a:schemeClr val="tx1"/>
            </a:solidFill>
            <a:round/>
            <a:headEnd/>
            <a:tailEnd/>
          </a:ln>
        </p:spPr>
        <p:txBody>
          <a:bodyPr/>
          <a:lstStyle/>
          <a:p>
            <a:r>
              <a:rPr lang="en-US" sz="2000">
                <a:latin typeface="Arial" pitchFamily="34" charset="0"/>
                <a:cs typeface="Arial" pitchFamily="34" charset="0"/>
              </a:rPr>
              <a:t>t1:  b1.wait</a:t>
            </a:r>
          </a:p>
          <a:p>
            <a:r>
              <a:rPr lang="en-US" sz="2000">
                <a:latin typeface="Arial" pitchFamily="34" charset="0"/>
                <a:cs typeface="Arial" pitchFamily="34" charset="0"/>
              </a:rPr>
              <a:t>t2: b1(in CS)</a:t>
            </a:r>
            <a:r>
              <a:rPr lang="en-US" sz="2000" i="1">
                <a:latin typeface="Arial" pitchFamily="34" charset="0"/>
                <a:cs typeface="Arial" pitchFamily="34" charset="0"/>
              </a:rPr>
              <a:t> </a:t>
            </a:r>
            <a:endParaRPr lang="en-US" sz="2000">
              <a:latin typeface="Arial" pitchFamily="34" charset="0"/>
              <a:cs typeface="Arial" pitchFamily="34" charset="0"/>
            </a:endParaRPr>
          </a:p>
          <a:p>
            <a:r>
              <a:rPr lang="en-US" sz="2000">
                <a:latin typeface="Arial" pitchFamily="34" charset="0"/>
                <a:cs typeface="Arial" pitchFamily="34" charset="0"/>
              </a:rPr>
              <a:t>t3: b1.signal</a:t>
            </a:r>
          </a:p>
          <a:p>
            <a:r>
              <a:rPr lang="en-US" sz="2000">
                <a:latin typeface="Arial" pitchFamily="34" charset="0"/>
                <a:cs typeface="Arial" pitchFamily="34" charset="0"/>
              </a:rPr>
              <a:t>t4: b2.wait</a:t>
            </a:r>
          </a:p>
          <a:p>
            <a:r>
              <a:rPr lang="en-US" sz="2000">
                <a:latin typeface="Arial" pitchFamily="34" charset="0"/>
                <a:cs typeface="Arial" pitchFamily="34" charset="0"/>
              </a:rPr>
              <a:t>t5: b2 (in CS)	</a:t>
            </a:r>
            <a:endParaRPr lang="th-TH" sz="2000">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39939" name="Slide Number Placeholder 5"/>
          <p:cNvSpPr>
            <a:spLocks noGrp="1"/>
          </p:cNvSpPr>
          <p:nvPr>
            <p:ph type="sldNum" sz="quarter" idx="4294967295"/>
          </p:nvPr>
        </p:nvSpPr>
        <p:spPr>
          <a:xfrm>
            <a:off x="8647272" y="6407946"/>
            <a:ext cx="365760" cy="365125"/>
          </a:xfrm>
          <a:prstGeom prst="rect">
            <a:avLst/>
          </a:prstGeom>
          <a:noFill/>
        </p:spPr>
        <p:txBody>
          <a:bodyPr/>
          <a:lstStyle/>
          <a:p>
            <a:fld id="{85A1BFF1-3F7C-4A3E-B5A5-EF8B0231F48E}" type="slidenum">
              <a:rPr lang="en-US" smtClean="0"/>
              <a:pPr/>
              <a:t>38</a:t>
            </a:fld>
            <a:endParaRPr lang="th-TH" smtClean="0"/>
          </a:p>
        </p:txBody>
      </p:sp>
      <p:sp>
        <p:nvSpPr>
          <p:cNvPr id="39940" name="Rectangle 2"/>
          <p:cNvSpPr>
            <a:spLocks noGrp="1" noChangeArrowheads="1"/>
          </p:cNvSpPr>
          <p:nvPr>
            <p:ph type="title"/>
          </p:nvPr>
        </p:nvSpPr>
        <p:spPr>
          <a:xfrm>
            <a:off x="685800" y="304800"/>
            <a:ext cx="7772400" cy="581465"/>
          </a:xfrm>
        </p:spPr>
        <p:txBody>
          <a:bodyPr/>
          <a:lstStyle/>
          <a:p>
            <a:r>
              <a:rPr lang="th-TH" dirty="0" smtClean="0"/>
              <a:t>Semaphores</a:t>
            </a:r>
          </a:p>
        </p:txBody>
      </p:sp>
      <p:sp>
        <p:nvSpPr>
          <p:cNvPr id="39941" name="Rectangle 3"/>
          <p:cNvSpPr>
            <a:spLocks noGrp="1" noChangeArrowheads="1"/>
          </p:cNvSpPr>
          <p:nvPr>
            <p:ph type="body" idx="1"/>
          </p:nvPr>
        </p:nvSpPr>
        <p:spPr>
          <a:xfrm>
            <a:off x="381000" y="1371600"/>
            <a:ext cx="8305800" cy="4724400"/>
          </a:xfrm>
        </p:spPr>
        <p:txBody>
          <a:bodyPr/>
          <a:lstStyle/>
          <a:p>
            <a:r>
              <a:rPr lang="en-US" sz="2400" b="1" dirty="0" smtClean="0"/>
              <a:t>Advantages</a:t>
            </a:r>
          </a:p>
          <a:p>
            <a:pPr lvl="1"/>
            <a:r>
              <a:rPr lang="en-US" sz="2400" dirty="0" smtClean="0"/>
              <a:t>Semaphores impose deliberate constraints that help programmers to avoid errors</a:t>
            </a:r>
          </a:p>
          <a:p>
            <a:pPr lvl="1"/>
            <a:r>
              <a:rPr lang="en-US" sz="2400" dirty="0" smtClean="0"/>
              <a:t>Solutions using semaphores are often clean and organized</a:t>
            </a:r>
          </a:p>
          <a:p>
            <a:pPr lvl="1"/>
            <a:r>
              <a:rPr lang="en-US" sz="2400" dirty="0" smtClean="0"/>
              <a:t>Semaphore can be implemented efficiently on many systems, so solutions that use semaphores are portable and usually efficient</a:t>
            </a:r>
            <a:endParaRPr lang="th-TH"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40964" name="Rectangle 2"/>
          <p:cNvSpPr>
            <a:spLocks noGrp="1" noChangeArrowheads="1"/>
          </p:cNvSpPr>
          <p:nvPr>
            <p:ph type="title"/>
          </p:nvPr>
        </p:nvSpPr>
        <p:spPr/>
        <p:txBody>
          <a:bodyPr/>
          <a:lstStyle/>
          <a:p>
            <a:r>
              <a:rPr lang="th-TH" dirty="0" smtClean="0"/>
              <a:t>Semaphores</a:t>
            </a:r>
          </a:p>
        </p:txBody>
      </p:sp>
      <p:sp>
        <p:nvSpPr>
          <p:cNvPr id="40965" name="Rectangle 3"/>
          <p:cNvSpPr>
            <a:spLocks noGrp="1" noChangeArrowheads="1"/>
          </p:cNvSpPr>
          <p:nvPr>
            <p:ph type="body" idx="1"/>
          </p:nvPr>
        </p:nvSpPr>
        <p:spPr>
          <a:xfrm>
            <a:off x="685800" y="1153551"/>
            <a:ext cx="7772400" cy="4790049"/>
          </a:xfrm>
        </p:spPr>
        <p:txBody>
          <a:bodyPr>
            <a:normAutofit/>
          </a:bodyPr>
          <a:lstStyle/>
          <a:p>
            <a:r>
              <a:rPr lang="th-TH" sz="2400" b="1" dirty="0" smtClean="0">
                <a:cs typeface="+mn-cs"/>
              </a:rPr>
              <a:t>Drawbacks</a:t>
            </a:r>
          </a:p>
          <a:p>
            <a:pPr lvl="1"/>
            <a:r>
              <a:rPr lang="en-US" sz="2400" dirty="0" smtClean="0">
                <a:cs typeface="Angsana New" pitchFamily="18" charset="-34"/>
              </a:rPr>
              <a:t>A process that uses a semaphore has to know which other processes use the semaphore (or waiting for semaphore)</a:t>
            </a:r>
            <a:endParaRPr lang="th-TH" sz="2400" dirty="0" smtClean="0">
              <a:cs typeface="Angsana New" pitchFamily="18" charset="-34"/>
            </a:endParaRPr>
          </a:p>
          <a:p>
            <a:pPr lvl="2"/>
            <a:r>
              <a:rPr lang="th-TH" dirty="0" smtClean="0"/>
              <a:t>the semaphore operations of all interacting processes have to be coordinated</a:t>
            </a:r>
          </a:p>
          <a:p>
            <a:pPr lvl="1"/>
            <a:r>
              <a:rPr lang="th-TH" sz="2400" dirty="0" smtClean="0"/>
              <a:t>Semaphore operations must be carefully positioned in a process</a:t>
            </a:r>
            <a:endParaRPr lang="th-TH" sz="2400" dirty="0" smtClean="0">
              <a:cs typeface="Angsana New" pitchFamily="18" charset="-34"/>
            </a:endParaRPr>
          </a:p>
          <a:p>
            <a:pPr lvl="2"/>
            <a:r>
              <a:rPr lang="en-US" dirty="0" smtClean="0">
                <a:cs typeface="Angsana New" pitchFamily="18" charset="-34"/>
              </a:rPr>
              <a:t>The omission of a P or V operation may result in deadlock or inconsistencies</a:t>
            </a:r>
            <a:endParaRPr lang="th-TH" dirty="0" smtClean="0">
              <a:cs typeface="Angsana New" pitchFamily="18" charset="-34"/>
            </a:endParaRPr>
          </a:p>
          <a:p>
            <a:pPr lvl="1"/>
            <a:r>
              <a:rPr lang="en-US" sz="2400" dirty="0" smtClean="0"/>
              <a:t>Programs with semaphores </a:t>
            </a:r>
            <a:r>
              <a:rPr lang="th-TH" sz="2400" dirty="0" smtClean="0"/>
              <a:t>extremely hard to verify for </a:t>
            </a:r>
            <a:r>
              <a:rPr lang="en-US" sz="2400" dirty="0" smtClean="0"/>
              <a:t>their </a:t>
            </a:r>
            <a:r>
              <a:rPr lang="th-TH" sz="2400" dirty="0" smtClean="0"/>
              <a:t>correctness</a:t>
            </a:r>
          </a:p>
          <a:p>
            <a:pPr lvl="1"/>
            <a:endParaRPr lang="th-TH"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784225" y="187325"/>
            <a:ext cx="7902575" cy="576263"/>
          </a:xfrm>
        </p:spPr>
        <p:txBody>
          <a:bodyPr/>
          <a:lstStyle/>
          <a:p>
            <a:pPr eaLnBrk="1" hangingPunct="1"/>
            <a:r>
              <a:rPr lang="en-US" smtClean="0"/>
              <a:t>Background</a:t>
            </a:r>
          </a:p>
        </p:txBody>
      </p:sp>
      <p:sp>
        <p:nvSpPr>
          <p:cNvPr id="6147" name="Rectangle 5"/>
          <p:cNvSpPr>
            <a:spLocks noGrp="1" noChangeArrowheads="1"/>
          </p:cNvSpPr>
          <p:nvPr>
            <p:ph type="body" idx="1"/>
          </p:nvPr>
        </p:nvSpPr>
        <p:spPr>
          <a:xfrm>
            <a:off x="492369" y="900332"/>
            <a:ext cx="8454683" cy="5086131"/>
          </a:xfrm>
        </p:spPr>
        <p:txBody>
          <a:bodyPr/>
          <a:lstStyle/>
          <a:p>
            <a:r>
              <a:rPr lang="en-US" sz="2400" b="1" dirty="0" smtClean="0"/>
              <a:t>Processes</a:t>
            </a:r>
            <a:r>
              <a:rPr lang="en-US" sz="2400" dirty="0" smtClean="0"/>
              <a:t> can execute concurrently</a:t>
            </a:r>
          </a:p>
          <a:p>
            <a:pPr lvl="1"/>
            <a:r>
              <a:rPr lang="en-US" sz="2000" dirty="0" smtClean="0"/>
              <a:t>May be interrupted at any time, partially completing execution</a:t>
            </a:r>
          </a:p>
          <a:p>
            <a:r>
              <a:rPr lang="en-US" sz="2400" dirty="0" smtClean="0"/>
              <a:t>Concurrent access to </a:t>
            </a:r>
            <a:r>
              <a:rPr lang="en-US" sz="2400" b="1" dirty="0" smtClean="0"/>
              <a:t>shared data </a:t>
            </a:r>
            <a:r>
              <a:rPr lang="en-US" sz="2400" dirty="0" smtClean="0"/>
              <a:t>may result in data </a:t>
            </a:r>
            <a:r>
              <a:rPr lang="en-US" sz="2400" b="1" dirty="0" smtClean="0"/>
              <a:t>inconsistency</a:t>
            </a:r>
          </a:p>
          <a:p>
            <a:pPr lvl="1"/>
            <a:r>
              <a:rPr lang="en-US" sz="2000" dirty="0" smtClean="0"/>
              <a:t>Maintaining </a:t>
            </a:r>
            <a:r>
              <a:rPr lang="en-US" sz="2000" b="1" dirty="0" smtClean="0"/>
              <a:t>data consistency </a:t>
            </a:r>
            <a:r>
              <a:rPr lang="en-US" sz="2000" dirty="0" smtClean="0"/>
              <a:t>requires mechanisms to ensure the </a:t>
            </a:r>
            <a:r>
              <a:rPr lang="en-US" sz="2000" i="1" u="sng" dirty="0" smtClean="0"/>
              <a:t>orderly execution of cooperating processes</a:t>
            </a:r>
          </a:p>
          <a:p>
            <a:pPr lvl="2"/>
            <a:r>
              <a:rPr lang="en-US" sz="2000" b="1" dirty="0" smtClean="0"/>
              <a:t>Illustration of the problem:</a:t>
            </a:r>
            <a:r>
              <a:rPr lang="en-US" sz="2000" dirty="0" smtClean="0"/>
              <a:t/>
            </a:r>
            <a:br>
              <a:rPr lang="en-US" sz="2000" dirty="0" smtClean="0"/>
            </a:br>
            <a:r>
              <a:rPr lang="en-US" sz="2000" dirty="0" smtClean="0"/>
              <a:t>Suppose that we wanted to provide a solution to the </a:t>
            </a:r>
            <a:r>
              <a:rPr lang="en-US" sz="2000" b="1" dirty="0" smtClean="0"/>
              <a:t>consumer-producer problem </a:t>
            </a:r>
            <a:r>
              <a:rPr lang="en-US" sz="2000" dirty="0" smtClean="0"/>
              <a:t>that fills </a:t>
            </a:r>
            <a:r>
              <a:rPr lang="en-US" sz="2000" b="1" i="1" dirty="0" smtClean="0">
                <a:solidFill>
                  <a:srgbClr val="000000"/>
                </a:solidFill>
              </a:rPr>
              <a:t>all</a:t>
            </a:r>
            <a:r>
              <a:rPr lang="en-US" sz="2000" dirty="0" smtClean="0">
                <a:solidFill>
                  <a:srgbClr val="000000"/>
                </a:solidFill>
              </a:rPr>
              <a:t> </a:t>
            </a:r>
            <a:r>
              <a:rPr lang="en-US" sz="2000" dirty="0" smtClean="0"/>
              <a:t>the buffers. </a:t>
            </a:r>
          </a:p>
          <a:p>
            <a:pPr lvl="2"/>
            <a:r>
              <a:rPr lang="en-US" sz="2000" dirty="0" smtClean="0"/>
              <a:t>an integer </a:t>
            </a:r>
            <a:r>
              <a:rPr lang="en-US" sz="2000" b="1" dirty="0" smtClean="0">
                <a:latin typeface="Courier" pitchFamily="-84" charset="0"/>
              </a:rPr>
              <a:t>counter</a:t>
            </a:r>
            <a:r>
              <a:rPr lang="en-US" sz="2000" b="1" dirty="0" smtClean="0">
                <a:solidFill>
                  <a:srgbClr val="0000FF"/>
                </a:solidFill>
              </a:rPr>
              <a:t> </a:t>
            </a:r>
            <a:r>
              <a:rPr lang="en-US" sz="2000" dirty="0" smtClean="0"/>
              <a:t>that keeps track of the number of full buffers.  </a:t>
            </a:r>
          </a:p>
          <a:p>
            <a:pPr lvl="2"/>
            <a:r>
              <a:rPr lang="en-US" sz="2000" dirty="0" smtClean="0"/>
              <a:t>Initially</a:t>
            </a:r>
            <a:r>
              <a:rPr lang="en-US" sz="2000" u="sng" dirty="0" smtClean="0"/>
              <a:t>, </a:t>
            </a:r>
            <a:r>
              <a:rPr lang="en-US" sz="2000" b="1" u="sng" dirty="0" smtClean="0">
                <a:latin typeface="Courier" pitchFamily="-84" charset="0"/>
              </a:rPr>
              <a:t>counter</a:t>
            </a:r>
            <a:r>
              <a:rPr lang="en-US" sz="2000" u="sng" dirty="0" smtClean="0">
                <a:latin typeface="Courier" pitchFamily="-84" charset="0"/>
              </a:rPr>
              <a:t> </a:t>
            </a:r>
            <a:r>
              <a:rPr lang="en-US" sz="2000" u="sng" dirty="0" smtClean="0"/>
              <a:t>is set to 0. It is incremented by the </a:t>
            </a:r>
            <a:r>
              <a:rPr lang="en-US" sz="2000" b="1" u="sng" dirty="0" smtClean="0"/>
              <a:t>producer </a:t>
            </a:r>
            <a:r>
              <a:rPr lang="en-US" sz="2000" u="sng" dirty="0" smtClean="0"/>
              <a:t>after it produces a new buffer location and is decremented by the </a:t>
            </a:r>
            <a:r>
              <a:rPr lang="en-US" sz="2000" b="1" u="sng" dirty="0" smtClean="0"/>
              <a:t>consumer</a:t>
            </a:r>
            <a:r>
              <a:rPr lang="en-US" sz="2000" u="sng" dirty="0" smtClean="0"/>
              <a:t> after it consumes a buffer</a:t>
            </a:r>
            <a:r>
              <a:rPr lang="en-US" sz="2000"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69963" y="161925"/>
            <a:ext cx="7716837" cy="576263"/>
          </a:xfrm>
        </p:spPr>
        <p:txBody>
          <a:bodyPr/>
          <a:lstStyle/>
          <a:p>
            <a:pPr eaLnBrk="1" hangingPunct="1"/>
            <a:r>
              <a:rPr lang="en-US" dirty="0" smtClean="0"/>
              <a:t>Deadlock and Starvation</a:t>
            </a:r>
          </a:p>
        </p:txBody>
      </p:sp>
      <p:sp>
        <p:nvSpPr>
          <p:cNvPr id="32771" name="Rectangle 3"/>
          <p:cNvSpPr>
            <a:spLocks noGrp="1" noChangeArrowheads="1"/>
          </p:cNvSpPr>
          <p:nvPr>
            <p:ph idx="1"/>
          </p:nvPr>
        </p:nvSpPr>
        <p:spPr>
          <a:xfrm>
            <a:off x="422032" y="1073150"/>
            <a:ext cx="8510954" cy="4906963"/>
          </a:xfrm>
        </p:spPr>
        <p:txBody>
          <a:bodyPr/>
          <a:lstStyle/>
          <a:p>
            <a:pPr>
              <a:lnSpc>
                <a:spcPct val="90000"/>
              </a:lnSpc>
              <a:tabLst>
                <a:tab pos="1882775" algn="ctr"/>
                <a:tab pos="4568825" algn="ctr"/>
              </a:tabLst>
            </a:pPr>
            <a:r>
              <a:rPr lang="en-US" sz="2000" b="1" dirty="0" smtClean="0">
                <a:cs typeface="+mn-cs"/>
              </a:rPr>
              <a:t>Deadlock </a:t>
            </a:r>
            <a:r>
              <a:rPr lang="en-US" sz="2000" dirty="0" smtClean="0">
                <a:cs typeface="+mn-cs"/>
              </a:rPr>
              <a:t>– two or more processes are waiting indefinitely for an event that can be caused by only one of the waiting processes</a:t>
            </a:r>
          </a:p>
          <a:p>
            <a:pPr>
              <a:lnSpc>
                <a:spcPct val="90000"/>
              </a:lnSpc>
              <a:tabLst>
                <a:tab pos="1882775" algn="ctr"/>
                <a:tab pos="4568825" algn="ctr"/>
              </a:tabLst>
            </a:pPr>
            <a:r>
              <a:rPr lang="en-US" sz="2000" dirty="0" smtClean="0">
                <a:cs typeface="+mn-cs"/>
              </a:rPr>
              <a:t>Let </a:t>
            </a:r>
            <a:r>
              <a:rPr lang="en-US" sz="2000" b="1" i="1" dirty="0" smtClean="0">
                <a:cs typeface="+mn-cs"/>
              </a:rPr>
              <a:t>S</a:t>
            </a:r>
            <a:r>
              <a:rPr lang="en-US" sz="2000" dirty="0" smtClean="0">
                <a:cs typeface="+mn-cs"/>
              </a:rPr>
              <a:t> and</a:t>
            </a:r>
            <a:r>
              <a:rPr lang="en-US" sz="2000" b="1" dirty="0" smtClean="0">
                <a:cs typeface="+mn-cs"/>
              </a:rPr>
              <a:t> </a:t>
            </a:r>
            <a:r>
              <a:rPr lang="en-US" sz="2000" b="1" i="1" dirty="0" smtClean="0">
                <a:cs typeface="+mn-cs"/>
              </a:rPr>
              <a:t>Q</a:t>
            </a:r>
            <a:r>
              <a:rPr lang="en-US" sz="2000" b="1" dirty="0" smtClean="0">
                <a:cs typeface="+mn-cs"/>
              </a:rPr>
              <a:t> </a:t>
            </a:r>
            <a:r>
              <a:rPr lang="en-US" sz="2000" dirty="0" smtClean="0">
                <a:cs typeface="+mn-cs"/>
              </a:rPr>
              <a:t>be two semaphores initialized to 1</a:t>
            </a:r>
          </a:p>
          <a:p>
            <a:pPr>
              <a:lnSpc>
                <a:spcPct val="90000"/>
              </a:lnSpc>
              <a:buFont typeface="Monotype Sorts" pitchFamily="-84" charset="2"/>
              <a:buNone/>
              <a:tabLst>
                <a:tab pos="1882775" algn="ctr"/>
                <a:tab pos="4568825" algn="ctr"/>
              </a:tabLst>
            </a:pPr>
            <a:r>
              <a:rPr lang="en-US" i="1" dirty="0" smtClean="0"/>
              <a:t>		        </a:t>
            </a:r>
            <a:r>
              <a:rPr lang="en-US" sz="2000" i="1" dirty="0" smtClean="0"/>
              <a:t>P</a:t>
            </a:r>
            <a:r>
              <a:rPr lang="en-US" sz="2000" baseline="-25000" dirty="0" smtClean="0"/>
              <a:t>0</a:t>
            </a:r>
            <a:r>
              <a:rPr lang="en-US" sz="2000" dirty="0" smtClean="0"/>
              <a:t>	                            </a:t>
            </a:r>
            <a:r>
              <a:rPr lang="en-US" sz="2000" i="1" dirty="0" smtClean="0"/>
              <a:t>P</a:t>
            </a:r>
            <a:r>
              <a:rPr lang="en-US" sz="2000" baseline="-25000" dirty="0" smtClean="0"/>
              <a:t>1</a:t>
            </a:r>
          </a:p>
          <a:p>
            <a:pPr>
              <a:lnSpc>
                <a:spcPct val="90000"/>
              </a:lnSpc>
              <a:buFont typeface="Monotype Sorts" pitchFamily="-84" charset="2"/>
              <a:buNone/>
              <a:tabLst>
                <a:tab pos="1882775" algn="ctr"/>
                <a:tab pos="4568825" algn="ctr"/>
              </a:tabLst>
            </a:pPr>
            <a:r>
              <a:rPr lang="en-US" sz="2000" b="1" dirty="0" smtClean="0">
                <a:latin typeface="Courier New" pitchFamily="49" charset="0"/>
                <a:cs typeface="Courier New" pitchFamily="49" charset="0"/>
              </a:rPr>
              <a:t>	          wait(S); 	              wait(Q);</a:t>
            </a:r>
          </a:p>
          <a:p>
            <a:pPr>
              <a:lnSpc>
                <a:spcPct val="90000"/>
              </a:lnSpc>
              <a:buFont typeface="Monotype Sorts" pitchFamily="-84" charset="2"/>
              <a:buNone/>
              <a:tabLst>
                <a:tab pos="1882775" algn="ctr"/>
                <a:tab pos="4568825" algn="ctr"/>
              </a:tabLst>
            </a:pPr>
            <a:r>
              <a:rPr lang="en-US" sz="2000" b="1" dirty="0" smtClean="0">
                <a:latin typeface="Courier New" pitchFamily="49" charset="0"/>
                <a:cs typeface="Courier New" pitchFamily="49" charset="0"/>
              </a:rPr>
              <a:t>	           wait(Q); 	              wait(S);</a:t>
            </a:r>
          </a:p>
          <a:p>
            <a:pPr>
              <a:lnSpc>
                <a:spcPct val="90000"/>
              </a:lnSpc>
              <a:buFont typeface="Monotype Sorts" pitchFamily="-84" charset="2"/>
              <a:buNone/>
              <a:tabLst>
                <a:tab pos="1882775" algn="ctr"/>
                <a:tab pos="4568825" algn="ctr"/>
              </a:tabLst>
            </a:pPr>
            <a:r>
              <a:rPr lang="en-US" sz="2000" b="1" dirty="0" smtClean="0">
                <a:latin typeface="Courier New" pitchFamily="49" charset="0"/>
                <a:cs typeface="Courier New" pitchFamily="49" charset="0"/>
              </a:rPr>
              <a:t>		 ...		     ...</a:t>
            </a:r>
          </a:p>
          <a:p>
            <a:pPr>
              <a:lnSpc>
                <a:spcPct val="90000"/>
              </a:lnSpc>
              <a:buFont typeface="Monotype Sorts" pitchFamily="-84" charset="2"/>
              <a:buNone/>
              <a:tabLst>
                <a:tab pos="1882775" algn="ctr"/>
                <a:tab pos="4568825" algn="ctr"/>
              </a:tabLst>
            </a:pPr>
            <a:r>
              <a:rPr lang="en-US" sz="2000" b="1" dirty="0" smtClean="0">
                <a:latin typeface="Courier New" pitchFamily="49" charset="0"/>
                <a:cs typeface="Courier New" pitchFamily="49" charset="0"/>
              </a:rPr>
              <a:t>	           signal(S);                 signal(Q);</a:t>
            </a:r>
          </a:p>
          <a:p>
            <a:pPr>
              <a:lnSpc>
                <a:spcPct val="90000"/>
              </a:lnSpc>
              <a:buFont typeface="Monotype Sorts" pitchFamily="-84" charset="2"/>
              <a:buNone/>
              <a:tabLst>
                <a:tab pos="1882775" algn="ctr"/>
                <a:tab pos="4568825" algn="ctr"/>
              </a:tabLst>
            </a:pPr>
            <a:r>
              <a:rPr lang="en-US" sz="2000" b="1" dirty="0" smtClean="0">
                <a:latin typeface="Courier New" pitchFamily="49" charset="0"/>
                <a:cs typeface="Courier New" pitchFamily="49" charset="0"/>
              </a:rPr>
              <a:t>              signal(Q);                 signal(S);</a:t>
            </a:r>
          </a:p>
          <a:p>
            <a:pPr>
              <a:lnSpc>
                <a:spcPct val="90000"/>
              </a:lnSpc>
              <a:tabLst>
                <a:tab pos="1882775" algn="ctr"/>
                <a:tab pos="4568825" algn="ctr"/>
              </a:tabLst>
            </a:pPr>
            <a:r>
              <a:rPr lang="en-US" sz="2000" dirty="0" smtClean="0">
                <a:cs typeface="+mn-cs"/>
              </a:rPr>
              <a:t>Suppose that </a:t>
            </a:r>
            <a:r>
              <a:rPr lang="en-US" sz="2000" b="1" i="1" dirty="0" smtClean="0">
                <a:cs typeface="+mn-cs"/>
              </a:rPr>
              <a:t>P</a:t>
            </a:r>
            <a:r>
              <a:rPr lang="en-US" sz="2000" b="1" dirty="0" smtClean="0">
                <a:cs typeface="+mn-cs"/>
              </a:rPr>
              <a:t>0</a:t>
            </a:r>
            <a:r>
              <a:rPr lang="en-US" sz="2000" dirty="0" smtClean="0">
                <a:cs typeface="+mn-cs"/>
              </a:rPr>
              <a:t> executes </a:t>
            </a:r>
            <a:r>
              <a:rPr lang="en-US" sz="2000" b="1" dirty="0" smtClean="0">
                <a:cs typeface="+mn-cs"/>
              </a:rPr>
              <a:t>wait(S)</a:t>
            </a:r>
            <a:r>
              <a:rPr lang="en-US" sz="2000" dirty="0" smtClean="0">
                <a:cs typeface="+mn-cs"/>
              </a:rPr>
              <a:t> and then </a:t>
            </a:r>
            <a:r>
              <a:rPr lang="en-US" sz="2000" b="1" i="1" dirty="0" smtClean="0">
                <a:cs typeface="+mn-cs"/>
              </a:rPr>
              <a:t>P</a:t>
            </a:r>
            <a:r>
              <a:rPr lang="en-US" sz="2000" b="1" dirty="0" smtClean="0">
                <a:cs typeface="+mn-cs"/>
              </a:rPr>
              <a:t>1</a:t>
            </a:r>
            <a:r>
              <a:rPr lang="en-US" sz="2000" dirty="0" smtClean="0">
                <a:cs typeface="+mn-cs"/>
              </a:rPr>
              <a:t> executes </a:t>
            </a:r>
            <a:r>
              <a:rPr lang="en-US" sz="2000" b="1" dirty="0" smtClean="0">
                <a:cs typeface="+mn-cs"/>
              </a:rPr>
              <a:t>wait(Q)</a:t>
            </a:r>
            <a:r>
              <a:rPr lang="en-US" sz="2000" dirty="0" smtClean="0">
                <a:cs typeface="+mn-cs"/>
              </a:rPr>
              <a:t>. When </a:t>
            </a:r>
            <a:r>
              <a:rPr lang="en-US" sz="2000" b="1" i="1" dirty="0" smtClean="0">
                <a:cs typeface="+mn-cs"/>
              </a:rPr>
              <a:t>P</a:t>
            </a:r>
            <a:r>
              <a:rPr lang="en-US" sz="2000" b="1" dirty="0" smtClean="0">
                <a:cs typeface="+mn-cs"/>
              </a:rPr>
              <a:t>0</a:t>
            </a:r>
            <a:r>
              <a:rPr lang="en-US" sz="2000" dirty="0" smtClean="0">
                <a:cs typeface="+mn-cs"/>
              </a:rPr>
              <a:t> executes </a:t>
            </a:r>
            <a:r>
              <a:rPr lang="en-US" sz="2000" b="1" dirty="0" smtClean="0">
                <a:cs typeface="+mn-cs"/>
              </a:rPr>
              <a:t>wait(Q)</a:t>
            </a:r>
            <a:r>
              <a:rPr lang="en-US" sz="2000" dirty="0" smtClean="0">
                <a:cs typeface="+mn-cs"/>
              </a:rPr>
              <a:t>, it must wait until </a:t>
            </a:r>
            <a:r>
              <a:rPr lang="en-US" sz="2000" b="1" i="1" dirty="0" smtClean="0">
                <a:cs typeface="+mn-cs"/>
              </a:rPr>
              <a:t>P</a:t>
            </a:r>
            <a:r>
              <a:rPr lang="en-US" sz="2000" b="1" dirty="0" smtClean="0">
                <a:cs typeface="+mn-cs"/>
              </a:rPr>
              <a:t>1</a:t>
            </a:r>
            <a:r>
              <a:rPr lang="en-US" sz="2000" dirty="0" smtClean="0">
                <a:cs typeface="+mn-cs"/>
              </a:rPr>
              <a:t> executes </a:t>
            </a:r>
            <a:r>
              <a:rPr lang="en-US" sz="2000" b="1" dirty="0" smtClean="0">
                <a:cs typeface="+mn-cs"/>
              </a:rPr>
              <a:t>signal(Q)</a:t>
            </a:r>
            <a:r>
              <a:rPr lang="en-US" sz="2000" dirty="0" smtClean="0">
                <a:cs typeface="+mn-cs"/>
              </a:rPr>
              <a:t>. </a:t>
            </a:r>
          </a:p>
          <a:p>
            <a:pPr>
              <a:lnSpc>
                <a:spcPct val="90000"/>
              </a:lnSpc>
              <a:tabLst>
                <a:tab pos="1882775" algn="ctr"/>
                <a:tab pos="4568825" algn="ctr"/>
              </a:tabLst>
            </a:pPr>
            <a:r>
              <a:rPr lang="en-US" sz="2000" dirty="0" smtClean="0">
                <a:cs typeface="+mn-cs"/>
              </a:rPr>
              <a:t>Similarly, when </a:t>
            </a:r>
            <a:r>
              <a:rPr lang="en-US" sz="2000" b="1" i="1" dirty="0" smtClean="0">
                <a:cs typeface="+mn-cs"/>
              </a:rPr>
              <a:t>P</a:t>
            </a:r>
            <a:r>
              <a:rPr lang="en-US" sz="2000" b="1" dirty="0" smtClean="0">
                <a:cs typeface="+mn-cs"/>
              </a:rPr>
              <a:t>1</a:t>
            </a:r>
            <a:r>
              <a:rPr lang="en-US" sz="2000" dirty="0" smtClean="0">
                <a:cs typeface="+mn-cs"/>
              </a:rPr>
              <a:t> executes </a:t>
            </a:r>
            <a:r>
              <a:rPr lang="en-US" sz="2000" b="1" dirty="0" smtClean="0">
                <a:cs typeface="+mn-cs"/>
              </a:rPr>
              <a:t>wait(S)</a:t>
            </a:r>
            <a:r>
              <a:rPr lang="en-US" sz="2000" dirty="0" smtClean="0">
                <a:cs typeface="+mn-cs"/>
              </a:rPr>
              <a:t>, it must wait until </a:t>
            </a:r>
            <a:r>
              <a:rPr lang="en-US" sz="2000" b="1" i="1" dirty="0" smtClean="0">
                <a:cs typeface="+mn-cs"/>
              </a:rPr>
              <a:t>P</a:t>
            </a:r>
            <a:r>
              <a:rPr lang="en-US" sz="2000" b="1" dirty="0" smtClean="0">
                <a:cs typeface="+mn-cs"/>
              </a:rPr>
              <a:t>0</a:t>
            </a:r>
            <a:r>
              <a:rPr lang="en-US" sz="2000" dirty="0" smtClean="0">
                <a:cs typeface="+mn-cs"/>
              </a:rPr>
              <a:t> executes </a:t>
            </a:r>
            <a:r>
              <a:rPr lang="en-US" sz="2000" b="1" dirty="0" smtClean="0">
                <a:cs typeface="+mn-cs"/>
              </a:rPr>
              <a:t>signal(S)</a:t>
            </a:r>
            <a:r>
              <a:rPr lang="en-US" sz="2000" dirty="0" smtClean="0">
                <a:cs typeface="+mn-cs"/>
              </a:rPr>
              <a:t>. Since these </a:t>
            </a:r>
            <a:r>
              <a:rPr lang="en-US" sz="2000" b="1" dirty="0" smtClean="0">
                <a:cs typeface="+mn-cs"/>
              </a:rPr>
              <a:t>signal() </a:t>
            </a:r>
            <a:r>
              <a:rPr lang="en-US" sz="2000" dirty="0" smtClean="0">
                <a:cs typeface="+mn-cs"/>
              </a:rPr>
              <a:t>operations cannot be executed, </a:t>
            </a:r>
            <a:r>
              <a:rPr lang="en-US" sz="2000" b="1" i="1" dirty="0" smtClean="0">
                <a:cs typeface="+mn-cs"/>
              </a:rPr>
              <a:t>P</a:t>
            </a:r>
            <a:r>
              <a:rPr lang="en-US" sz="2000" b="1" dirty="0" smtClean="0">
                <a:cs typeface="+mn-cs"/>
              </a:rPr>
              <a:t>0</a:t>
            </a:r>
            <a:r>
              <a:rPr lang="en-US" sz="2000" dirty="0" smtClean="0">
                <a:cs typeface="+mn-cs"/>
              </a:rPr>
              <a:t> and </a:t>
            </a:r>
            <a:r>
              <a:rPr lang="en-US" sz="2000" b="1" i="1" dirty="0" smtClean="0">
                <a:cs typeface="+mn-cs"/>
              </a:rPr>
              <a:t>P</a:t>
            </a:r>
            <a:r>
              <a:rPr lang="en-US" sz="2000" b="1" dirty="0" smtClean="0">
                <a:cs typeface="+mn-cs"/>
              </a:rPr>
              <a:t>1</a:t>
            </a:r>
            <a:r>
              <a:rPr lang="en-US" sz="2000" dirty="0" smtClean="0">
                <a:cs typeface="+mn-cs"/>
              </a:rPr>
              <a:t> are </a:t>
            </a:r>
            <a:r>
              <a:rPr lang="en-US" sz="2000" b="1" dirty="0" smtClean="0">
                <a:cs typeface="+mn-cs"/>
              </a:rPr>
              <a:t>deadlocked</a:t>
            </a:r>
            <a:r>
              <a:rPr lang="en-US" sz="2000" dirty="0" smtClean="0">
                <a:cs typeface="+mn-cs"/>
              </a:rPr>
              <a:t>.</a:t>
            </a:r>
          </a:p>
          <a:p>
            <a:pPr>
              <a:lnSpc>
                <a:spcPct val="90000"/>
              </a:lnSpc>
              <a:buFont typeface="Monotype Sorts" pitchFamily="-84" charset="2"/>
              <a:buNone/>
              <a:tabLst>
                <a:tab pos="1882775" algn="ctr"/>
                <a:tab pos="4568825" algn="ctr"/>
              </a:tabLst>
            </a:pPr>
            <a:endParaRPr lang="en-US" sz="2000" b="1" dirty="0" smtClean="0">
              <a:cs typeface="+mn-cs"/>
            </a:endParaRPr>
          </a:p>
          <a:p>
            <a:pPr>
              <a:lnSpc>
                <a:spcPct val="90000"/>
              </a:lnSpc>
              <a:tabLst>
                <a:tab pos="1882775" algn="ctr"/>
                <a:tab pos="4568825" algn="ctr"/>
              </a:tabLst>
            </a:pPr>
            <a:endParaRPr lang="en-US" sz="20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and Starvation</a:t>
            </a:r>
            <a:endParaRPr lang="th-TH" dirty="0"/>
          </a:p>
        </p:txBody>
      </p:sp>
      <p:sp>
        <p:nvSpPr>
          <p:cNvPr id="3" name="Content Placeholder 2"/>
          <p:cNvSpPr>
            <a:spLocks noGrp="1"/>
          </p:cNvSpPr>
          <p:nvPr>
            <p:ph idx="1"/>
          </p:nvPr>
        </p:nvSpPr>
        <p:spPr>
          <a:xfrm>
            <a:off x="422031" y="1069146"/>
            <a:ext cx="8257735" cy="4695068"/>
          </a:xfrm>
        </p:spPr>
        <p:txBody>
          <a:bodyPr/>
          <a:lstStyle/>
          <a:p>
            <a:pPr>
              <a:lnSpc>
                <a:spcPct val="90000"/>
              </a:lnSpc>
              <a:tabLst>
                <a:tab pos="1882775" algn="ctr"/>
                <a:tab pos="4568825" algn="ctr"/>
              </a:tabLst>
            </a:pPr>
            <a:r>
              <a:rPr lang="en-US" sz="2400" b="1" dirty="0" smtClean="0">
                <a:sym typeface="MT Extra" pitchFamily="18" charset="2"/>
              </a:rPr>
              <a:t>Starvation</a:t>
            </a:r>
            <a:r>
              <a:rPr lang="en-US" sz="2400" dirty="0" smtClean="0">
                <a:sym typeface="MT Extra" pitchFamily="18" charset="2"/>
              </a:rPr>
              <a:t> </a:t>
            </a:r>
            <a:r>
              <a:rPr lang="en-US" sz="2400" dirty="0" smtClean="0"/>
              <a:t>– </a:t>
            </a:r>
            <a:r>
              <a:rPr lang="en-US" sz="2400" b="1" dirty="0" smtClean="0"/>
              <a:t>indefinite blocking  </a:t>
            </a:r>
          </a:p>
          <a:p>
            <a:pPr lvl="1">
              <a:lnSpc>
                <a:spcPct val="90000"/>
              </a:lnSpc>
              <a:tabLst>
                <a:tab pos="1882775" algn="ctr"/>
                <a:tab pos="4568825" algn="ctr"/>
              </a:tabLst>
            </a:pPr>
            <a:r>
              <a:rPr lang="en-US" sz="2000" dirty="0" smtClean="0"/>
              <a:t>A process may never be removed from the semaphore queue in which it is suspended</a:t>
            </a:r>
          </a:p>
          <a:p>
            <a:pPr>
              <a:lnSpc>
                <a:spcPct val="90000"/>
              </a:lnSpc>
              <a:tabLst>
                <a:tab pos="1882775" algn="ctr"/>
                <a:tab pos="4568825" algn="ctr"/>
              </a:tabLst>
            </a:pPr>
            <a:r>
              <a:rPr lang="en-US" sz="2400" b="1" dirty="0" smtClean="0"/>
              <a:t>Priority Inversion</a:t>
            </a:r>
            <a:r>
              <a:rPr lang="en-US" sz="2400" dirty="0" smtClean="0"/>
              <a:t> – Scheduling problem when lower-priority process holds a lock needed by higher-priority process</a:t>
            </a:r>
          </a:p>
          <a:p>
            <a:pPr lvl="1">
              <a:lnSpc>
                <a:spcPct val="90000"/>
              </a:lnSpc>
              <a:tabLst>
                <a:tab pos="1882775" algn="ctr"/>
                <a:tab pos="4568825" algn="ctr"/>
              </a:tabLst>
            </a:pPr>
            <a:r>
              <a:rPr lang="en-US" sz="2000" dirty="0" smtClean="0"/>
              <a:t>Solved via </a:t>
            </a:r>
            <a:r>
              <a:rPr lang="en-US" sz="2000" b="1" dirty="0" smtClean="0"/>
              <a:t>priority-inheritance protocol</a:t>
            </a:r>
            <a:endParaRPr lang="th-TH"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6175" y="185738"/>
            <a:ext cx="8077200" cy="609600"/>
          </a:xfrm>
        </p:spPr>
        <p:txBody>
          <a:bodyPr/>
          <a:lstStyle/>
          <a:p>
            <a:pPr eaLnBrk="1" hangingPunct="1"/>
            <a:r>
              <a:rPr lang="en-US" smtClean="0"/>
              <a:t>Classical Problems of Synchronization</a:t>
            </a:r>
          </a:p>
        </p:txBody>
      </p:sp>
      <p:sp>
        <p:nvSpPr>
          <p:cNvPr id="33795" name="Rectangle 3"/>
          <p:cNvSpPr>
            <a:spLocks noGrp="1" noChangeArrowheads="1"/>
          </p:cNvSpPr>
          <p:nvPr>
            <p:ph idx="1"/>
          </p:nvPr>
        </p:nvSpPr>
        <p:spPr>
          <a:xfrm>
            <a:off x="337625" y="1041010"/>
            <a:ext cx="8581291" cy="4723204"/>
          </a:xfrm>
        </p:spPr>
        <p:txBody>
          <a:bodyPr/>
          <a:lstStyle/>
          <a:p>
            <a:r>
              <a:rPr lang="en-US" sz="2400" dirty="0" smtClean="0"/>
              <a:t>Classical problems used to test newly-proposed synchronization schemes</a:t>
            </a:r>
          </a:p>
          <a:p>
            <a:pPr lvl="1"/>
            <a:r>
              <a:rPr lang="en-US" sz="2000" b="1" dirty="0" smtClean="0"/>
              <a:t>Bounded-Buffer Problem</a:t>
            </a:r>
          </a:p>
          <a:p>
            <a:pPr lvl="1"/>
            <a:r>
              <a:rPr lang="en-US" sz="2000" b="1" dirty="0" smtClean="0"/>
              <a:t>Readers and Writers Problem</a:t>
            </a:r>
          </a:p>
          <a:p>
            <a:pPr lvl="1"/>
            <a:r>
              <a:rPr lang="en-US" sz="2000" b="1" dirty="0" smtClean="0"/>
              <a:t>Dining-Philosophers Problem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79525" y="277813"/>
            <a:ext cx="7407275" cy="576262"/>
          </a:xfrm>
        </p:spPr>
        <p:txBody>
          <a:bodyPr/>
          <a:lstStyle/>
          <a:p>
            <a:pPr eaLnBrk="1" hangingPunct="1"/>
            <a:r>
              <a:rPr lang="en-US" smtClean="0"/>
              <a:t>Bounded-Buffer Problem</a:t>
            </a:r>
          </a:p>
        </p:txBody>
      </p:sp>
      <p:sp>
        <p:nvSpPr>
          <p:cNvPr id="34819" name="Rectangle 3"/>
          <p:cNvSpPr>
            <a:spLocks noGrp="1" noChangeArrowheads="1"/>
          </p:cNvSpPr>
          <p:nvPr>
            <p:ph idx="1"/>
          </p:nvPr>
        </p:nvSpPr>
        <p:spPr>
          <a:xfrm>
            <a:off x="365760" y="1293813"/>
            <a:ext cx="8595360" cy="3725862"/>
          </a:xfrm>
        </p:spPr>
        <p:txBody>
          <a:bodyPr/>
          <a:lstStyle/>
          <a:p>
            <a:r>
              <a:rPr lang="en-US" sz="2400" b="1" i="1" dirty="0" smtClean="0"/>
              <a:t>n</a:t>
            </a:r>
            <a:r>
              <a:rPr lang="en-US" sz="2400" dirty="0" smtClean="0"/>
              <a:t> buffers, each can hold one item</a:t>
            </a:r>
          </a:p>
          <a:p>
            <a:r>
              <a:rPr lang="en-US" sz="2400" dirty="0" smtClean="0"/>
              <a:t>Semaphore </a:t>
            </a:r>
            <a:r>
              <a:rPr lang="en-US" sz="2400" b="1" dirty="0" err="1" smtClean="0">
                <a:solidFill>
                  <a:srgbClr val="000000"/>
                </a:solidFill>
                <a:cs typeface="Courier New" pitchFamily="49" charset="0"/>
              </a:rPr>
              <a:t>mutex</a:t>
            </a:r>
            <a:r>
              <a:rPr lang="en-US" sz="2400" dirty="0" smtClean="0">
                <a:solidFill>
                  <a:srgbClr val="000000"/>
                </a:solidFill>
              </a:rPr>
              <a:t> i</a:t>
            </a:r>
            <a:r>
              <a:rPr lang="en-US" sz="2400" dirty="0" smtClean="0"/>
              <a:t>nitialized to the value 1</a:t>
            </a:r>
          </a:p>
          <a:p>
            <a:r>
              <a:rPr lang="en-US" sz="2400" dirty="0" smtClean="0">
                <a:solidFill>
                  <a:srgbClr val="000000"/>
                </a:solidFill>
              </a:rPr>
              <a:t>Semaphore </a:t>
            </a:r>
            <a:r>
              <a:rPr lang="en-US" sz="2400" b="1" dirty="0" smtClean="0">
                <a:solidFill>
                  <a:srgbClr val="000000"/>
                </a:solidFill>
                <a:cs typeface="Courier New" pitchFamily="49" charset="0"/>
              </a:rPr>
              <a:t>full</a:t>
            </a:r>
            <a:r>
              <a:rPr lang="en-US" sz="2400" dirty="0" smtClean="0">
                <a:solidFill>
                  <a:srgbClr val="000000"/>
                </a:solidFill>
              </a:rPr>
              <a:t> initialized </a:t>
            </a:r>
            <a:r>
              <a:rPr lang="en-US" sz="2400" dirty="0" smtClean="0"/>
              <a:t>to the value 0</a:t>
            </a:r>
          </a:p>
          <a:p>
            <a:r>
              <a:rPr lang="en-US" sz="2400" dirty="0" smtClean="0"/>
              <a:t>Semaphore </a:t>
            </a:r>
            <a:r>
              <a:rPr lang="en-US" sz="2400" b="1" dirty="0" smtClean="0">
                <a:solidFill>
                  <a:srgbClr val="000000"/>
                </a:solidFill>
                <a:cs typeface="Courier New" pitchFamily="49" charset="0"/>
              </a:rPr>
              <a:t>empty </a:t>
            </a:r>
            <a:r>
              <a:rPr lang="en-US" sz="2400" dirty="0" smtClean="0">
                <a:solidFill>
                  <a:srgbClr val="000000"/>
                </a:solidFill>
              </a:rPr>
              <a:t>initialized </a:t>
            </a:r>
            <a:r>
              <a:rPr lang="en-US" sz="2400" dirty="0" smtClean="0"/>
              <a:t>to the value n</a:t>
            </a:r>
          </a:p>
          <a:p>
            <a:endParaRPr lang="en-US" sz="2400" dirty="0" smtClean="0"/>
          </a:p>
        </p:txBody>
      </p:sp>
      <p:sp>
        <p:nvSpPr>
          <p:cNvPr id="34820" name="Rectangle 5"/>
          <p:cNvSpPr>
            <a:spLocks noChangeArrowheads="1"/>
          </p:cNvSpPr>
          <p:nvPr/>
        </p:nvSpPr>
        <p:spPr bwMode="auto">
          <a:xfrm>
            <a:off x="2492375" y="3246438"/>
            <a:ext cx="184150" cy="369887"/>
          </a:xfrm>
          <a:prstGeom prst="rect">
            <a:avLst/>
          </a:prstGeom>
          <a:noFill/>
          <a:ln w="9525">
            <a:noFill/>
            <a:miter lim="800000"/>
            <a:headEnd/>
            <a:tailEnd/>
          </a:ln>
        </p:spPr>
        <p:txBody>
          <a:bodyPr wrap="none" lIns="91426" tIns="45714" rIns="91426" bIns="45714">
            <a:spAutoFit/>
          </a:bodyPr>
          <a:lstStyle/>
          <a:p>
            <a:endParaRPr kumimoji="1" lang="th-TH">
              <a:latin typeface="Helvetica" pitchFamily="-8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78302" y="984738"/>
            <a:ext cx="8284698" cy="5171587"/>
          </a:xfrm>
        </p:spPr>
        <p:txBody>
          <a:bodyPr/>
          <a:lstStyle/>
          <a:p>
            <a:r>
              <a:rPr lang="en-US" sz="2000" dirty="0" smtClean="0"/>
              <a:t>The structure of the </a:t>
            </a:r>
            <a:r>
              <a:rPr lang="en-US" sz="2000" b="1" dirty="0" smtClean="0"/>
              <a:t>producer process</a:t>
            </a:r>
          </a:p>
          <a:p>
            <a:pPr>
              <a:buFont typeface="Monotype Sorts" pitchFamily="-84" charset="2"/>
              <a:buNone/>
            </a:pPr>
            <a:r>
              <a:rPr lang="en-US" sz="2000" b="1" dirty="0" smtClean="0">
                <a:latin typeface="Courier New" pitchFamily="49" charset="0"/>
                <a:cs typeface="Courier New" pitchFamily="49" charset="0"/>
              </a:rPr>
              <a:t>     do { </a:t>
            </a:r>
          </a:p>
          <a:p>
            <a:pPr>
              <a:buFont typeface="Monotype Sorts" pitchFamily="-84" charset="2"/>
              <a:buNone/>
            </a:pPr>
            <a:r>
              <a:rPr lang="en-US" sz="2000" b="1" dirty="0" smtClean="0">
                <a:latin typeface="Courier New" pitchFamily="49" charset="0"/>
                <a:cs typeface="Courier New" pitchFamily="49" charset="0"/>
              </a:rPr>
              <a:t>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 produce an item in </a:t>
            </a:r>
            <a:r>
              <a:rPr lang="en-US" sz="2000" b="1" dirty="0" err="1" smtClean="0">
                <a:latin typeface="Courier New" pitchFamily="49" charset="0"/>
                <a:cs typeface="Courier New" pitchFamily="49" charset="0"/>
              </a:rPr>
              <a:t>next_produced</a:t>
            </a:r>
            <a:r>
              <a:rPr lang="en-US" sz="2000" b="1" dirty="0" smtClean="0">
                <a:latin typeface="Courier New" pitchFamily="49" charset="0"/>
                <a:cs typeface="Courier New" pitchFamily="49" charset="0"/>
              </a:rPr>
              <a:t> */ </a:t>
            </a:r>
          </a:p>
          <a:p>
            <a:pPr>
              <a:buFont typeface="Monotype Sorts" pitchFamily="-84" charset="2"/>
              <a:buNone/>
            </a:pPr>
            <a:r>
              <a:rPr lang="en-US" sz="2000" b="1" dirty="0" smtClean="0">
                <a:latin typeface="Courier New" pitchFamily="49" charset="0"/>
                <a:cs typeface="Courier New" pitchFamily="49" charset="0"/>
              </a:rPr>
              <a:t>          ... </a:t>
            </a:r>
          </a:p>
          <a:p>
            <a:pPr>
              <a:buFont typeface="Monotype Sorts" pitchFamily="-84" charset="2"/>
              <a:buNone/>
            </a:pPr>
            <a:r>
              <a:rPr lang="en-US" sz="2000" b="1" dirty="0" smtClean="0">
                <a:latin typeface="Courier New" pitchFamily="49" charset="0"/>
                <a:cs typeface="Courier New" pitchFamily="49" charset="0"/>
              </a:rPr>
              <a:t>        wait(empty); </a:t>
            </a:r>
          </a:p>
          <a:p>
            <a:pPr>
              <a:buFont typeface="Monotype Sorts" pitchFamily="-84" charset="2"/>
              <a:buNone/>
            </a:pPr>
            <a:r>
              <a:rPr lang="en-US" sz="2000" b="1" dirty="0" smtClean="0">
                <a:latin typeface="Courier New" pitchFamily="49" charset="0"/>
                <a:cs typeface="Courier New" pitchFamily="49" charset="0"/>
              </a:rPr>
              <a:t>        wait(</a:t>
            </a:r>
            <a:r>
              <a:rPr lang="en-US" sz="2000" b="1" dirty="0" err="1" smtClean="0">
                <a:latin typeface="Courier New" pitchFamily="49" charset="0"/>
                <a:cs typeface="Courier New" pitchFamily="49" charset="0"/>
              </a:rPr>
              <a:t>mutex</a:t>
            </a:r>
            <a:r>
              <a:rPr lang="en-US" sz="2000" b="1" dirty="0" smtClean="0">
                <a:latin typeface="Courier New" pitchFamily="49" charset="0"/>
                <a:cs typeface="Courier New" pitchFamily="49" charset="0"/>
              </a:rPr>
              <a:t>); </a:t>
            </a:r>
          </a:p>
          <a:p>
            <a:pPr>
              <a:buFont typeface="Monotype Sorts" pitchFamily="-84" charset="2"/>
              <a:buNone/>
            </a:pPr>
            <a:r>
              <a:rPr lang="en-US" sz="2000" b="1" dirty="0" smtClean="0">
                <a:latin typeface="Courier New" pitchFamily="49" charset="0"/>
                <a:cs typeface="Courier New" pitchFamily="49" charset="0"/>
              </a:rPr>
              <a:t>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 add next produced to the buffer */ </a:t>
            </a:r>
          </a:p>
          <a:p>
            <a:pPr>
              <a:buFont typeface="Monotype Sorts" pitchFamily="-84" charset="2"/>
              <a:buNone/>
            </a:pPr>
            <a:r>
              <a:rPr lang="en-US" sz="2000" b="1" dirty="0" smtClean="0">
                <a:latin typeface="Courier New" pitchFamily="49" charset="0"/>
                <a:cs typeface="Courier New" pitchFamily="49" charset="0"/>
              </a:rPr>
              <a:t>           ... </a:t>
            </a:r>
          </a:p>
          <a:p>
            <a:pPr>
              <a:buFont typeface="Monotype Sorts" pitchFamily="-84" charset="2"/>
              <a:buNone/>
            </a:pPr>
            <a:r>
              <a:rPr lang="en-US" sz="2000" b="1" dirty="0" smtClean="0">
                <a:latin typeface="Courier New" pitchFamily="49" charset="0"/>
                <a:cs typeface="Courier New" pitchFamily="49" charset="0"/>
              </a:rPr>
              <a:t>        signal(</a:t>
            </a:r>
            <a:r>
              <a:rPr lang="en-US" sz="2000" b="1" dirty="0" err="1" smtClean="0">
                <a:latin typeface="Courier New" pitchFamily="49" charset="0"/>
                <a:cs typeface="Courier New" pitchFamily="49" charset="0"/>
              </a:rPr>
              <a:t>mutex</a:t>
            </a:r>
            <a:r>
              <a:rPr lang="en-US" sz="2000" b="1" dirty="0" smtClean="0">
                <a:latin typeface="Courier New" pitchFamily="49" charset="0"/>
                <a:cs typeface="Courier New" pitchFamily="49" charset="0"/>
              </a:rPr>
              <a:t>); </a:t>
            </a:r>
          </a:p>
          <a:p>
            <a:pPr>
              <a:buFont typeface="Monotype Sorts" pitchFamily="-84" charset="2"/>
              <a:buNone/>
            </a:pPr>
            <a:r>
              <a:rPr lang="en-US" sz="2000" b="1" dirty="0" smtClean="0">
                <a:latin typeface="Courier New" pitchFamily="49" charset="0"/>
                <a:cs typeface="Courier New" pitchFamily="49" charset="0"/>
              </a:rPr>
              <a:t>        signal(full); </a:t>
            </a:r>
          </a:p>
          <a:p>
            <a:pPr>
              <a:buFont typeface="Monotype Sorts" pitchFamily="-84" charset="2"/>
              <a:buNone/>
            </a:pPr>
            <a:r>
              <a:rPr lang="en-US" sz="2000" b="1" dirty="0" smtClean="0">
                <a:latin typeface="Courier New" pitchFamily="49" charset="0"/>
                <a:cs typeface="Courier New" pitchFamily="49" charset="0"/>
              </a:rPr>
              <a:t>     } while (true);</a:t>
            </a:r>
            <a:br>
              <a:rPr lang="en-US" sz="2000" b="1" dirty="0" smtClean="0">
                <a:latin typeface="Courier New" pitchFamily="49" charset="0"/>
                <a:cs typeface="Courier New" pitchFamily="49" charset="0"/>
              </a:rPr>
            </a:br>
            <a:endParaRPr lang="en-US" sz="2000" b="1" dirty="0" smtClean="0">
              <a:latin typeface="Courier New" pitchFamily="49" charset="0"/>
              <a:cs typeface="Courier New" pitchFamily="49" charset="0"/>
            </a:endParaRPr>
          </a:p>
        </p:txBody>
      </p:sp>
      <p:sp>
        <p:nvSpPr>
          <p:cNvPr id="5" name="Rectangle 2"/>
          <p:cNvSpPr>
            <a:spLocks noGrp="1" noChangeArrowheads="1"/>
          </p:cNvSpPr>
          <p:nvPr>
            <p:ph type="title"/>
          </p:nvPr>
        </p:nvSpPr>
        <p:spPr>
          <a:xfrm>
            <a:off x="1111250" y="176213"/>
            <a:ext cx="8032750" cy="576262"/>
          </a:xfrm>
        </p:spPr>
        <p:txBody>
          <a:bodyPr/>
          <a:lstStyle/>
          <a:p>
            <a:pPr eaLnBrk="1" hangingPunct="1"/>
            <a:r>
              <a:rPr lang="th-TH" dirty="0" smtClean="0"/>
              <a:t>The Producer-Consumer </a:t>
            </a:r>
            <a:r>
              <a:rPr lang="en-US" dirty="0" smtClean="0"/>
              <a:t>-  Semaphore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8978" y="176213"/>
            <a:ext cx="8299939" cy="576262"/>
          </a:xfrm>
        </p:spPr>
        <p:txBody>
          <a:bodyPr/>
          <a:lstStyle/>
          <a:p>
            <a:pPr eaLnBrk="1" hangingPunct="1"/>
            <a:r>
              <a:rPr lang="th-TH" dirty="0" smtClean="0"/>
              <a:t>The Producer-Consumer </a:t>
            </a:r>
            <a:r>
              <a:rPr lang="en-US" dirty="0" smtClean="0"/>
              <a:t>-  Semaphore</a:t>
            </a:r>
          </a:p>
        </p:txBody>
      </p:sp>
      <p:sp>
        <p:nvSpPr>
          <p:cNvPr id="31747" name="Rectangle 3"/>
          <p:cNvSpPr>
            <a:spLocks noGrp="1" noChangeArrowheads="1"/>
          </p:cNvSpPr>
          <p:nvPr>
            <p:ph idx="1"/>
          </p:nvPr>
        </p:nvSpPr>
        <p:spPr>
          <a:xfrm>
            <a:off x="323557" y="914400"/>
            <a:ext cx="8364831" cy="5114925"/>
          </a:xfrm>
        </p:spPr>
        <p:txBody>
          <a:bodyPr/>
          <a:lstStyle/>
          <a:p>
            <a:pPr marL="342866" indent="-342866">
              <a:buFont typeface="Monotype Sorts" charset="0"/>
              <a:buChar char="n"/>
              <a:defRPr/>
            </a:pPr>
            <a:r>
              <a:rPr lang="en-US" sz="2000" dirty="0">
                <a:ea typeface="ＭＳ Ｐゴシック" charset="0"/>
                <a:cs typeface="ＭＳ Ｐゴシック" charset="0"/>
              </a:rPr>
              <a:t>The structure of the </a:t>
            </a:r>
            <a:r>
              <a:rPr lang="en-US" sz="2000" b="1" dirty="0">
                <a:ea typeface="ＭＳ Ｐゴシック" charset="0"/>
                <a:cs typeface="ＭＳ Ｐゴシック" charset="0"/>
              </a:rPr>
              <a:t>consumer process</a:t>
            </a:r>
          </a:p>
          <a:p>
            <a:pPr marL="342866" indent="-342866">
              <a:buFont typeface="Monotype Sorts" charset="0"/>
              <a:buChar char="n"/>
              <a:defRPr/>
            </a:pPr>
            <a:endParaRPr lang="en-US" sz="1600" dirty="0">
              <a:ea typeface="ＭＳ Ｐゴシック" charset="0"/>
              <a:cs typeface="ＭＳ Ｐゴシック" charset="0"/>
            </a:endParaRPr>
          </a:p>
          <a:p>
            <a:pPr marL="0" indent="0">
              <a:buFont typeface="Monotype Sorts" pitchFamily="-84" charset="2"/>
              <a:buNone/>
              <a:defRPr/>
            </a:pPr>
            <a:r>
              <a:rPr lang="en-US" sz="1400" b="1" dirty="0" smtClean="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Do </a:t>
            </a:r>
            <a:r>
              <a:rPr lang="en-US" sz="2000" b="1" dirty="0">
                <a:latin typeface="Courier New"/>
                <a:ea typeface="ＭＳ Ｐゴシック" pitchFamily="-84" charset="-128"/>
                <a:cs typeface="Courier New"/>
              </a:rPr>
              <a:t>{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a:t>
            </a:r>
            <a:r>
              <a:rPr lang="en-US" sz="2000" b="1" dirty="0">
                <a:latin typeface="Courier New"/>
                <a:ea typeface="ＭＳ Ｐゴシック" pitchFamily="-84" charset="-128"/>
                <a:cs typeface="Courier New"/>
              </a:rPr>
              <a:t>wait(full);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wait(</a:t>
            </a:r>
            <a:r>
              <a:rPr lang="en-US" sz="2000" b="1" dirty="0" err="1" smtClean="0">
                <a:latin typeface="Courier New"/>
                <a:ea typeface="ＭＳ Ｐゴシック" pitchFamily="-84" charset="-128"/>
                <a:cs typeface="Courier New"/>
              </a:rPr>
              <a:t>mutex</a:t>
            </a:r>
            <a:r>
              <a:rPr lang="en-US" sz="2000" b="1" dirty="0">
                <a:latin typeface="Courier New"/>
                <a:ea typeface="ＭＳ Ｐゴシック" pitchFamily="-84" charset="-128"/>
                <a:cs typeface="Courier New"/>
              </a:rPr>
              <a:t>);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a:t>
            </a:r>
            <a:r>
              <a:rPr lang="en-US" sz="2000" b="1" dirty="0">
                <a:latin typeface="Courier New"/>
                <a:ea typeface="ＭＳ Ｐゴシック" pitchFamily="-84" charset="-128"/>
                <a:cs typeface="Courier New"/>
              </a:rPr>
              <a:t/>
            </a:r>
            <a:br>
              <a:rPr lang="en-US" sz="2000" b="1" dirty="0">
                <a:latin typeface="Courier New"/>
                <a:ea typeface="ＭＳ Ｐゴシック" pitchFamily="-84" charset="-128"/>
                <a:cs typeface="Courier New"/>
              </a:rPr>
            </a:b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 </a:t>
            </a:r>
            <a:r>
              <a:rPr lang="en-US" sz="2000" b="1" dirty="0">
                <a:latin typeface="Courier New"/>
                <a:ea typeface="ＭＳ Ｐゴシック" pitchFamily="-84" charset="-128"/>
                <a:cs typeface="Courier New"/>
              </a:rPr>
              <a:t>remove an item from buffer to </a:t>
            </a:r>
            <a:r>
              <a:rPr lang="en-US" sz="2000" b="1" dirty="0" err="1">
                <a:latin typeface="Courier New"/>
                <a:ea typeface="ＭＳ Ｐゴシック" pitchFamily="-84" charset="-128"/>
                <a:cs typeface="Courier New"/>
              </a:rPr>
              <a:t>next_consumed</a:t>
            </a:r>
            <a:r>
              <a:rPr lang="en-US" sz="2000" b="1" dirty="0">
                <a:latin typeface="Courier New"/>
                <a:ea typeface="ＭＳ Ｐゴシック" pitchFamily="-84" charset="-128"/>
                <a:cs typeface="Courier New"/>
              </a:rPr>
              <a:t> */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a:t>
            </a:r>
            <a:r>
              <a:rPr lang="en-US" sz="2000" b="1" dirty="0">
                <a:latin typeface="Courier New"/>
                <a:ea typeface="ＭＳ Ｐゴシック" pitchFamily="-84" charset="-128"/>
                <a:cs typeface="Courier New"/>
              </a:rPr>
              <a:t>...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signal(</a:t>
            </a:r>
            <a:r>
              <a:rPr lang="en-US" sz="2000" b="1" dirty="0" err="1" smtClean="0">
                <a:latin typeface="Courier New"/>
                <a:ea typeface="ＭＳ Ｐゴシック" pitchFamily="-84" charset="-128"/>
                <a:cs typeface="Courier New"/>
              </a:rPr>
              <a:t>mutex</a:t>
            </a:r>
            <a:r>
              <a:rPr lang="en-US" sz="2000" b="1" dirty="0">
                <a:latin typeface="Courier New"/>
                <a:ea typeface="ＭＳ Ｐゴシック" pitchFamily="-84" charset="-128"/>
                <a:cs typeface="Courier New"/>
              </a:rPr>
              <a:t>);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a:t>
            </a:r>
            <a:r>
              <a:rPr lang="en-US" sz="2000" b="1" dirty="0">
                <a:latin typeface="Courier New"/>
                <a:ea typeface="ＭＳ Ｐゴシック" pitchFamily="-84" charset="-128"/>
                <a:cs typeface="Courier New"/>
              </a:rPr>
              <a:t>signal(empty);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a:t>
            </a:r>
            <a:r>
              <a:rPr lang="en-US" sz="2000" b="1" dirty="0">
                <a:latin typeface="Courier New"/>
                <a:ea typeface="ＭＳ Ｐゴシック" pitchFamily="-84" charset="-128"/>
                <a:cs typeface="Courier New"/>
              </a:rPr>
              <a:t>...</a:t>
            </a:r>
            <a:br>
              <a:rPr lang="en-US" sz="2000" b="1" dirty="0">
                <a:latin typeface="Courier New"/>
                <a:ea typeface="ＭＳ Ｐゴシック" pitchFamily="-84" charset="-128"/>
                <a:cs typeface="Courier New"/>
              </a:rPr>
            </a:b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 </a:t>
            </a:r>
            <a:r>
              <a:rPr lang="en-US" sz="2000" b="1" dirty="0">
                <a:latin typeface="Courier New"/>
                <a:ea typeface="ＭＳ Ｐゴシック" pitchFamily="-84" charset="-128"/>
                <a:cs typeface="Courier New"/>
              </a:rPr>
              <a:t>consume the item in next consumed */ </a:t>
            </a:r>
          </a:p>
          <a:p>
            <a:pPr marL="0" indent="0">
              <a:buFont typeface="Monotype Sorts" pitchFamily="-84" charset="2"/>
              <a:buNone/>
              <a:defRPr/>
            </a:pPr>
            <a:r>
              <a:rPr lang="en-US" sz="2000" b="1" dirty="0">
                <a:latin typeface="Courier New"/>
                <a:ea typeface="ＭＳ Ｐゴシック" pitchFamily="-84" charset="-128"/>
                <a:cs typeface="Courier New"/>
              </a:rPr>
              <a:t>     </a:t>
            </a:r>
            <a:r>
              <a:rPr lang="en-US" sz="2000" b="1" dirty="0" smtClean="0">
                <a:latin typeface="Courier New"/>
                <a:ea typeface="ＭＳ Ｐゴシック" pitchFamily="-84" charset="-128"/>
                <a:cs typeface="Courier New"/>
              </a:rPr>
              <a:t>      </a:t>
            </a:r>
            <a:r>
              <a:rPr lang="en-US" sz="2000" b="1" dirty="0">
                <a:latin typeface="Courier New"/>
                <a:ea typeface="ＭＳ Ｐゴシック" pitchFamily="-84" charset="-128"/>
                <a:cs typeface="Courier New"/>
              </a:rPr>
              <a:t>...</a:t>
            </a:r>
            <a:br>
              <a:rPr lang="en-US" sz="2000" b="1" dirty="0">
                <a:latin typeface="Courier New"/>
                <a:ea typeface="ＭＳ Ｐゴシック" pitchFamily="-84" charset="-128"/>
                <a:cs typeface="Courier New"/>
              </a:rPr>
            </a:br>
            <a:r>
              <a:rPr lang="en-US" sz="2000" b="1" dirty="0" smtClean="0">
                <a:latin typeface="Courier New"/>
                <a:ea typeface="ＭＳ Ｐゴシック" pitchFamily="-84" charset="-128"/>
                <a:cs typeface="Courier New"/>
              </a:rPr>
              <a:t>     } </a:t>
            </a:r>
            <a:r>
              <a:rPr lang="en-US" sz="2000" b="1" dirty="0">
                <a:latin typeface="Courier New"/>
                <a:ea typeface="ＭＳ Ｐゴシック" pitchFamily="-84" charset="-128"/>
                <a:cs typeface="Courier New"/>
              </a:rPr>
              <a:t>while (true); </a:t>
            </a:r>
          </a:p>
          <a:p>
            <a:pPr marL="342866" indent="-342866">
              <a:buFont typeface="Monotype Sorts" pitchFamily="-84" charset="2"/>
              <a:buNone/>
              <a:defRPr/>
            </a:pPr>
            <a:endParaRPr lang="en-US" sz="1600"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54275" name="Slide Number Placeholder 5"/>
          <p:cNvSpPr>
            <a:spLocks noGrp="1"/>
          </p:cNvSpPr>
          <p:nvPr>
            <p:ph type="sldNum" sz="quarter" idx="4294967295"/>
          </p:nvPr>
        </p:nvSpPr>
        <p:spPr>
          <a:xfrm>
            <a:off x="8647272" y="6407946"/>
            <a:ext cx="365760" cy="365125"/>
          </a:xfrm>
          <a:prstGeom prst="rect">
            <a:avLst/>
          </a:prstGeom>
          <a:noFill/>
        </p:spPr>
        <p:txBody>
          <a:bodyPr/>
          <a:lstStyle/>
          <a:p>
            <a:fld id="{D37E404C-31EE-47CA-84EE-0C818AD33D51}" type="slidenum">
              <a:rPr lang="en-US" smtClean="0"/>
              <a:pPr/>
              <a:t>46</a:t>
            </a:fld>
            <a:endParaRPr lang="th-TH" smtClean="0"/>
          </a:p>
        </p:txBody>
      </p:sp>
      <p:sp>
        <p:nvSpPr>
          <p:cNvPr id="54276" name="Rectangle 2"/>
          <p:cNvSpPr>
            <a:spLocks noGrp="1" noChangeArrowheads="1"/>
          </p:cNvSpPr>
          <p:nvPr>
            <p:ph type="title"/>
          </p:nvPr>
        </p:nvSpPr>
        <p:spPr>
          <a:xfrm>
            <a:off x="685800" y="304800"/>
            <a:ext cx="7772400" cy="581465"/>
          </a:xfrm>
        </p:spPr>
        <p:txBody>
          <a:bodyPr/>
          <a:lstStyle/>
          <a:p>
            <a:r>
              <a:rPr lang="th-TH" dirty="0" smtClean="0"/>
              <a:t>The Producer-Consumer </a:t>
            </a:r>
            <a:r>
              <a:rPr lang="en-US" dirty="0" smtClean="0"/>
              <a:t>-  Semaphore</a:t>
            </a:r>
            <a:endParaRPr lang="th-TH" dirty="0" smtClean="0"/>
          </a:p>
        </p:txBody>
      </p:sp>
      <p:sp>
        <p:nvSpPr>
          <p:cNvPr id="54277" name="Rectangle 3"/>
          <p:cNvSpPr>
            <a:spLocks noGrp="1" noChangeArrowheads="1"/>
          </p:cNvSpPr>
          <p:nvPr>
            <p:ph type="body" idx="1"/>
          </p:nvPr>
        </p:nvSpPr>
        <p:spPr>
          <a:xfrm>
            <a:off x="239151" y="886265"/>
            <a:ext cx="8904849" cy="5430129"/>
          </a:xfrm>
        </p:spPr>
        <p:txBody>
          <a:bodyPr/>
          <a:lstStyle/>
          <a:p>
            <a:pPr>
              <a:lnSpc>
                <a:spcPct val="80000"/>
              </a:lnSpc>
            </a:pPr>
            <a:r>
              <a:rPr lang="en-US" altLang="ko-KR" sz="1800" dirty="0" smtClean="0">
                <a:ea typeface="Batang" pitchFamily="18" charset="-127"/>
              </a:rPr>
              <a:t>The structure of the </a:t>
            </a:r>
            <a:r>
              <a:rPr lang="en-US" altLang="ko-KR" sz="1800" b="1" dirty="0" smtClean="0">
                <a:ea typeface="Batang" pitchFamily="18" charset="-127"/>
              </a:rPr>
              <a:t>producer process</a:t>
            </a:r>
          </a:p>
          <a:p>
            <a:pPr>
              <a:lnSpc>
                <a:spcPct val="80000"/>
              </a:lnSpc>
              <a:buFont typeface="Monotype Sorts"/>
              <a:buNone/>
            </a:pPr>
            <a:r>
              <a:rPr lang="en-US" altLang="ko-KR" sz="1800" dirty="0" smtClean="0">
                <a:ea typeface="Batang" pitchFamily="18" charset="-127"/>
                <a:cs typeface="Courier New" pitchFamily="49" charset="0"/>
              </a:rPr>
              <a:t>	</a:t>
            </a:r>
            <a:r>
              <a:rPr lang="en-US" altLang="ko-KR" sz="1800" dirty="0" smtClean="0">
                <a:latin typeface="Courier New" pitchFamily="49" charset="0"/>
                <a:ea typeface="Batang" pitchFamily="18" charset="-127"/>
                <a:cs typeface="Courier New" pitchFamily="49" charset="0"/>
              </a:rPr>
              <a:t>do  {	</a:t>
            </a:r>
          </a:p>
          <a:p>
            <a:pPr>
              <a:lnSpc>
                <a:spcPct val="80000"/>
              </a:lnSpc>
              <a:buFont typeface="Monotype Sorts"/>
              <a:buNone/>
            </a:pPr>
            <a:r>
              <a:rPr lang="en-US" altLang="ko-KR" sz="1800" dirty="0" smtClean="0">
                <a:ea typeface="Batang" pitchFamily="18" charset="-127"/>
                <a:cs typeface="Courier New" pitchFamily="49" charset="0"/>
              </a:rPr>
              <a:t>		//   produce an item </a:t>
            </a:r>
          </a:p>
          <a:p>
            <a:pPr>
              <a:lnSpc>
                <a:spcPct val="80000"/>
              </a:lnSpc>
              <a:buFont typeface="Monotype Sorts"/>
              <a:buNone/>
            </a:pPr>
            <a:r>
              <a:rPr lang="en-US" altLang="ko-KR" sz="1800" dirty="0" smtClean="0">
                <a:ea typeface="Batang" pitchFamily="18" charset="-127"/>
                <a:cs typeface="Courier New" pitchFamily="49" charset="0"/>
              </a:rPr>
              <a:t>		</a:t>
            </a:r>
            <a:r>
              <a:rPr lang="en-US" altLang="ko-KR" dirty="0" smtClean="0">
                <a:latin typeface="Courier New" pitchFamily="49" charset="0"/>
                <a:ea typeface="Batang" pitchFamily="18" charset="-127"/>
                <a:cs typeface="Courier New" pitchFamily="49" charset="0"/>
              </a:rPr>
              <a:t>wait (empty); </a:t>
            </a:r>
            <a:r>
              <a:rPr lang="en-US" altLang="ko-KR" sz="1800" dirty="0" smtClean="0">
                <a:ea typeface="Batang" pitchFamily="18" charset="-127"/>
                <a:cs typeface="Courier New" pitchFamily="49" charset="0"/>
              </a:rPr>
              <a:t>// </a:t>
            </a:r>
            <a:r>
              <a:rPr lang="en-US" altLang="ko-KR" sz="1800" i="1" dirty="0" smtClean="0">
                <a:ea typeface="Batang" pitchFamily="18" charset="-127"/>
                <a:cs typeface="Courier New" pitchFamily="49" charset="0"/>
              </a:rPr>
              <a:t>consumer should wait  because buffer is empty         </a:t>
            </a:r>
          </a:p>
          <a:p>
            <a:pPr>
              <a:lnSpc>
                <a:spcPct val="80000"/>
              </a:lnSpc>
              <a:buFont typeface="Monotype Sorts"/>
              <a:buNone/>
            </a:pPr>
            <a:r>
              <a:rPr lang="en-US" altLang="ko-KR" sz="1800" dirty="0" smtClean="0">
                <a:ea typeface="Batang" pitchFamily="18" charset="-127"/>
                <a:cs typeface="Courier New" pitchFamily="49" charset="0"/>
              </a:rPr>
              <a:t>		</a:t>
            </a:r>
            <a:r>
              <a:rPr lang="en-US" altLang="ko-KR" sz="1800" dirty="0" smtClean="0">
                <a:latin typeface="Courier New" pitchFamily="49" charset="0"/>
                <a:ea typeface="Batang" pitchFamily="18" charset="-127"/>
                <a:cs typeface="Courier New" pitchFamily="49" charset="0"/>
              </a:rPr>
              <a:t>wait (</a:t>
            </a:r>
            <a:r>
              <a:rPr lang="en-US" altLang="ko-KR" sz="1800" dirty="0" err="1" smtClean="0">
                <a:latin typeface="Courier New" pitchFamily="49" charset="0"/>
                <a:ea typeface="Batang" pitchFamily="18" charset="-127"/>
                <a:cs typeface="Courier New" pitchFamily="49" charset="0"/>
              </a:rPr>
              <a:t>mutex</a:t>
            </a:r>
            <a:r>
              <a:rPr lang="en-US" altLang="ko-KR" sz="1800" dirty="0" smtClean="0">
                <a:latin typeface="Courier New" pitchFamily="49" charset="0"/>
                <a:ea typeface="Batang" pitchFamily="18" charset="-127"/>
                <a:cs typeface="Courier New" pitchFamily="49" charset="0"/>
              </a:rPr>
              <a:t>); </a:t>
            </a:r>
            <a:r>
              <a:rPr lang="en-US" altLang="ko-KR" sz="1800" dirty="0" smtClean="0">
                <a:ea typeface="Batang" pitchFamily="18" charset="-127"/>
                <a:cs typeface="Courier New" pitchFamily="49" charset="0"/>
              </a:rPr>
              <a:t>// </a:t>
            </a:r>
            <a:r>
              <a:rPr lang="en-US" altLang="ko-KR" sz="1800" i="1" dirty="0" smtClean="0">
                <a:ea typeface="Batang" pitchFamily="18" charset="-127"/>
                <a:cs typeface="Courier New" pitchFamily="49" charset="0"/>
              </a:rPr>
              <a:t>consumer wait, </a:t>
            </a:r>
            <a:r>
              <a:rPr lang="en-US" altLang="ko-KR" sz="1800" i="1" dirty="0" err="1" smtClean="0">
                <a:ea typeface="Batang" pitchFamily="18" charset="-127"/>
                <a:cs typeface="Courier New" pitchFamily="49" charset="0"/>
              </a:rPr>
              <a:t>mutex</a:t>
            </a:r>
            <a:r>
              <a:rPr lang="en-US" altLang="ko-KR" sz="1800" i="1" dirty="0" smtClean="0">
                <a:ea typeface="Batang" pitchFamily="18" charset="-127"/>
                <a:cs typeface="Courier New" pitchFamily="49" charset="0"/>
              </a:rPr>
              <a:t>  semaphore  is with producer</a:t>
            </a: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add the item to the  buffer; </a:t>
            </a:r>
            <a:r>
              <a:rPr lang="en-US" altLang="ko-KR" sz="1800" dirty="0" smtClean="0">
                <a:ea typeface="Batang" pitchFamily="18" charset="-127"/>
              </a:rPr>
              <a:t>// </a:t>
            </a:r>
            <a:r>
              <a:rPr lang="en-US" altLang="ko-KR" sz="1800" i="1" dirty="0" smtClean="0">
                <a:ea typeface="Batang" pitchFamily="18" charset="-127"/>
              </a:rPr>
              <a:t>fill buffer (CS)</a:t>
            </a: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signal (</a:t>
            </a:r>
            <a:r>
              <a:rPr lang="en-US" altLang="ko-KR" sz="1800" dirty="0" err="1" smtClean="0">
                <a:latin typeface="Courier New" pitchFamily="49" charset="0"/>
                <a:ea typeface="Batang" pitchFamily="18" charset="-127"/>
                <a:cs typeface="Courier New" pitchFamily="49" charset="0"/>
              </a:rPr>
              <a:t>mutex</a:t>
            </a:r>
            <a:r>
              <a:rPr lang="en-US" altLang="ko-KR" sz="1800" dirty="0" smtClean="0">
                <a:latin typeface="Courier New" pitchFamily="49" charset="0"/>
                <a:ea typeface="Batang" pitchFamily="18" charset="-127"/>
                <a:cs typeface="Courier New" pitchFamily="49" charset="0"/>
              </a:rPr>
              <a:t>); </a:t>
            </a:r>
            <a:r>
              <a:rPr lang="en-US" altLang="ko-KR" sz="1800" dirty="0" smtClean="0">
                <a:ea typeface="Batang" pitchFamily="18" charset="-127"/>
              </a:rPr>
              <a:t>// </a:t>
            </a:r>
            <a:r>
              <a:rPr lang="en-US" altLang="ko-KR" sz="1800" i="1" dirty="0" smtClean="0">
                <a:ea typeface="Batang" pitchFamily="18" charset="-127"/>
              </a:rPr>
              <a:t>signal to consumer that ‘</a:t>
            </a:r>
            <a:r>
              <a:rPr lang="en-US" altLang="ko-KR" sz="1800" i="1" dirty="0" err="1" smtClean="0">
                <a:ea typeface="Batang" pitchFamily="18" charset="-127"/>
              </a:rPr>
              <a:t>mutex</a:t>
            </a:r>
            <a:r>
              <a:rPr lang="en-US" altLang="ko-KR" sz="1800" i="1" dirty="0" smtClean="0">
                <a:ea typeface="Batang" pitchFamily="18" charset="-127"/>
              </a:rPr>
              <a:t>’ is free and get it</a:t>
            </a: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signal (full); </a:t>
            </a:r>
            <a:r>
              <a:rPr lang="en-US" altLang="ko-KR" sz="1800" dirty="0" smtClean="0">
                <a:ea typeface="Batang" pitchFamily="18" charset="-127"/>
              </a:rPr>
              <a:t>// </a:t>
            </a:r>
            <a:r>
              <a:rPr lang="en-US" altLang="ko-KR" sz="1800" i="1" dirty="0" smtClean="0">
                <a:ea typeface="Batang" pitchFamily="18" charset="-127"/>
              </a:rPr>
              <a:t>signal to consumer that buffer is full</a:t>
            </a:r>
          </a:p>
          <a:p>
            <a:pPr>
              <a:lnSpc>
                <a:spcPct val="80000"/>
              </a:lnSpc>
              <a:buFont typeface="Monotype Sorts"/>
              <a:buNone/>
            </a:pPr>
            <a:r>
              <a:rPr lang="en-US" altLang="ko-KR" sz="1800" dirty="0" smtClean="0">
                <a:ea typeface="Batang" pitchFamily="18" charset="-127"/>
              </a:rPr>
              <a:t>	} </a:t>
            </a:r>
            <a:r>
              <a:rPr lang="en-US" altLang="ko-KR" sz="1800" dirty="0" smtClean="0">
                <a:latin typeface="Courier New" pitchFamily="49" charset="0"/>
                <a:ea typeface="Batang" pitchFamily="18" charset="-127"/>
                <a:cs typeface="Courier New" pitchFamily="49" charset="0"/>
              </a:rPr>
              <a:t>while (TRUE);</a:t>
            </a:r>
          </a:p>
          <a:p>
            <a:pPr>
              <a:lnSpc>
                <a:spcPct val="80000"/>
              </a:lnSpc>
            </a:pPr>
            <a:r>
              <a:rPr lang="en-US" altLang="ko-KR" sz="1800" dirty="0" smtClean="0">
                <a:ea typeface="Batang" pitchFamily="18" charset="-127"/>
              </a:rPr>
              <a:t>The structure of the </a:t>
            </a:r>
            <a:r>
              <a:rPr lang="en-US" altLang="ko-KR" sz="1800" b="1" dirty="0" smtClean="0">
                <a:ea typeface="Batang" pitchFamily="18" charset="-127"/>
              </a:rPr>
              <a:t>consumer process</a:t>
            </a: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do {</a:t>
            </a: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wait (full); </a:t>
            </a:r>
            <a:r>
              <a:rPr lang="en-US" altLang="ko-KR" sz="1800" dirty="0" smtClean="0">
                <a:ea typeface="Batang" pitchFamily="18" charset="-127"/>
              </a:rPr>
              <a:t>// </a:t>
            </a:r>
            <a:r>
              <a:rPr lang="en-US" altLang="ko-KR" sz="1800" i="1" dirty="0" smtClean="0">
                <a:ea typeface="Batang" pitchFamily="18" charset="-127"/>
              </a:rPr>
              <a:t>producer</a:t>
            </a:r>
            <a:r>
              <a:rPr lang="en-US" altLang="ko-KR" sz="1800" dirty="0" smtClean="0">
                <a:ea typeface="Batang" pitchFamily="18" charset="-127"/>
              </a:rPr>
              <a:t> </a:t>
            </a:r>
            <a:r>
              <a:rPr lang="en-US" altLang="ko-KR" sz="1800" i="1" dirty="0" smtClean="0">
                <a:ea typeface="Batang" pitchFamily="18" charset="-127"/>
              </a:rPr>
              <a:t>wait because buffer is full</a:t>
            </a:r>
            <a:endParaRPr lang="en-US" altLang="ko-KR" sz="1800" dirty="0" smtClean="0">
              <a:ea typeface="Batang" pitchFamily="18" charset="-127"/>
            </a:endParaRP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wait (</a:t>
            </a:r>
            <a:r>
              <a:rPr lang="en-US" altLang="ko-KR" sz="1800" dirty="0" err="1" smtClean="0">
                <a:latin typeface="Courier New" pitchFamily="49" charset="0"/>
                <a:ea typeface="Batang" pitchFamily="18" charset="-127"/>
                <a:cs typeface="Courier New" pitchFamily="49" charset="0"/>
              </a:rPr>
              <a:t>mutex</a:t>
            </a:r>
            <a:r>
              <a:rPr lang="en-US" altLang="ko-KR" sz="1800" dirty="0" smtClean="0">
                <a:latin typeface="Courier New" pitchFamily="49" charset="0"/>
                <a:ea typeface="Batang" pitchFamily="18" charset="-127"/>
                <a:cs typeface="Courier New" pitchFamily="49" charset="0"/>
              </a:rPr>
              <a:t>); </a:t>
            </a:r>
            <a:r>
              <a:rPr lang="en-US" altLang="ko-KR" sz="1800" dirty="0" smtClean="0">
                <a:ea typeface="Batang" pitchFamily="18" charset="-127"/>
              </a:rPr>
              <a:t>//</a:t>
            </a:r>
            <a:r>
              <a:rPr lang="en-US" altLang="ko-KR" sz="1800" i="1" dirty="0" smtClean="0">
                <a:ea typeface="Batang" pitchFamily="18" charset="-127"/>
              </a:rPr>
              <a:t> producer wait ‘</a:t>
            </a:r>
            <a:r>
              <a:rPr lang="en-US" altLang="ko-KR" sz="1800" i="1" dirty="0" err="1" smtClean="0">
                <a:ea typeface="Batang" pitchFamily="18" charset="-127"/>
              </a:rPr>
              <a:t>mutex</a:t>
            </a:r>
            <a:r>
              <a:rPr lang="en-US" altLang="ko-KR" sz="1800" i="1" dirty="0" smtClean="0">
                <a:ea typeface="Batang" pitchFamily="18" charset="-127"/>
              </a:rPr>
              <a:t>’  is with consumer</a:t>
            </a: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remove an item from  buffer; </a:t>
            </a:r>
            <a:r>
              <a:rPr lang="en-US" altLang="ko-KR" sz="1800" dirty="0" smtClean="0">
                <a:ea typeface="Batang" pitchFamily="18" charset="-127"/>
              </a:rPr>
              <a:t>// </a:t>
            </a:r>
            <a:r>
              <a:rPr lang="en-US" altLang="ko-KR" sz="1800" i="1" dirty="0" smtClean="0">
                <a:ea typeface="Batang" pitchFamily="18" charset="-127"/>
              </a:rPr>
              <a:t>consume buffer (CS)</a:t>
            </a: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signal (</a:t>
            </a:r>
            <a:r>
              <a:rPr lang="en-US" altLang="ko-KR" sz="1800" dirty="0" err="1" smtClean="0">
                <a:latin typeface="Courier New" pitchFamily="49" charset="0"/>
                <a:ea typeface="Batang" pitchFamily="18" charset="-127"/>
                <a:cs typeface="Courier New" pitchFamily="49" charset="0"/>
              </a:rPr>
              <a:t>mutex</a:t>
            </a:r>
            <a:r>
              <a:rPr lang="en-US" altLang="ko-KR" sz="1800" dirty="0" smtClean="0">
                <a:latin typeface="Courier New" pitchFamily="49" charset="0"/>
                <a:ea typeface="Batang" pitchFamily="18" charset="-127"/>
                <a:cs typeface="Courier New" pitchFamily="49" charset="0"/>
              </a:rPr>
              <a:t>); </a:t>
            </a:r>
            <a:r>
              <a:rPr lang="en-US" altLang="ko-KR" sz="1800" dirty="0" smtClean="0">
                <a:ea typeface="Batang" pitchFamily="18" charset="-127"/>
              </a:rPr>
              <a:t>// </a:t>
            </a:r>
            <a:r>
              <a:rPr lang="en-US" altLang="ko-KR" sz="1800" i="1" dirty="0" smtClean="0">
                <a:ea typeface="Batang" pitchFamily="18" charset="-127"/>
              </a:rPr>
              <a:t>signal to producer that </a:t>
            </a:r>
            <a:r>
              <a:rPr lang="en-US" altLang="ko-KR" sz="1800" i="1" dirty="0" err="1" smtClean="0">
                <a:ea typeface="Batang" pitchFamily="18" charset="-127"/>
              </a:rPr>
              <a:t>mutex</a:t>
            </a:r>
            <a:r>
              <a:rPr lang="en-US" altLang="ko-KR" sz="1800" i="1" dirty="0" smtClean="0">
                <a:ea typeface="Batang" pitchFamily="18" charset="-127"/>
              </a:rPr>
              <a:t> is free and get it</a:t>
            </a:r>
            <a:endParaRPr lang="en-US" altLang="ko-KR" sz="1800" dirty="0" smtClean="0">
              <a:ea typeface="Batang" pitchFamily="18" charset="-127"/>
            </a:endParaRP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signal (empty); </a:t>
            </a:r>
            <a:r>
              <a:rPr lang="en-US" altLang="ko-KR" sz="1800" dirty="0" smtClean="0">
                <a:ea typeface="Batang" pitchFamily="18" charset="-127"/>
              </a:rPr>
              <a:t>// </a:t>
            </a:r>
            <a:r>
              <a:rPr lang="en-US" altLang="ko-KR" sz="1800" i="1" dirty="0" smtClean="0">
                <a:ea typeface="Batang" pitchFamily="18" charset="-127"/>
              </a:rPr>
              <a:t>signal to producer that buffer is  empty</a:t>
            </a:r>
            <a:endParaRPr lang="en-US" altLang="ko-KR" sz="1800" dirty="0" smtClean="0">
              <a:ea typeface="Batang" pitchFamily="18" charset="-127"/>
            </a:endParaRPr>
          </a:p>
          <a:p>
            <a:pPr>
              <a:lnSpc>
                <a:spcPct val="80000"/>
              </a:lnSpc>
              <a:buFont typeface="Monotype Sorts"/>
              <a:buNone/>
            </a:pPr>
            <a:r>
              <a:rPr lang="en-US" altLang="ko-KR" sz="1800" dirty="0" smtClean="0">
                <a:ea typeface="Batang" pitchFamily="18" charset="-127"/>
              </a:rPr>
              <a:t>		</a:t>
            </a:r>
            <a:r>
              <a:rPr lang="en-US" altLang="ko-KR" sz="1800" dirty="0" smtClean="0">
                <a:latin typeface="Courier New" pitchFamily="49" charset="0"/>
                <a:ea typeface="Batang" pitchFamily="18" charset="-127"/>
                <a:cs typeface="Courier New" pitchFamily="49" charset="0"/>
              </a:rPr>
              <a:t>} while (TRUE);</a:t>
            </a:r>
            <a:r>
              <a:rPr lang="en-US" altLang="ko-KR" sz="1800" dirty="0" smtClean="0">
                <a:ea typeface="Batang" pitchFamily="18" charset="-127"/>
              </a:rPr>
              <a:t>	</a:t>
            </a:r>
          </a:p>
          <a:p>
            <a:endParaRPr lang="th-TH" sz="1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47107" name="Slide Number Placeholder 5"/>
          <p:cNvSpPr>
            <a:spLocks noGrp="1"/>
          </p:cNvSpPr>
          <p:nvPr>
            <p:ph type="sldNum" sz="quarter" idx="4294967295"/>
          </p:nvPr>
        </p:nvSpPr>
        <p:spPr>
          <a:xfrm>
            <a:off x="8647272" y="6407946"/>
            <a:ext cx="365760" cy="365125"/>
          </a:xfrm>
          <a:prstGeom prst="rect">
            <a:avLst/>
          </a:prstGeom>
          <a:noFill/>
        </p:spPr>
        <p:txBody>
          <a:bodyPr/>
          <a:lstStyle/>
          <a:p>
            <a:fld id="{3B8804CB-DBCA-49D2-B047-49F0BD84A160}" type="slidenum">
              <a:rPr lang="en-US" smtClean="0"/>
              <a:pPr/>
              <a:t>47</a:t>
            </a:fld>
            <a:endParaRPr lang="th-TH" smtClean="0"/>
          </a:p>
        </p:txBody>
      </p:sp>
      <p:sp>
        <p:nvSpPr>
          <p:cNvPr id="47108" name="Rectangle 2"/>
          <p:cNvSpPr>
            <a:spLocks noGrp="1" noChangeArrowheads="1"/>
          </p:cNvSpPr>
          <p:nvPr>
            <p:ph type="title"/>
          </p:nvPr>
        </p:nvSpPr>
        <p:spPr/>
        <p:txBody>
          <a:bodyPr>
            <a:normAutofit fontScale="90000"/>
          </a:bodyPr>
          <a:lstStyle/>
          <a:p>
            <a:r>
              <a:rPr lang="en-US" b="1" dirty="0" smtClean="0"/>
              <a:t/>
            </a:r>
            <a:br>
              <a:rPr lang="en-US" b="1" dirty="0" smtClean="0"/>
            </a:br>
            <a:r>
              <a:rPr lang="th-TH" dirty="0" smtClean="0">
                <a:cs typeface="Angsana New" pitchFamily="18" charset="-34"/>
              </a:rPr>
              <a:t/>
            </a:r>
            <a:br>
              <a:rPr lang="th-TH" dirty="0" smtClean="0">
                <a:cs typeface="Angsana New" pitchFamily="18" charset="-34"/>
              </a:rPr>
            </a:br>
            <a:r>
              <a:rPr lang="th-TH" dirty="0" smtClean="0"/>
              <a:t> The Producer-Consumer</a:t>
            </a:r>
            <a:r>
              <a:rPr lang="en-US" dirty="0" smtClean="0"/>
              <a:t> problem </a:t>
            </a:r>
            <a:endParaRPr lang="th-TH" dirty="0" smtClean="0">
              <a:cs typeface="Angsana New" pitchFamily="18" charset="-34"/>
            </a:endParaRPr>
          </a:p>
        </p:txBody>
      </p:sp>
      <p:sp>
        <p:nvSpPr>
          <p:cNvPr id="47109" name="Rectangle 3"/>
          <p:cNvSpPr>
            <a:spLocks noGrp="1" noChangeArrowheads="1"/>
          </p:cNvSpPr>
          <p:nvPr>
            <p:ph type="body" idx="1"/>
          </p:nvPr>
        </p:nvSpPr>
        <p:spPr>
          <a:xfrm>
            <a:off x="381000" y="1167618"/>
            <a:ext cx="8458200" cy="4852182"/>
          </a:xfrm>
        </p:spPr>
        <p:txBody>
          <a:bodyPr/>
          <a:lstStyle/>
          <a:p>
            <a:r>
              <a:rPr lang="en-US" sz="2400" dirty="0" smtClean="0"/>
              <a:t>In multithreaded programs there is often a division of </a:t>
            </a:r>
            <a:r>
              <a:rPr lang="en-US" sz="2400" b="1" dirty="0" smtClean="0"/>
              <a:t>labor </a:t>
            </a:r>
            <a:r>
              <a:rPr lang="en-US" sz="2400" dirty="0" smtClean="0"/>
              <a:t>between processes (or threads)</a:t>
            </a:r>
          </a:p>
          <a:p>
            <a:r>
              <a:rPr lang="en-US" sz="2400" dirty="0" smtClean="0"/>
              <a:t>And some processes are </a:t>
            </a:r>
            <a:r>
              <a:rPr lang="en-US" sz="2400" b="1" dirty="0" smtClean="0"/>
              <a:t>producers</a:t>
            </a:r>
            <a:r>
              <a:rPr lang="en-US" sz="2400" dirty="0" smtClean="0"/>
              <a:t> and some are </a:t>
            </a:r>
            <a:r>
              <a:rPr lang="en-US" sz="2400" b="1" dirty="0" smtClean="0"/>
              <a:t>consumers</a:t>
            </a:r>
          </a:p>
          <a:p>
            <a:pPr lvl="1"/>
            <a:r>
              <a:rPr lang="en-US" sz="2000" b="1" dirty="0" smtClean="0"/>
              <a:t>Producers</a:t>
            </a:r>
            <a:r>
              <a:rPr lang="en-US" sz="2000" dirty="0" smtClean="0"/>
              <a:t> create </a:t>
            </a:r>
            <a:r>
              <a:rPr lang="en-US" sz="2000" b="1" dirty="0" smtClean="0"/>
              <a:t>items</a:t>
            </a:r>
            <a:r>
              <a:rPr lang="en-US" sz="2000" dirty="0" smtClean="0"/>
              <a:t> of some kind and add them to a </a:t>
            </a:r>
            <a:r>
              <a:rPr lang="en-US" sz="2000" b="1" dirty="0" smtClean="0"/>
              <a:t>data structure (buffer);</a:t>
            </a:r>
          </a:p>
          <a:p>
            <a:pPr lvl="1"/>
            <a:r>
              <a:rPr lang="en-US" sz="2000" b="1" dirty="0" smtClean="0"/>
              <a:t>Consumers</a:t>
            </a:r>
            <a:r>
              <a:rPr lang="en-US" sz="2000" dirty="0" smtClean="0"/>
              <a:t> remove (consume) the items from </a:t>
            </a:r>
            <a:r>
              <a:rPr lang="en-US" sz="2000" b="1" dirty="0" smtClean="0"/>
              <a:t>buffer </a:t>
            </a:r>
            <a:r>
              <a:rPr lang="en-US" sz="2000" dirty="0" smtClean="0"/>
              <a:t>and process them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48131" name="Slide Number Placeholder 5"/>
          <p:cNvSpPr>
            <a:spLocks noGrp="1"/>
          </p:cNvSpPr>
          <p:nvPr>
            <p:ph type="sldNum" sz="quarter" idx="4294967295"/>
          </p:nvPr>
        </p:nvSpPr>
        <p:spPr>
          <a:xfrm>
            <a:off x="8647272" y="6407946"/>
            <a:ext cx="365760" cy="365125"/>
          </a:xfrm>
          <a:prstGeom prst="rect">
            <a:avLst/>
          </a:prstGeom>
          <a:noFill/>
        </p:spPr>
        <p:txBody>
          <a:bodyPr/>
          <a:lstStyle/>
          <a:p>
            <a:fld id="{7D54C77C-DB4A-49E2-95FA-D8BE452B1D50}" type="slidenum">
              <a:rPr lang="en-US" smtClean="0"/>
              <a:pPr/>
              <a:t>48</a:t>
            </a:fld>
            <a:endParaRPr lang="th-TH" smtClean="0"/>
          </a:p>
        </p:txBody>
      </p:sp>
      <p:sp>
        <p:nvSpPr>
          <p:cNvPr id="48132" name="Rectangle 2"/>
          <p:cNvSpPr>
            <a:spLocks noGrp="1" noChangeArrowheads="1"/>
          </p:cNvSpPr>
          <p:nvPr>
            <p:ph type="title"/>
          </p:nvPr>
        </p:nvSpPr>
        <p:spPr>
          <a:xfrm>
            <a:off x="457200" y="274638"/>
            <a:ext cx="8475785"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Producer-Consumer Problem</a:t>
            </a:r>
            <a:r>
              <a:rPr lang="th-TH" dirty="0" smtClean="0">
                <a:cs typeface="Angsana New" pitchFamily="18" charset="-34"/>
              </a:rPr>
              <a:t/>
            </a:r>
            <a:br>
              <a:rPr lang="th-TH" dirty="0" smtClean="0">
                <a:cs typeface="Angsana New" pitchFamily="18" charset="-34"/>
              </a:rPr>
            </a:br>
            <a:endParaRPr lang="th-TH" dirty="0" smtClean="0">
              <a:cs typeface="Angsana New" pitchFamily="18" charset="-34"/>
            </a:endParaRPr>
          </a:p>
        </p:txBody>
      </p:sp>
      <p:sp>
        <p:nvSpPr>
          <p:cNvPr id="48133" name="Rectangle 3"/>
          <p:cNvSpPr>
            <a:spLocks noGrp="1" noChangeArrowheads="1"/>
          </p:cNvSpPr>
          <p:nvPr>
            <p:ph type="body" idx="1"/>
          </p:nvPr>
        </p:nvSpPr>
        <p:spPr>
          <a:xfrm>
            <a:off x="304800" y="1041009"/>
            <a:ext cx="8534400" cy="5131191"/>
          </a:xfrm>
        </p:spPr>
        <p:txBody>
          <a:bodyPr>
            <a:normAutofit/>
          </a:bodyPr>
          <a:lstStyle/>
          <a:p>
            <a:r>
              <a:rPr lang="en-US" sz="2000" dirty="0" smtClean="0">
                <a:cs typeface="+mn-cs"/>
              </a:rPr>
              <a:t>There are several </a:t>
            </a:r>
            <a:r>
              <a:rPr lang="en-US" sz="2000" i="1" dirty="0" smtClean="0">
                <a:cs typeface="+mn-cs"/>
              </a:rPr>
              <a:t>synchronization constraints </a:t>
            </a:r>
            <a:r>
              <a:rPr lang="en-US" sz="2000" dirty="0" smtClean="0">
                <a:cs typeface="+mn-cs"/>
              </a:rPr>
              <a:t>that we need to enforce to make this </a:t>
            </a:r>
            <a:r>
              <a:rPr lang="en-US" sz="2000" b="1" dirty="0" smtClean="0">
                <a:cs typeface="+mn-cs"/>
              </a:rPr>
              <a:t>producer-consumer</a:t>
            </a:r>
            <a:r>
              <a:rPr lang="en-US" sz="2000" dirty="0" smtClean="0">
                <a:cs typeface="+mn-cs"/>
              </a:rPr>
              <a:t> system work correctly</a:t>
            </a:r>
          </a:p>
          <a:p>
            <a:pPr lvl="1"/>
            <a:r>
              <a:rPr lang="en-US" sz="2000" b="1" dirty="0" smtClean="0">
                <a:cs typeface="+mn-cs"/>
              </a:rPr>
              <a:t>Producer </a:t>
            </a:r>
            <a:r>
              <a:rPr lang="en-US" sz="2000" dirty="0" smtClean="0">
                <a:cs typeface="+mn-cs"/>
              </a:rPr>
              <a:t>processes (or threads) supplies/produce messages</a:t>
            </a:r>
          </a:p>
          <a:p>
            <a:pPr lvl="1"/>
            <a:r>
              <a:rPr lang="en-US" sz="2000" b="1" dirty="0" smtClean="0">
                <a:cs typeface="+mn-cs"/>
              </a:rPr>
              <a:t>Consumer</a:t>
            </a:r>
            <a:r>
              <a:rPr lang="en-US" sz="2000" dirty="0" smtClean="0">
                <a:cs typeface="+mn-cs"/>
              </a:rPr>
              <a:t> processes ( or threads) consume messages</a:t>
            </a:r>
            <a:endParaRPr lang="th-TH" sz="2000" dirty="0" smtClean="0">
              <a:cs typeface="+mn-cs"/>
            </a:endParaRPr>
          </a:p>
          <a:p>
            <a:pPr lvl="1"/>
            <a:r>
              <a:rPr lang="en-US" sz="2000" dirty="0" smtClean="0">
                <a:cs typeface="+mn-cs"/>
              </a:rPr>
              <a:t>Both processes (</a:t>
            </a:r>
            <a:r>
              <a:rPr lang="en-US" sz="2000" i="1" dirty="0" smtClean="0">
                <a:cs typeface="+mn-cs"/>
              </a:rPr>
              <a:t>asynchronous in nature</a:t>
            </a:r>
            <a:r>
              <a:rPr lang="en-US" sz="2000" dirty="0" smtClean="0">
                <a:cs typeface="+mn-cs"/>
              </a:rPr>
              <a:t>) share a </a:t>
            </a:r>
            <a:r>
              <a:rPr lang="en-US" sz="2000" b="1" dirty="0" smtClean="0">
                <a:cs typeface="+mn-cs"/>
              </a:rPr>
              <a:t>common buffer</a:t>
            </a:r>
            <a:endParaRPr lang="th-TH" sz="2000" b="1" dirty="0" smtClean="0">
              <a:cs typeface="+mn-cs"/>
            </a:endParaRPr>
          </a:p>
          <a:p>
            <a:pPr lvl="1"/>
            <a:r>
              <a:rPr lang="th-TH" sz="2000" dirty="0" smtClean="0">
                <a:cs typeface="+mn-cs"/>
              </a:rPr>
              <a:t>conditional synchronization as well as mutual exclusion</a:t>
            </a:r>
            <a:r>
              <a:rPr lang="en-US" sz="2000" dirty="0" smtClean="0">
                <a:cs typeface="+mn-cs"/>
              </a:rPr>
              <a:t> needed:</a:t>
            </a:r>
            <a:endParaRPr lang="th-TH" sz="2000" dirty="0" smtClean="0">
              <a:cs typeface="+mn-cs"/>
            </a:endParaRPr>
          </a:p>
          <a:p>
            <a:pPr lvl="2"/>
            <a:r>
              <a:rPr lang="en-US" sz="2000" dirty="0" smtClean="0">
                <a:cs typeface="+mn-cs"/>
              </a:rPr>
              <a:t>No </a:t>
            </a:r>
            <a:r>
              <a:rPr lang="en-US" sz="2000" b="1" dirty="0" smtClean="0">
                <a:cs typeface="+mn-cs"/>
              </a:rPr>
              <a:t>consumer</a:t>
            </a:r>
            <a:r>
              <a:rPr lang="en-US" sz="2000" dirty="0" smtClean="0">
                <a:cs typeface="+mn-cs"/>
              </a:rPr>
              <a:t> can access the buffer </a:t>
            </a:r>
            <a:r>
              <a:rPr lang="en-US" sz="2000" b="1" dirty="0" smtClean="0">
                <a:cs typeface="+mn-cs"/>
              </a:rPr>
              <a:t>when it is empty </a:t>
            </a:r>
            <a:r>
              <a:rPr lang="en-US" sz="2000" dirty="0" smtClean="0">
                <a:cs typeface="+mn-cs"/>
              </a:rPr>
              <a:t>and no producer can access the buffer </a:t>
            </a:r>
            <a:r>
              <a:rPr lang="en-US" sz="2000" b="1" dirty="0" smtClean="0">
                <a:cs typeface="+mn-cs"/>
              </a:rPr>
              <a:t>when it is full</a:t>
            </a:r>
          </a:p>
          <a:p>
            <a:pPr lvl="2"/>
            <a:r>
              <a:rPr lang="en-US" sz="2000" dirty="0" smtClean="0">
                <a:cs typeface="+mn-cs"/>
              </a:rPr>
              <a:t>If a </a:t>
            </a:r>
            <a:r>
              <a:rPr lang="en-US" sz="2000" b="1" dirty="0" smtClean="0">
                <a:cs typeface="+mn-cs"/>
              </a:rPr>
              <a:t>consumer</a:t>
            </a:r>
            <a:r>
              <a:rPr lang="en-US" sz="2000" dirty="0" smtClean="0">
                <a:cs typeface="+mn-cs"/>
              </a:rPr>
              <a:t> process (or thread) arrives while the </a:t>
            </a:r>
            <a:r>
              <a:rPr lang="en-US" sz="2000" b="1" dirty="0" smtClean="0">
                <a:cs typeface="+mn-cs"/>
              </a:rPr>
              <a:t>buffer</a:t>
            </a:r>
            <a:r>
              <a:rPr lang="en-US" sz="2000" dirty="0" smtClean="0">
                <a:cs typeface="+mn-cs"/>
              </a:rPr>
              <a:t> is empty, it blocks until a producer adds a new item into it</a:t>
            </a:r>
            <a:endParaRPr lang="th-TH" sz="2000" dirty="0" smtClean="0">
              <a:cs typeface="+mn-cs"/>
            </a:endParaRPr>
          </a:p>
          <a:p>
            <a:pPr lvl="1"/>
            <a:endParaRPr lang="en-US" sz="2000" dirty="0" smtClean="0">
              <a:cs typeface="+mn-cs"/>
            </a:endParaRPr>
          </a:p>
          <a:p>
            <a:pPr lvl="1"/>
            <a:endParaRPr lang="th-TH" sz="2000" dirty="0" smtClean="0">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50179" name="Slide Number Placeholder 5"/>
          <p:cNvSpPr>
            <a:spLocks noGrp="1"/>
          </p:cNvSpPr>
          <p:nvPr>
            <p:ph type="sldNum" sz="quarter" idx="4294967295"/>
          </p:nvPr>
        </p:nvSpPr>
        <p:spPr>
          <a:xfrm>
            <a:off x="8647272" y="6407946"/>
            <a:ext cx="365760" cy="365125"/>
          </a:xfrm>
          <a:prstGeom prst="rect">
            <a:avLst/>
          </a:prstGeom>
          <a:noFill/>
        </p:spPr>
        <p:txBody>
          <a:bodyPr/>
          <a:lstStyle/>
          <a:p>
            <a:fld id="{05662CA2-B9B3-4B6D-821E-03B20718C4CF}" type="slidenum">
              <a:rPr lang="en-US" smtClean="0"/>
              <a:pPr/>
              <a:t>49</a:t>
            </a:fld>
            <a:endParaRPr lang="th-TH" smtClean="0"/>
          </a:p>
        </p:txBody>
      </p:sp>
      <p:sp>
        <p:nvSpPr>
          <p:cNvPr id="50181" name="Rectangle 3"/>
          <p:cNvSpPr>
            <a:spLocks noGrp="1" noChangeArrowheads="1"/>
          </p:cNvSpPr>
          <p:nvPr>
            <p:ph type="body" idx="1"/>
          </p:nvPr>
        </p:nvSpPr>
        <p:spPr>
          <a:xfrm>
            <a:off x="553231" y="1120946"/>
            <a:ext cx="8229600" cy="4530725"/>
          </a:xfrm>
        </p:spPr>
        <p:txBody>
          <a:bodyPr/>
          <a:lstStyle/>
          <a:p>
            <a:r>
              <a:rPr lang="en-US" sz="2400" b="1" dirty="0" smtClean="0"/>
              <a:t>Event-driven </a:t>
            </a:r>
            <a:r>
              <a:rPr lang="en-US" sz="2400" dirty="0" smtClean="0"/>
              <a:t>programs are a good example:</a:t>
            </a:r>
          </a:p>
          <a:p>
            <a:pPr lvl="1"/>
            <a:r>
              <a:rPr lang="en-US" sz="2400" dirty="0" smtClean="0"/>
              <a:t>Whenever and </a:t>
            </a:r>
            <a:r>
              <a:rPr lang="en-US" sz="2400" b="1" dirty="0" smtClean="0"/>
              <a:t>event</a:t>
            </a:r>
            <a:r>
              <a:rPr lang="en-US" sz="2400" dirty="0" smtClean="0"/>
              <a:t> occurs, a </a:t>
            </a:r>
            <a:r>
              <a:rPr lang="en-US" sz="2400" b="1" dirty="0" smtClean="0"/>
              <a:t>producer thread</a:t>
            </a:r>
            <a:r>
              <a:rPr lang="en-US" sz="2400" dirty="0" smtClean="0"/>
              <a:t> creates an </a:t>
            </a:r>
            <a:r>
              <a:rPr lang="en-US" sz="2400" b="1" dirty="0" smtClean="0"/>
              <a:t>event object </a:t>
            </a:r>
            <a:r>
              <a:rPr lang="en-US" sz="2400" dirty="0" smtClean="0"/>
              <a:t>and adds it to the </a:t>
            </a:r>
            <a:r>
              <a:rPr lang="en-US" sz="2400" b="1" dirty="0" smtClean="0"/>
              <a:t>event buffer</a:t>
            </a:r>
            <a:r>
              <a:rPr lang="en-US" sz="2400" dirty="0" smtClean="0"/>
              <a:t> </a:t>
            </a:r>
          </a:p>
          <a:p>
            <a:pPr lvl="1"/>
            <a:r>
              <a:rPr lang="en-US" sz="2400" dirty="0" smtClean="0"/>
              <a:t>Concurrently, </a:t>
            </a:r>
            <a:r>
              <a:rPr lang="en-US" sz="2400" b="1" dirty="0" smtClean="0"/>
              <a:t>consumer threads</a:t>
            </a:r>
            <a:r>
              <a:rPr lang="en-US" sz="2400" dirty="0" smtClean="0"/>
              <a:t> take </a:t>
            </a:r>
            <a:r>
              <a:rPr lang="en-US" sz="2400" b="1" dirty="0" smtClean="0"/>
              <a:t>events</a:t>
            </a:r>
            <a:r>
              <a:rPr lang="en-US" sz="2400" dirty="0" smtClean="0"/>
              <a:t> out of the </a:t>
            </a:r>
            <a:r>
              <a:rPr lang="en-US" sz="2400" b="1" dirty="0" smtClean="0"/>
              <a:t>buffer</a:t>
            </a:r>
            <a:r>
              <a:rPr lang="en-US" sz="2400" dirty="0" smtClean="0"/>
              <a:t> and execute them</a:t>
            </a:r>
          </a:p>
          <a:p>
            <a:pPr lvl="1"/>
            <a:r>
              <a:rPr lang="en-US" sz="2400" dirty="0" smtClean="0"/>
              <a:t>In this case, the </a:t>
            </a:r>
            <a:r>
              <a:rPr lang="en-US" sz="2400" b="1" dirty="0" smtClean="0"/>
              <a:t>consumers </a:t>
            </a:r>
            <a:r>
              <a:rPr lang="en-US" sz="2400" dirty="0" smtClean="0"/>
              <a:t>are called “</a:t>
            </a:r>
            <a:r>
              <a:rPr lang="en-US" sz="2400" b="1" dirty="0" smtClean="0"/>
              <a:t>event handlers</a:t>
            </a:r>
            <a:r>
              <a:rPr lang="en-US" sz="2400" dirty="0" smtClean="0"/>
              <a:t>”</a:t>
            </a:r>
          </a:p>
          <a:p>
            <a:endParaRPr lang="th-TH" dirty="0" smtClean="0"/>
          </a:p>
        </p:txBody>
      </p:sp>
      <p:sp>
        <p:nvSpPr>
          <p:cNvPr id="6" name="Rectangle 5"/>
          <p:cNvSpPr/>
          <p:nvPr/>
        </p:nvSpPr>
        <p:spPr>
          <a:xfrm>
            <a:off x="2286000" y="3105835"/>
            <a:ext cx="4572000" cy="646331"/>
          </a:xfrm>
          <a:prstGeom prst="rect">
            <a:avLst/>
          </a:prstGeom>
        </p:spPr>
        <p:txBody>
          <a:bodyPr>
            <a:spAutoFit/>
          </a:bodyPr>
          <a:lstStyle/>
          <a:p>
            <a:r>
              <a:rPr lang="en-US" dirty="0" smtClean="0"/>
              <a:t> </a:t>
            </a:r>
            <a:r>
              <a:rPr lang="th-TH" dirty="0" smtClean="0">
                <a:cs typeface="Angsana New" pitchFamily="18" charset="-34"/>
              </a:rPr>
              <a:t/>
            </a:r>
            <a:br>
              <a:rPr lang="th-TH" dirty="0" smtClean="0">
                <a:cs typeface="Angsana New" pitchFamily="18" charset="-34"/>
              </a:rPr>
            </a:br>
            <a:endParaRPr lang="th-TH" dirty="0"/>
          </a:p>
        </p:txBody>
      </p:sp>
      <p:sp>
        <p:nvSpPr>
          <p:cNvPr id="8" name="Title 7"/>
          <p:cNvSpPr>
            <a:spLocks noGrp="1"/>
          </p:cNvSpPr>
          <p:nvPr>
            <p:ph type="title"/>
          </p:nvPr>
        </p:nvSpPr>
        <p:spPr/>
        <p:txBody>
          <a:bodyPr/>
          <a:lstStyle/>
          <a:p>
            <a:r>
              <a:rPr lang="en-US" dirty="0" smtClean="0"/>
              <a:t>Producer-Consumer Problem</a:t>
            </a:r>
            <a:endParaRPr lang="th-T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7325"/>
            <a:ext cx="8229600" cy="576263"/>
          </a:xfrm>
        </p:spPr>
        <p:txBody>
          <a:bodyPr/>
          <a:lstStyle/>
          <a:p>
            <a:pPr eaLnBrk="1" hangingPunct="1"/>
            <a:r>
              <a:rPr lang="en-US" smtClean="0"/>
              <a:t>Producer </a:t>
            </a:r>
          </a:p>
        </p:txBody>
      </p:sp>
      <p:sp>
        <p:nvSpPr>
          <p:cNvPr id="7171" name="Rectangle 3"/>
          <p:cNvSpPr>
            <a:spLocks noGrp="1" noChangeArrowheads="1"/>
          </p:cNvSpPr>
          <p:nvPr>
            <p:ph type="body" idx="1"/>
          </p:nvPr>
        </p:nvSpPr>
        <p:spPr>
          <a:xfrm>
            <a:off x="675249" y="998807"/>
            <a:ext cx="7350980" cy="4831862"/>
          </a:xfrm>
        </p:spPr>
        <p:txBody>
          <a:bodyPr/>
          <a:lstStyle/>
          <a:p>
            <a:pPr marL="0" indent="0">
              <a:buFont typeface="Monotype Sorts" pitchFamily="-84" charset="2"/>
              <a:buNone/>
            </a:pPr>
            <a:r>
              <a:rPr lang="en-US" sz="2400" dirty="0" smtClean="0">
                <a:latin typeface="Courier New" pitchFamily="49" charset="0"/>
                <a:cs typeface="Courier New" pitchFamily="49" charset="0"/>
              </a:rPr>
              <a:t>while (true)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 produce an item in next produced */ </a:t>
            </a:r>
          </a:p>
          <a:p>
            <a:pPr marL="0" indent="0">
              <a:buFont typeface="Monotype Sorts" pitchFamily="-84" charset="2"/>
              <a:buNone/>
            </a:pPr>
            <a:r>
              <a:rPr lang="en-US" sz="2400" dirty="0" smtClean="0">
                <a:latin typeface="Courier New" pitchFamily="49" charset="0"/>
                <a:cs typeface="Courier New" pitchFamily="49" charset="0"/>
              </a:rPr>
              <a:t>	</a:t>
            </a:r>
          </a:p>
          <a:p>
            <a:pPr marL="0" indent="0">
              <a:buFont typeface="Monotype Sorts" pitchFamily="-84" charset="2"/>
              <a:buNone/>
            </a:pPr>
            <a:r>
              <a:rPr lang="en-US" sz="2400" dirty="0" smtClean="0">
                <a:latin typeface="Courier New" pitchFamily="49" charset="0"/>
                <a:cs typeface="Courier New" pitchFamily="49" charset="0"/>
              </a:rPr>
              <a:t>	while (counter == BUFFER_SIZE) ; </a:t>
            </a:r>
          </a:p>
          <a:p>
            <a:pPr marL="0" indent="0">
              <a:buFont typeface="Monotype Sorts" pitchFamily="-84" charset="2"/>
              <a:buNone/>
            </a:pPr>
            <a:r>
              <a:rPr lang="en-US" sz="2400" dirty="0" smtClean="0">
                <a:latin typeface="Courier New" pitchFamily="49" charset="0"/>
                <a:cs typeface="Courier New" pitchFamily="49" charset="0"/>
              </a:rPr>
              <a:t>		/* do nothing */ </a:t>
            </a:r>
          </a:p>
          <a:p>
            <a:pPr marL="0" indent="0">
              <a:buFont typeface="Monotype Sorts" pitchFamily="-84" charset="2"/>
              <a:buNone/>
            </a:pPr>
            <a:r>
              <a:rPr lang="en-US" sz="2400" dirty="0" smtClean="0">
                <a:latin typeface="Courier New" pitchFamily="49" charset="0"/>
                <a:cs typeface="Courier New" pitchFamily="49" charset="0"/>
              </a:rPr>
              <a:t>	buffer[in] = </a:t>
            </a:r>
            <a:r>
              <a:rPr lang="en-US" sz="2400" dirty="0" err="1" smtClean="0">
                <a:latin typeface="Courier New" pitchFamily="49" charset="0"/>
                <a:cs typeface="Courier New" pitchFamily="49" charset="0"/>
              </a:rPr>
              <a:t>next_produced</a:t>
            </a:r>
            <a:r>
              <a:rPr lang="en-US" sz="2400" dirty="0" smtClean="0">
                <a:latin typeface="Courier New" pitchFamily="49" charset="0"/>
                <a:cs typeface="Courier New" pitchFamily="49" charset="0"/>
              </a:rPr>
              <a:t>; </a:t>
            </a:r>
          </a:p>
          <a:p>
            <a:pPr marL="0" indent="0">
              <a:buFont typeface="Monotype Sorts" pitchFamily="-84" charset="2"/>
              <a:buNone/>
            </a:pPr>
            <a:r>
              <a:rPr lang="en-US" sz="2400" dirty="0" smtClean="0">
                <a:latin typeface="Courier New" pitchFamily="49" charset="0"/>
                <a:cs typeface="Courier New" pitchFamily="49" charset="0"/>
              </a:rPr>
              <a:t>	in = (in + 1) % BUFFER_SIZE; </a:t>
            </a:r>
          </a:p>
          <a:p>
            <a:pPr marL="0" indent="0">
              <a:buFont typeface="Monotype Sorts" pitchFamily="-84" charset="2"/>
              <a:buNone/>
            </a:pPr>
            <a:r>
              <a:rPr lang="en-US" sz="2400" dirty="0" smtClean="0">
                <a:latin typeface="Courier New" pitchFamily="49" charset="0"/>
                <a:cs typeface="Courier New" pitchFamily="49" charset="0"/>
              </a:rPr>
              <a:t>	counter++; </a:t>
            </a:r>
          </a:p>
          <a:p>
            <a:pPr marL="0" indent="0">
              <a:buFont typeface="Monotype Sorts" pitchFamily="-84" charset="2"/>
              <a:buNone/>
            </a:pPr>
            <a:r>
              <a:rPr lang="en-US" sz="2400" dirty="0" smtClean="0">
                <a:latin typeface="Courier New" pitchFamily="49" charset="0"/>
                <a:cs typeface="Courier New" pitchFamily="49" charset="0"/>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20775" y="146050"/>
            <a:ext cx="7566025" cy="576263"/>
          </a:xfrm>
        </p:spPr>
        <p:txBody>
          <a:bodyPr/>
          <a:lstStyle/>
          <a:p>
            <a:pPr eaLnBrk="1" hangingPunct="1"/>
            <a:r>
              <a:rPr lang="en-US" smtClean="0"/>
              <a:t>Readers-Writers Problem</a:t>
            </a:r>
          </a:p>
        </p:txBody>
      </p:sp>
      <p:sp>
        <p:nvSpPr>
          <p:cNvPr id="37891" name="Rectangle 3"/>
          <p:cNvSpPr>
            <a:spLocks noGrp="1" noChangeArrowheads="1"/>
          </p:cNvSpPr>
          <p:nvPr>
            <p:ph idx="1"/>
          </p:nvPr>
        </p:nvSpPr>
        <p:spPr>
          <a:xfrm>
            <a:off x="269583" y="970671"/>
            <a:ext cx="8677470" cy="5413254"/>
          </a:xfrm>
        </p:spPr>
        <p:txBody>
          <a:bodyPr/>
          <a:lstStyle/>
          <a:p>
            <a:r>
              <a:rPr lang="en-US" sz="2000" dirty="0" smtClean="0"/>
              <a:t>Here a data set is shared among a number of </a:t>
            </a:r>
            <a:r>
              <a:rPr lang="en-US" sz="2000" b="1" dirty="0" smtClean="0"/>
              <a:t>concurrent processes</a:t>
            </a:r>
          </a:p>
          <a:p>
            <a:pPr lvl="1"/>
            <a:r>
              <a:rPr lang="en-US" sz="2000" b="1" dirty="0" smtClean="0"/>
              <a:t>Readers</a:t>
            </a:r>
            <a:r>
              <a:rPr lang="en-US" sz="2000" dirty="0" smtClean="0"/>
              <a:t> – only read the data set; they do </a:t>
            </a:r>
            <a:r>
              <a:rPr lang="en-US" sz="2000" b="1" i="1" dirty="0" smtClean="0"/>
              <a:t>not</a:t>
            </a:r>
            <a:r>
              <a:rPr lang="en-US" sz="2000" b="1" dirty="0" smtClean="0"/>
              <a:t> </a:t>
            </a:r>
            <a:r>
              <a:rPr lang="en-US" sz="2000" dirty="0" smtClean="0"/>
              <a:t>perform any updates</a:t>
            </a:r>
          </a:p>
          <a:p>
            <a:pPr lvl="1"/>
            <a:r>
              <a:rPr lang="en-US" sz="2000" b="1" dirty="0" smtClean="0"/>
              <a:t>Writers  </a:t>
            </a:r>
            <a:r>
              <a:rPr lang="en-US" sz="2000" dirty="0" smtClean="0"/>
              <a:t> – can both read and write</a:t>
            </a:r>
          </a:p>
          <a:p>
            <a:r>
              <a:rPr lang="en-US" sz="2000" b="1" dirty="0" smtClean="0"/>
              <a:t>Problem</a:t>
            </a:r>
            <a:r>
              <a:rPr lang="en-US" sz="2000" dirty="0" smtClean="0"/>
              <a:t> – </a:t>
            </a:r>
            <a:r>
              <a:rPr lang="en-US" sz="2000" i="1" dirty="0" smtClean="0"/>
              <a:t>allow multiple readers to read at the same time </a:t>
            </a:r>
            <a:r>
              <a:rPr lang="en-US" sz="2000" dirty="0" smtClean="0"/>
              <a:t>and </a:t>
            </a:r>
            <a:r>
              <a:rPr lang="en-US" sz="2000" i="1" dirty="0" smtClean="0"/>
              <a:t>only one single writer can access the shared data at the same time.</a:t>
            </a:r>
          </a:p>
          <a:p>
            <a:r>
              <a:rPr lang="en-US" sz="2000" dirty="0" smtClean="0"/>
              <a:t>Several variations of how readers and writers are considered  – all involve some form of priorities</a:t>
            </a:r>
          </a:p>
          <a:p>
            <a:r>
              <a:rPr lang="en-US" sz="2000" b="1" dirty="0" smtClean="0"/>
              <a:t>Shared Data</a:t>
            </a:r>
          </a:p>
          <a:p>
            <a:pPr lvl="1"/>
            <a:r>
              <a:rPr lang="en-US" sz="2000" dirty="0" smtClean="0"/>
              <a:t>Data set</a:t>
            </a:r>
          </a:p>
          <a:p>
            <a:pPr lvl="1"/>
            <a:r>
              <a:rPr lang="en-US" sz="2000" dirty="0" smtClean="0"/>
              <a:t>Semaphore</a:t>
            </a:r>
            <a:r>
              <a:rPr lang="en-US" sz="2000" b="1" dirty="0" smtClean="0">
                <a:solidFill>
                  <a:srgbClr val="000000"/>
                </a:solidFill>
                <a:latin typeface="Courier New" pitchFamily="49" charset="0"/>
              </a:rPr>
              <a:t> </a:t>
            </a:r>
            <a:r>
              <a:rPr lang="en-US" sz="2000" b="1" dirty="0" err="1" smtClean="0">
                <a:solidFill>
                  <a:srgbClr val="000000"/>
                </a:solidFill>
                <a:latin typeface="Courier New" pitchFamily="49" charset="0"/>
              </a:rPr>
              <a:t>rw_mutex</a:t>
            </a:r>
            <a:r>
              <a:rPr lang="en-US" sz="2000" b="1" dirty="0" smtClean="0">
                <a:solidFill>
                  <a:srgbClr val="000000"/>
                </a:solidFill>
                <a:latin typeface="Courier New" pitchFamily="49" charset="0"/>
              </a:rPr>
              <a:t> </a:t>
            </a:r>
            <a:r>
              <a:rPr lang="en-US" sz="2000" dirty="0" smtClean="0"/>
              <a:t>initialized to 1</a:t>
            </a:r>
          </a:p>
          <a:p>
            <a:pPr lvl="1"/>
            <a:r>
              <a:rPr lang="en-US" sz="2000" dirty="0" smtClean="0"/>
              <a:t>Semaphore </a:t>
            </a:r>
            <a:r>
              <a:rPr lang="en-US" sz="2000" b="1" dirty="0" err="1" smtClean="0">
                <a:solidFill>
                  <a:srgbClr val="000000"/>
                </a:solidFill>
                <a:latin typeface="Courier New" pitchFamily="49" charset="0"/>
              </a:rPr>
              <a:t>mutex</a:t>
            </a:r>
            <a:r>
              <a:rPr lang="en-US" sz="2000" b="1" dirty="0" smtClean="0">
                <a:solidFill>
                  <a:srgbClr val="000000"/>
                </a:solidFill>
                <a:latin typeface="Courier New" pitchFamily="49" charset="0"/>
              </a:rPr>
              <a:t> </a:t>
            </a:r>
            <a:r>
              <a:rPr lang="en-US" sz="2000" dirty="0" smtClean="0"/>
              <a:t>initialized to 1</a:t>
            </a:r>
          </a:p>
          <a:p>
            <a:pPr lvl="1"/>
            <a:r>
              <a:rPr lang="en-US" sz="2000" dirty="0" smtClean="0"/>
              <a:t>Integer </a:t>
            </a:r>
            <a:r>
              <a:rPr lang="en-US" sz="2000" b="1" dirty="0" err="1" smtClean="0">
                <a:solidFill>
                  <a:srgbClr val="000000"/>
                </a:solidFill>
                <a:latin typeface="Courier New" pitchFamily="49" charset="0"/>
              </a:rPr>
              <a:t>read_count</a:t>
            </a:r>
            <a:r>
              <a:rPr lang="en-US" sz="2000" dirty="0" smtClean="0"/>
              <a:t> initialized to 0</a:t>
            </a:r>
          </a:p>
          <a:p>
            <a:pPr lvl="1"/>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25525" y="190500"/>
            <a:ext cx="7661275" cy="576263"/>
          </a:xfrm>
        </p:spPr>
        <p:txBody>
          <a:bodyPr/>
          <a:lstStyle/>
          <a:p>
            <a:pPr eaLnBrk="1" hangingPunct="1"/>
            <a:r>
              <a:rPr lang="en-US" smtClean="0"/>
              <a:t>Readers-Writers Problem (Cont.)</a:t>
            </a:r>
          </a:p>
        </p:txBody>
      </p:sp>
      <p:sp>
        <p:nvSpPr>
          <p:cNvPr id="38915" name="Rectangle 3"/>
          <p:cNvSpPr>
            <a:spLocks noGrp="1" noChangeArrowheads="1"/>
          </p:cNvSpPr>
          <p:nvPr>
            <p:ph idx="1"/>
          </p:nvPr>
        </p:nvSpPr>
        <p:spPr>
          <a:xfrm>
            <a:off x="407963" y="1279525"/>
            <a:ext cx="8267725" cy="4876800"/>
          </a:xfrm>
        </p:spPr>
        <p:txBody>
          <a:bodyPr/>
          <a:lstStyle/>
          <a:p>
            <a:r>
              <a:rPr lang="en-US" sz="2000" dirty="0" smtClean="0"/>
              <a:t>The structure of a </a:t>
            </a:r>
            <a:r>
              <a:rPr lang="en-US" sz="2000" b="1" dirty="0" smtClean="0"/>
              <a:t>writer process</a:t>
            </a:r>
          </a:p>
          <a:p>
            <a:pPr>
              <a:buFont typeface="Monotype Sorts" pitchFamily="-84" charset="2"/>
              <a:buNone/>
            </a:pPr>
            <a:r>
              <a:rPr lang="en-US" sz="2000" dirty="0" smtClean="0">
                <a:solidFill>
                  <a:srgbClr val="0000FF"/>
                </a:solidFill>
              </a:rPr>
              <a:t>        </a:t>
            </a:r>
          </a:p>
          <a:p>
            <a:pPr>
              <a:buFont typeface="Monotype Sorts" pitchFamily="-84" charset="2"/>
              <a:buNone/>
            </a:pPr>
            <a:r>
              <a:rPr lang="en-US" sz="2000" b="1" dirty="0" smtClean="0">
                <a:latin typeface="Courier New" pitchFamily="49" charset="0"/>
                <a:cs typeface="Courier New" pitchFamily="49" charset="0"/>
              </a:rPr>
              <a:t>       do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wait(</a:t>
            </a:r>
            <a:r>
              <a:rPr lang="en-US" sz="2000" b="1" dirty="0" err="1" smtClean="0">
                <a:latin typeface="Courier New" pitchFamily="49" charset="0"/>
                <a:cs typeface="Courier New" pitchFamily="49" charset="0"/>
              </a:rPr>
              <a:t>rw_mutex</a:t>
            </a:r>
            <a:r>
              <a:rPr lang="en-US" sz="2000" b="1" dirty="0" smtClean="0">
                <a:latin typeface="Courier New" pitchFamily="49" charset="0"/>
                <a:cs typeface="Courier New" pitchFamily="49" charset="0"/>
              </a:rPr>
              <a:t>); </a:t>
            </a:r>
          </a:p>
          <a:p>
            <a:pPr>
              <a:buFont typeface="Monotype Sorts" pitchFamily="-84" charset="2"/>
              <a:buNone/>
            </a:pPr>
            <a:r>
              <a:rPr lang="en-US" sz="2000" b="1" dirty="0" smtClean="0">
                <a:latin typeface="Courier New" pitchFamily="49" charset="0"/>
                <a:cs typeface="Courier New" pitchFamily="49" charset="0"/>
              </a:rPr>
              <a:t>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 writing is performed */ </a:t>
            </a:r>
          </a:p>
          <a:p>
            <a:pPr>
              <a:buFont typeface="Monotype Sorts" pitchFamily="-84" charset="2"/>
              <a:buNone/>
            </a:pPr>
            <a:r>
              <a:rPr lang="en-US" sz="2000" b="1" dirty="0" smtClean="0">
                <a:latin typeface="Courier New" pitchFamily="49" charset="0"/>
                <a:cs typeface="Courier New" pitchFamily="49" charset="0"/>
              </a:rPr>
              <a:t>               ... </a:t>
            </a:r>
          </a:p>
          <a:p>
            <a:pPr>
              <a:buFont typeface="Monotype Sorts" pitchFamily="-84" charset="2"/>
              <a:buNone/>
            </a:pPr>
            <a:r>
              <a:rPr lang="en-US" sz="2000" b="1" dirty="0" smtClean="0">
                <a:latin typeface="Courier New" pitchFamily="49" charset="0"/>
                <a:cs typeface="Courier New" pitchFamily="49" charset="0"/>
              </a:rPr>
              <a:t>          signal(</a:t>
            </a:r>
            <a:r>
              <a:rPr lang="en-US" sz="2000" b="1" dirty="0" err="1" smtClean="0">
                <a:latin typeface="Courier New" pitchFamily="49" charset="0"/>
                <a:cs typeface="Courier New" pitchFamily="49" charset="0"/>
              </a:rPr>
              <a:t>rw_mutex</a:t>
            </a:r>
            <a:r>
              <a:rPr lang="en-US" sz="2000" b="1" dirty="0" smtClean="0">
                <a:latin typeface="Courier New" pitchFamily="49" charset="0"/>
                <a:cs typeface="Courier New" pitchFamily="49" charset="0"/>
              </a:rPr>
              <a:t>); </a:t>
            </a:r>
          </a:p>
          <a:p>
            <a:pPr>
              <a:buFont typeface="Monotype Sorts" pitchFamily="-84" charset="2"/>
              <a:buNone/>
            </a:pPr>
            <a:r>
              <a:rPr lang="en-US" sz="2000" b="1" dirty="0" smtClean="0">
                <a:latin typeface="Courier New" pitchFamily="49" charset="0"/>
                <a:cs typeface="Courier New" pitchFamily="49" charset="0"/>
              </a:rPr>
              <a:t>     } while (true);</a:t>
            </a:r>
            <a:br>
              <a:rPr lang="en-US" sz="2000" b="1" dirty="0" smtClean="0">
                <a:latin typeface="Courier New" pitchFamily="49" charset="0"/>
                <a:cs typeface="Courier New" pitchFamily="49" charset="0"/>
              </a:rPr>
            </a:br>
            <a:endParaRPr lang="en-US" sz="2000" b="1" dirty="0" smtClean="0">
              <a:latin typeface="Courier New" pitchFamily="49" charset="0"/>
              <a:cs typeface="Courier New" pitchFamily="49" charset="0"/>
            </a:endParaRPr>
          </a:p>
          <a:p>
            <a:pPr>
              <a:buFont typeface="Monotype Sorts" pitchFamily="-84" charset="2"/>
              <a:buNone/>
            </a:pPr>
            <a:endParaRPr lang="en-US" sz="2000" dirty="0" smtClean="0">
              <a:solidFill>
                <a:srgbClr val="0000FF"/>
              </a:solidFill>
            </a:endParaRPr>
          </a:p>
          <a:p>
            <a:pPr>
              <a:buFont typeface="Monotype Sorts" pitchFamily="-84" charset="2"/>
              <a:buNone/>
            </a:pPr>
            <a:endParaRPr lang="en-US" sz="2000" dirty="0" smtClean="0">
              <a:solidFill>
                <a:srgbClr val="0000FF"/>
              </a:solidFill>
            </a:endParaRPr>
          </a:p>
          <a:p>
            <a:pPr>
              <a:buFont typeface="Monotype Sorts" pitchFamily="-84" charset="2"/>
              <a:buNone/>
            </a:pPr>
            <a:r>
              <a:rPr lang="en-US" sz="2000" dirty="0" smtClean="0">
                <a:solidFill>
                  <a:srgbClr val="0000FF"/>
                </a:solidFill>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35050" y="190500"/>
            <a:ext cx="7651750" cy="576263"/>
          </a:xfrm>
        </p:spPr>
        <p:txBody>
          <a:bodyPr/>
          <a:lstStyle/>
          <a:p>
            <a:pPr eaLnBrk="1" hangingPunct="1"/>
            <a:r>
              <a:rPr lang="en-US" smtClean="0"/>
              <a:t>Readers-Writers Problem (Cont.)</a:t>
            </a:r>
          </a:p>
        </p:txBody>
      </p:sp>
      <p:sp>
        <p:nvSpPr>
          <p:cNvPr id="39939" name="Rectangle 3"/>
          <p:cNvSpPr>
            <a:spLocks noGrp="1" noChangeArrowheads="1"/>
          </p:cNvSpPr>
          <p:nvPr>
            <p:ph idx="1"/>
          </p:nvPr>
        </p:nvSpPr>
        <p:spPr>
          <a:xfrm>
            <a:off x="295422" y="872197"/>
            <a:ext cx="8651630" cy="5269841"/>
          </a:xfrm>
        </p:spPr>
        <p:txBody>
          <a:bodyPr/>
          <a:lstStyle/>
          <a:p>
            <a:pPr>
              <a:lnSpc>
                <a:spcPct val="80000"/>
              </a:lnSpc>
            </a:pPr>
            <a:r>
              <a:rPr lang="en-US" sz="2000" dirty="0" smtClean="0"/>
              <a:t>The structure of </a:t>
            </a:r>
            <a:r>
              <a:rPr lang="en-US" sz="2000" b="1" dirty="0" smtClean="0"/>
              <a:t>a reader process</a:t>
            </a:r>
            <a:endParaRPr lang="en-US" sz="2000" b="1" dirty="0" smtClean="0">
              <a:solidFill>
                <a:srgbClr val="0000FF"/>
              </a:solidFill>
            </a:endParaRPr>
          </a:p>
          <a:p>
            <a:pPr>
              <a:buFont typeface="Monotype Sorts" pitchFamily="-84" charset="2"/>
              <a:buNone/>
            </a:pPr>
            <a:r>
              <a:rPr lang="en-US" sz="1600" b="1" dirty="0" smtClean="0">
                <a:latin typeface="Courier New" pitchFamily="49" charset="0"/>
                <a:cs typeface="Courier New" pitchFamily="49" charset="0"/>
              </a:rPr>
              <a:t>       </a:t>
            </a:r>
            <a:r>
              <a:rPr lang="en-US" b="1" dirty="0" smtClean="0">
                <a:latin typeface="Courier New" pitchFamily="49" charset="0"/>
                <a:cs typeface="Courier New" pitchFamily="49" charset="0"/>
              </a:rPr>
              <a:t>do { </a:t>
            </a:r>
            <a:r>
              <a:rPr lang="en-US" dirty="0" smtClean="0">
                <a:cs typeface="Courier New" pitchFamily="49" charset="0"/>
              </a:rPr>
              <a:t>//</a:t>
            </a:r>
            <a:r>
              <a:rPr lang="en-US" b="1" dirty="0" smtClean="0">
                <a:latin typeface="Courier New" pitchFamily="49" charset="0"/>
                <a:cs typeface="Courier New" pitchFamily="49" charset="0"/>
              </a:rPr>
              <a:t> </a:t>
            </a:r>
            <a:r>
              <a:rPr lang="en-US" dirty="0" smtClean="0">
                <a:cs typeface="Courier New" pitchFamily="49" charset="0"/>
              </a:rPr>
              <a:t>first finding readers using ‘</a:t>
            </a:r>
            <a:r>
              <a:rPr lang="en-US" dirty="0" err="1" smtClean="0">
                <a:cs typeface="Courier New" pitchFamily="49" charset="0"/>
              </a:rPr>
              <a:t>mutex</a:t>
            </a:r>
            <a:r>
              <a:rPr lang="en-US" dirty="0" smtClean="0">
                <a:cs typeface="Courier New" pitchFamily="49" charset="0"/>
              </a:rPr>
              <a:t>’ </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           wait(</a:t>
            </a:r>
            <a:r>
              <a:rPr lang="en-US" b="1" dirty="0" err="1" smtClean="0">
                <a:latin typeface="Courier New" pitchFamily="49" charset="0"/>
                <a:cs typeface="Courier New" pitchFamily="49" charset="0"/>
              </a:rPr>
              <a:t>mutex</a:t>
            </a:r>
            <a:r>
              <a:rPr lang="en-US" b="1" dirty="0" smtClean="0">
                <a:latin typeface="Courier New" pitchFamily="49" charset="0"/>
                <a:cs typeface="Courier New" pitchFamily="49" charset="0"/>
              </a:rPr>
              <a:t>); </a:t>
            </a:r>
            <a:r>
              <a:rPr lang="en-US" dirty="0" smtClean="0">
                <a:cs typeface="Courier New" pitchFamily="49" charset="0"/>
              </a:rPr>
              <a:t>// reader gets ‘</a:t>
            </a:r>
            <a:r>
              <a:rPr lang="en-US" dirty="0" err="1" smtClean="0">
                <a:cs typeface="Courier New" pitchFamily="49" charset="0"/>
              </a:rPr>
              <a:t>mutex</a:t>
            </a:r>
            <a:r>
              <a:rPr lang="en-US" dirty="0" smtClean="0">
                <a:cs typeface="Courier New" pitchFamily="49" charset="0"/>
              </a:rPr>
              <a:t>’ </a:t>
            </a:r>
            <a:r>
              <a:rPr lang="en-US" smtClean="0">
                <a:cs typeface="Courier New" pitchFamily="49" charset="0"/>
              </a:rPr>
              <a:t>means a writer </a:t>
            </a:r>
            <a:r>
              <a:rPr lang="en-US" dirty="0" smtClean="0">
                <a:cs typeface="Courier New" pitchFamily="49" charset="0"/>
              </a:rPr>
              <a:t>waits</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read_count</a:t>
            </a:r>
            <a:r>
              <a:rPr lang="en-US" b="1" dirty="0" smtClean="0">
                <a:latin typeface="Courier New" pitchFamily="49" charset="0"/>
                <a:cs typeface="Courier New" pitchFamily="49" charset="0"/>
              </a:rPr>
              <a:t>++; </a:t>
            </a:r>
            <a:r>
              <a:rPr lang="en-US" dirty="0" smtClean="0">
                <a:cs typeface="Courier New" pitchFamily="49" charset="0"/>
              </a:rPr>
              <a:t>// check </a:t>
            </a:r>
            <a:r>
              <a:rPr lang="en-US" dirty="0" err="1" smtClean="0">
                <a:cs typeface="Courier New" pitchFamily="49" charset="0"/>
              </a:rPr>
              <a:t>no.of</a:t>
            </a:r>
            <a:r>
              <a:rPr lang="en-US" dirty="0" smtClean="0">
                <a:cs typeface="Courier New" pitchFamily="49" charset="0"/>
              </a:rPr>
              <a:t> readers</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read_count</a:t>
            </a:r>
            <a:r>
              <a:rPr lang="en-US" b="1" dirty="0" smtClean="0">
                <a:latin typeface="Courier New" pitchFamily="49" charset="0"/>
                <a:cs typeface="Courier New" pitchFamily="49" charset="0"/>
              </a:rPr>
              <a:t> == 1) </a:t>
            </a:r>
            <a:r>
              <a:rPr lang="en-US" dirty="0" smtClean="0">
                <a:cs typeface="Courier New" pitchFamily="49" charset="0"/>
              </a:rPr>
              <a:t>//if at least one reader</a:t>
            </a:r>
          </a:p>
          <a:p>
            <a:pPr>
              <a:buFont typeface="Monotype Sorts" pitchFamily="-84" charset="2"/>
              <a:buNone/>
            </a:pPr>
            <a:r>
              <a:rPr lang="en-US" b="1" dirty="0" smtClean="0">
                <a:latin typeface="Courier New" pitchFamily="49" charset="0"/>
                <a:cs typeface="Courier New" pitchFamily="49" charset="0"/>
              </a:rPr>
              <a:t>              wait(</a:t>
            </a:r>
            <a:r>
              <a:rPr lang="en-US" b="1" dirty="0" err="1" smtClean="0">
                <a:latin typeface="Courier New" pitchFamily="49" charset="0"/>
                <a:cs typeface="Courier New" pitchFamily="49" charset="0"/>
              </a:rPr>
              <a:t>rw_mutex</a:t>
            </a:r>
            <a:r>
              <a:rPr lang="en-US" b="1" dirty="0" smtClean="0">
                <a:latin typeface="Courier New" pitchFamily="49" charset="0"/>
                <a:cs typeface="Courier New" pitchFamily="49" charset="0"/>
              </a:rPr>
              <a:t>); </a:t>
            </a:r>
            <a:r>
              <a:rPr lang="en-US" dirty="0" smtClean="0">
                <a:cs typeface="Courier New" pitchFamily="49" charset="0"/>
              </a:rPr>
              <a:t>// then writer waits</a:t>
            </a:r>
          </a:p>
          <a:p>
            <a:pPr>
              <a:buFont typeface="Monotype Sorts" pitchFamily="-84" charset="2"/>
              <a:buNone/>
            </a:pPr>
            <a:r>
              <a:rPr lang="en-US" b="1" dirty="0" smtClean="0">
                <a:latin typeface="Courier New" pitchFamily="49" charset="0"/>
                <a:cs typeface="Courier New" pitchFamily="49" charset="0"/>
              </a:rPr>
              <a:t>           signal(</a:t>
            </a:r>
            <a:r>
              <a:rPr lang="en-US" b="1" dirty="0" err="1" smtClean="0">
                <a:latin typeface="Courier New" pitchFamily="49" charset="0"/>
                <a:cs typeface="Courier New" pitchFamily="49" charset="0"/>
              </a:rPr>
              <a:t>mutex</a:t>
            </a:r>
            <a:r>
              <a:rPr lang="en-US" b="1" dirty="0" smtClean="0">
                <a:latin typeface="Courier New" pitchFamily="49" charset="0"/>
                <a:cs typeface="Courier New" pitchFamily="49" charset="0"/>
              </a:rPr>
              <a:t>); </a:t>
            </a:r>
            <a:r>
              <a:rPr lang="en-US" dirty="0" smtClean="0">
                <a:cs typeface="Courier New" pitchFamily="49" charset="0"/>
              </a:rPr>
              <a:t>// else signal </a:t>
            </a:r>
            <a:r>
              <a:rPr lang="en-US" dirty="0" err="1" smtClean="0">
                <a:cs typeface="Courier New" pitchFamily="49" charset="0"/>
              </a:rPr>
              <a:t>mutex</a:t>
            </a:r>
            <a:r>
              <a:rPr lang="en-US" dirty="0" smtClean="0">
                <a:cs typeface="Courier New" pitchFamily="49" charset="0"/>
              </a:rPr>
              <a:t> to write(no readers)</a:t>
            </a:r>
          </a:p>
          <a:p>
            <a:pPr>
              <a:buFont typeface="Monotype Sorts" pitchFamily="-84" charset="2"/>
              <a:buNone/>
            </a:pPr>
            <a:r>
              <a:rPr lang="en-US" b="1" dirty="0" smtClean="0">
                <a:latin typeface="Courier New" pitchFamily="49" charset="0"/>
                <a:cs typeface="Courier New" pitchFamily="49" charset="0"/>
              </a:rPr>
              <a:t>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           /* reading is performed */ </a:t>
            </a:r>
          </a:p>
          <a:p>
            <a:pPr>
              <a:buFont typeface="Monotype Sorts" pitchFamily="-84" charset="2"/>
              <a:buNone/>
            </a:pPr>
            <a:r>
              <a:rPr lang="en-US" b="1" dirty="0" smtClean="0">
                <a:latin typeface="Courier New" pitchFamily="49" charset="0"/>
                <a:cs typeface="Courier New" pitchFamily="49" charset="0"/>
              </a:rPr>
              <a:t>               ... </a:t>
            </a:r>
          </a:p>
          <a:p>
            <a:pPr>
              <a:buNone/>
            </a:pPr>
            <a:r>
              <a:rPr lang="en-US" b="1" dirty="0" smtClean="0">
                <a:latin typeface="Courier New" pitchFamily="49" charset="0"/>
                <a:cs typeface="Courier New" pitchFamily="49" charset="0"/>
              </a:rPr>
              <a:t>           wait(</a:t>
            </a:r>
            <a:r>
              <a:rPr lang="en-US" b="1" dirty="0" err="1" smtClean="0">
                <a:latin typeface="Courier New" pitchFamily="49" charset="0"/>
                <a:cs typeface="Courier New" pitchFamily="49" charset="0"/>
              </a:rPr>
              <a:t>mutex</a:t>
            </a:r>
            <a:r>
              <a:rPr lang="en-US" b="1" dirty="0" smtClean="0">
                <a:latin typeface="Courier New" pitchFamily="49" charset="0"/>
                <a:cs typeface="Courier New" pitchFamily="49" charset="0"/>
              </a:rPr>
              <a:t>); </a:t>
            </a:r>
            <a:r>
              <a:rPr lang="en-US" dirty="0" smtClean="0">
                <a:cs typeface="Courier New" pitchFamily="49" charset="0"/>
              </a:rPr>
              <a:t>// </a:t>
            </a:r>
            <a:r>
              <a:rPr lang="en-US" i="1" dirty="0" smtClean="0">
                <a:cs typeface="Courier New" pitchFamily="49" charset="0"/>
              </a:rPr>
              <a:t>Still reading is going on </a:t>
            </a:r>
            <a:r>
              <a:rPr lang="en-US" dirty="0" smtClean="0">
                <a:cs typeface="Courier New" pitchFamily="49" charset="0"/>
              </a:rPr>
              <a:t>(means writer waits) </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           read count--; </a:t>
            </a:r>
            <a:r>
              <a:rPr lang="en-US" dirty="0" smtClean="0">
                <a:cs typeface="Courier New" pitchFamily="49" charset="0"/>
              </a:rPr>
              <a:t>// reading by readers one by one</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           if (</a:t>
            </a:r>
            <a:r>
              <a:rPr lang="en-US" b="1" dirty="0" err="1" smtClean="0">
                <a:latin typeface="Courier New" pitchFamily="49" charset="0"/>
                <a:cs typeface="Courier New" pitchFamily="49" charset="0"/>
              </a:rPr>
              <a:t>read_count</a:t>
            </a:r>
            <a:r>
              <a:rPr lang="en-US" b="1" dirty="0" smtClean="0">
                <a:latin typeface="Courier New" pitchFamily="49" charset="0"/>
                <a:cs typeface="Courier New" pitchFamily="49" charset="0"/>
              </a:rPr>
              <a:t> == 0) </a:t>
            </a:r>
            <a:r>
              <a:rPr lang="en-US" dirty="0" smtClean="0">
                <a:cs typeface="Courier New" pitchFamily="49" charset="0"/>
              </a:rPr>
              <a:t>// if no more readers</a:t>
            </a:r>
          </a:p>
          <a:p>
            <a:pPr>
              <a:buFont typeface="Monotype Sorts" pitchFamily="-84" charset="2"/>
              <a:buNone/>
            </a:pPr>
            <a:r>
              <a:rPr lang="en-US" b="1" dirty="0" smtClean="0">
                <a:latin typeface="Courier New" pitchFamily="49" charset="0"/>
                <a:cs typeface="Courier New" pitchFamily="49" charset="0"/>
              </a:rPr>
              <a:t>           signal(</a:t>
            </a:r>
            <a:r>
              <a:rPr lang="en-US" b="1" dirty="0" err="1" smtClean="0">
                <a:latin typeface="Courier New" pitchFamily="49" charset="0"/>
                <a:cs typeface="Courier New" pitchFamily="49" charset="0"/>
              </a:rPr>
              <a:t>rw_mutex</a:t>
            </a:r>
            <a:r>
              <a:rPr lang="en-US" b="1" dirty="0" smtClean="0">
                <a:latin typeface="Courier New" pitchFamily="49" charset="0"/>
                <a:cs typeface="Courier New" pitchFamily="49" charset="0"/>
              </a:rPr>
              <a:t>); </a:t>
            </a:r>
            <a:r>
              <a:rPr lang="en-US" dirty="0" smtClean="0">
                <a:cs typeface="Courier New" pitchFamily="49" charset="0"/>
              </a:rPr>
              <a:t>// signal ‘</a:t>
            </a:r>
            <a:r>
              <a:rPr lang="en-US" dirty="0" err="1" smtClean="0">
                <a:cs typeface="Courier New" pitchFamily="49" charset="0"/>
              </a:rPr>
              <a:t>rw_mutex</a:t>
            </a:r>
            <a:r>
              <a:rPr lang="en-US" dirty="0" smtClean="0">
                <a:cs typeface="Courier New" pitchFamily="49" charset="0"/>
              </a:rPr>
              <a:t>’ to writers to synch</a:t>
            </a:r>
          </a:p>
          <a:p>
            <a:pPr>
              <a:buFont typeface="Monotype Sorts" pitchFamily="-84" charset="2"/>
              <a:buNone/>
            </a:pPr>
            <a:r>
              <a:rPr lang="en-US" b="1" dirty="0" smtClean="0">
                <a:latin typeface="Courier New" pitchFamily="49" charset="0"/>
                <a:cs typeface="Courier New" pitchFamily="49" charset="0"/>
              </a:rPr>
              <a:t>           signal(</a:t>
            </a:r>
            <a:r>
              <a:rPr lang="en-US" b="1" dirty="0" err="1" smtClean="0">
                <a:latin typeface="Courier New" pitchFamily="49" charset="0"/>
                <a:cs typeface="Courier New" pitchFamily="49" charset="0"/>
              </a:rPr>
              <a:t>mutex</a:t>
            </a:r>
            <a:r>
              <a:rPr lang="en-US" b="1" dirty="0" smtClean="0">
                <a:latin typeface="Courier New" pitchFamily="49" charset="0"/>
                <a:cs typeface="Courier New" pitchFamily="49" charset="0"/>
              </a:rPr>
              <a:t>); </a:t>
            </a:r>
            <a:r>
              <a:rPr lang="en-US" dirty="0" smtClean="0">
                <a:cs typeface="Courier New" pitchFamily="49" charset="0"/>
              </a:rPr>
              <a:t>// signal ‘</a:t>
            </a:r>
            <a:r>
              <a:rPr lang="en-US" dirty="0" err="1" smtClean="0">
                <a:cs typeface="Courier New" pitchFamily="49" charset="0"/>
              </a:rPr>
              <a:t>mutex</a:t>
            </a:r>
            <a:r>
              <a:rPr lang="en-US" dirty="0" smtClean="0">
                <a:cs typeface="Courier New" pitchFamily="49" charset="0"/>
              </a:rPr>
              <a:t>’ to synchronized writers</a:t>
            </a:r>
          </a:p>
          <a:p>
            <a:pPr>
              <a:buFont typeface="Monotype Sorts" pitchFamily="-84" charset="2"/>
              <a:buNone/>
            </a:pPr>
            <a:r>
              <a:rPr lang="en-US" b="1" dirty="0" smtClean="0">
                <a:latin typeface="Courier New" pitchFamily="49" charset="0"/>
                <a:cs typeface="Courier New" pitchFamily="49" charset="0"/>
              </a:rPr>
              <a:t>       } while (true);</a:t>
            </a:r>
            <a:r>
              <a:rPr lang="en-US" sz="1400" b="1" dirty="0" smtClean="0">
                <a:latin typeface="Courier New" pitchFamily="49" charset="0"/>
                <a:cs typeface="Courier New" pitchFamily="49" charset="0"/>
              </a:rPr>
              <a:t/>
            </a:r>
            <a:br>
              <a:rPr lang="en-US" sz="1400" b="1" dirty="0" smtClean="0">
                <a:latin typeface="Courier New" pitchFamily="49" charset="0"/>
                <a:cs typeface="Courier New" pitchFamily="49" charset="0"/>
              </a:rPr>
            </a:br>
            <a:endParaRPr lang="en-US" sz="1400" b="1" dirty="0" smtClean="0">
              <a:latin typeface="Courier New" pitchFamily="49" charset="0"/>
              <a:cs typeface="Courier New" pitchFamily="49" charset="0"/>
            </a:endParaRPr>
          </a:p>
          <a:p>
            <a:pPr>
              <a:lnSpc>
                <a:spcPct val="80000"/>
              </a:lnSpc>
              <a:buFont typeface="Monotype Sorts" pitchFamily="-84" charset="2"/>
              <a:buNone/>
            </a:pPr>
            <a:endParaRPr lang="en-US" sz="1600" dirty="0" smtClean="0">
              <a:solidFill>
                <a:srgbClr val="0000FF"/>
              </a:solidFill>
            </a:endParaRPr>
          </a:p>
          <a:p>
            <a:pPr>
              <a:lnSpc>
                <a:spcPct val="80000"/>
              </a:lnSpc>
              <a:buFont typeface="Monotype Sorts" pitchFamily="-84" charset="2"/>
              <a:buNone/>
            </a:pPr>
            <a:endParaRPr lang="en-US" sz="1600" dirty="0" smtClean="0">
              <a:solidFill>
                <a:srgbClr val="0000FF"/>
              </a:solidFill>
            </a:endParaRPr>
          </a:p>
          <a:p>
            <a:pPr>
              <a:lnSpc>
                <a:spcPct val="80000"/>
              </a:lnSpc>
              <a:buFont typeface="Monotype Sorts" pitchFamily="-84" charset="2"/>
              <a:buNone/>
            </a:pPr>
            <a:r>
              <a:rPr lang="en-US" sz="1600" dirty="0" smtClean="0">
                <a:solidFill>
                  <a:srgbClr val="0000FF"/>
                </a:solidFill>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44035" name="Slide Number Placeholder 5"/>
          <p:cNvSpPr>
            <a:spLocks noGrp="1"/>
          </p:cNvSpPr>
          <p:nvPr>
            <p:ph type="sldNum" sz="quarter" idx="4294967295"/>
          </p:nvPr>
        </p:nvSpPr>
        <p:spPr>
          <a:xfrm>
            <a:off x="8647272" y="6407946"/>
            <a:ext cx="365760" cy="365125"/>
          </a:xfrm>
          <a:prstGeom prst="rect">
            <a:avLst/>
          </a:prstGeom>
          <a:noFill/>
        </p:spPr>
        <p:txBody>
          <a:bodyPr/>
          <a:lstStyle/>
          <a:p>
            <a:fld id="{3D903434-3931-4D94-ADDD-C7999DC1516A}" type="slidenum">
              <a:rPr lang="en-US" smtClean="0"/>
              <a:pPr/>
              <a:t>53</a:t>
            </a:fld>
            <a:endParaRPr lang="th-TH" smtClean="0"/>
          </a:p>
        </p:txBody>
      </p:sp>
      <p:sp>
        <p:nvSpPr>
          <p:cNvPr id="44036" name="Rectangle 2"/>
          <p:cNvSpPr>
            <a:spLocks noGrp="1" noChangeArrowheads="1"/>
          </p:cNvSpPr>
          <p:nvPr>
            <p:ph type="title"/>
          </p:nvPr>
        </p:nvSpPr>
        <p:spPr>
          <a:xfrm>
            <a:off x="685800" y="304800"/>
            <a:ext cx="7772400" cy="838200"/>
          </a:xfrm>
        </p:spPr>
        <p:txBody>
          <a:bodyPr>
            <a:normAutofit fontScale="90000"/>
          </a:bodyPr>
          <a:lstStyle/>
          <a:p>
            <a:r>
              <a:rPr lang="en-US" smtClean="0"/>
              <a:t/>
            </a:r>
            <a:br>
              <a:rPr lang="en-US" smtClean="0"/>
            </a:br>
            <a:r>
              <a:rPr lang="en-US" smtClean="0"/>
              <a:t>The Dining Philosophers (cont.) </a:t>
            </a:r>
            <a:r>
              <a:rPr lang="en-US" b="1" smtClean="0"/>
              <a:t/>
            </a:r>
            <a:br>
              <a:rPr lang="en-US" b="1" smtClean="0"/>
            </a:br>
            <a:endParaRPr lang="th-TH" b="1" smtClean="0"/>
          </a:p>
        </p:txBody>
      </p:sp>
      <p:sp>
        <p:nvSpPr>
          <p:cNvPr id="44037" name="Rectangle 3"/>
          <p:cNvSpPr>
            <a:spLocks noGrp="1" noChangeArrowheads="1"/>
          </p:cNvSpPr>
          <p:nvPr>
            <p:ph type="body" idx="1"/>
          </p:nvPr>
        </p:nvSpPr>
        <p:spPr>
          <a:xfrm>
            <a:off x="228600" y="970671"/>
            <a:ext cx="8686800" cy="5125329"/>
          </a:xfrm>
        </p:spPr>
        <p:txBody>
          <a:bodyPr>
            <a:noAutofit/>
          </a:bodyPr>
          <a:lstStyle/>
          <a:p>
            <a:pPr lvl="1"/>
            <a:r>
              <a:rPr lang="en-US" sz="2000" b="1" dirty="0" smtClean="0"/>
              <a:t>Five philosophers </a:t>
            </a:r>
            <a:r>
              <a:rPr lang="en-US" sz="2000" dirty="0" smtClean="0"/>
              <a:t>are sitting in a circle, attempting to eat spaghetti with the help of forks</a:t>
            </a:r>
          </a:p>
          <a:p>
            <a:pPr lvl="1"/>
            <a:r>
              <a:rPr lang="en-US" sz="2000" dirty="0" smtClean="0"/>
              <a:t>Each philosopher has a bowl of spaghetti but there are only </a:t>
            </a:r>
            <a:r>
              <a:rPr lang="en-US" sz="2000" b="1" dirty="0" smtClean="0"/>
              <a:t>five forks </a:t>
            </a:r>
            <a:r>
              <a:rPr lang="en-US" sz="2000" dirty="0" smtClean="0"/>
              <a:t>(forks are placed between left and right of each philosopher) to share among them</a:t>
            </a:r>
          </a:p>
          <a:p>
            <a:pPr lvl="1"/>
            <a:r>
              <a:rPr lang="en-US" sz="2000" dirty="0" smtClean="0"/>
              <a:t>But both forks are needed at a time to consume spaghetti</a:t>
            </a:r>
          </a:p>
          <a:p>
            <a:pPr lvl="1"/>
            <a:r>
              <a:rPr lang="en-US" sz="2000" dirty="0" smtClean="0"/>
              <a:t>A philosopher alternates between </a:t>
            </a:r>
            <a:r>
              <a:rPr lang="en-US" sz="2000" b="1" dirty="0" smtClean="0"/>
              <a:t>two phases:</a:t>
            </a:r>
          </a:p>
          <a:p>
            <a:pPr lvl="2"/>
            <a:r>
              <a:rPr lang="en-US" sz="2000" b="1" dirty="0" smtClean="0"/>
              <a:t>Thinking</a:t>
            </a:r>
            <a:r>
              <a:rPr lang="en-US" sz="2000" dirty="0" smtClean="0"/>
              <a:t> and </a:t>
            </a:r>
            <a:r>
              <a:rPr lang="en-US" sz="2000" b="1" dirty="0" smtClean="0"/>
              <a:t>eating</a:t>
            </a:r>
          </a:p>
          <a:p>
            <a:pPr lvl="1"/>
            <a:r>
              <a:rPr lang="en-US" sz="2000" dirty="0" smtClean="0"/>
              <a:t>In the </a:t>
            </a:r>
            <a:r>
              <a:rPr lang="en-US" sz="2000" b="1" dirty="0" smtClean="0"/>
              <a:t>thinking mode</a:t>
            </a:r>
            <a:r>
              <a:rPr lang="en-US" sz="2000" dirty="0" smtClean="0"/>
              <a:t>, a philosopher does not hold a fork</a:t>
            </a:r>
          </a:p>
          <a:p>
            <a:pPr lvl="1"/>
            <a:r>
              <a:rPr lang="en-US" sz="2000" dirty="0" smtClean="0"/>
              <a:t>When hungry, a philosopher attempts to pick up both forks on left and right sides</a:t>
            </a:r>
          </a:p>
          <a:p>
            <a:pPr lvl="2"/>
            <a:r>
              <a:rPr lang="en-US" sz="2000" dirty="0" smtClean="0"/>
              <a:t>A philosopher can start eating only after </a:t>
            </a:r>
            <a:r>
              <a:rPr lang="en-US" sz="2000" b="1" dirty="0" smtClean="0"/>
              <a:t>obtaining both forks</a:t>
            </a:r>
          </a:p>
          <a:p>
            <a:pPr lvl="2"/>
            <a:r>
              <a:rPr lang="en-US" sz="2000" dirty="0" smtClean="0"/>
              <a:t>Once start eating the </a:t>
            </a:r>
            <a:r>
              <a:rPr lang="en-US" sz="2000" b="1" dirty="0" smtClean="0"/>
              <a:t>forks are not relinquished </a:t>
            </a:r>
            <a:r>
              <a:rPr lang="en-US" sz="2000" dirty="0" smtClean="0"/>
              <a:t>until the eating phase is over</a:t>
            </a:r>
            <a:endParaRPr lang="th-TH"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45059" name="Slide Number Placeholder 5"/>
          <p:cNvSpPr>
            <a:spLocks noGrp="1"/>
          </p:cNvSpPr>
          <p:nvPr>
            <p:ph type="sldNum" sz="quarter" idx="4294967295"/>
          </p:nvPr>
        </p:nvSpPr>
        <p:spPr>
          <a:xfrm>
            <a:off x="8647272" y="6407946"/>
            <a:ext cx="365760" cy="365125"/>
          </a:xfrm>
          <a:prstGeom prst="rect">
            <a:avLst/>
          </a:prstGeom>
          <a:noFill/>
        </p:spPr>
        <p:txBody>
          <a:bodyPr/>
          <a:lstStyle/>
          <a:p>
            <a:fld id="{95D71162-CD69-4DCE-B511-528AB2E29827}" type="slidenum">
              <a:rPr lang="en-US" smtClean="0"/>
              <a:pPr/>
              <a:t>54</a:t>
            </a:fld>
            <a:endParaRPr lang="th-TH" smtClean="0"/>
          </a:p>
        </p:txBody>
      </p:sp>
      <p:sp>
        <p:nvSpPr>
          <p:cNvPr id="45060" name="Rectangle 2"/>
          <p:cNvSpPr>
            <a:spLocks noGrp="1" noChangeArrowheads="1"/>
          </p:cNvSpPr>
          <p:nvPr>
            <p:ph type="title"/>
          </p:nvPr>
        </p:nvSpPr>
        <p:spPr/>
        <p:txBody>
          <a:bodyPr>
            <a:normAutofit fontScale="90000"/>
          </a:bodyPr>
          <a:lstStyle/>
          <a:p>
            <a:r>
              <a:rPr lang="en-US" smtClean="0"/>
              <a:t/>
            </a:r>
            <a:br>
              <a:rPr lang="en-US" smtClean="0"/>
            </a:br>
            <a:r>
              <a:rPr lang="en-US" smtClean="0"/>
              <a:t>The Dining Philosophers (cont.) </a:t>
            </a:r>
            <a:r>
              <a:rPr lang="en-US" b="1" smtClean="0"/>
              <a:t/>
            </a:r>
            <a:br>
              <a:rPr lang="en-US" b="1" smtClean="0"/>
            </a:br>
            <a:endParaRPr lang="th-TH" b="1" smtClean="0"/>
          </a:p>
        </p:txBody>
      </p:sp>
      <p:sp>
        <p:nvSpPr>
          <p:cNvPr id="45061" name="Rectangle 3"/>
          <p:cNvSpPr>
            <a:spLocks noGrp="1" noChangeArrowheads="1"/>
          </p:cNvSpPr>
          <p:nvPr>
            <p:ph type="body" idx="1"/>
          </p:nvPr>
        </p:nvSpPr>
        <p:spPr>
          <a:xfrm>
            <a:off x="381000" y="1447800"/>
            <a:ext cx="4572000" cy="4648200"/>
          </a:xfrm>
        </p:spPr>
        <p:txBody>
          <a:bodyPr>
            <a:normAutofit/>
          </a:bodyPr>
          <a:lstStyle/>
          <a:p>
            <a:r>
              <a:rPr lang="en-US" sz="2000" dirty="0" smtClean="0"/>
              <a:t>Note that </a:t>
            </a:r>
            <a:r>
              <a:rPr lang="en-US" sz="2000" b="1" dirty="0" smtClean="0"/>
              <a:t>no two neighboring philosophers can eat simultaneously</a:t>
            </a:r>
          </a:p>
          <a:p>
            <a:r>
              <a:rPr lang="en-US" sz="2000" dirty="0" smtClean="0"/>
              <a:t>In order to find any solution, </a:t>
            </a:r>
            <a:r>
              <a:rPr lang="en-US" sz="2000" i="1" dirty="0" smtClean="0"/>
              <a:t>the act of picking up a fork by a philosopher must be a </a:t>
            </a:r>
            <a:r>
              <a:rPr lang="en-US" sz="2000" b="1" i="1" dirty="0" smtClean="0"/>
              <a:t>critical section</a:t>
            </a:r>
          </a:p>
          <a:p>
            <a:r>
              <a:rPr lang="en-US" sz="2000" dirty="0" smtClean="0"/>
              <a:t>The solution should be a </a:t>
            </a:r>
            <a:r>
              <a:rPr lang="en-US" sz="2000" i="1" dirty="0" smtClean="0"/>
              <a:t>deadlock free one</a:t>
            </a:r>
            <a:r>
              <a:rPr lang="en-US" sz="2000" dirty="0" smtClean="0"/>
              <a:t>, in which no philosopher starves </a:t>
            </a:r>
          </a:p>
          <a:p>
            <a:endParaRPr lang="th-TH" dirty="0" smtClean="0"/>
          </a:p>
        </p:txBody>
      </p:sp>
      <p:pic>
        <p:nvPicPr>
          <p:cNvPr id="45062" name="Picture 4"/>
          <p:cNvPicPr>
            <a:picLocks noChangeAspect="1" noChangeArrowheads="1"/>
          </p:cNvPicPr>
          <p:nvPr/>
        </p:nvPicPr>
        <p:blipFill>
          <a:blip r:embed="rId2"/>
          <a:srcRect/>
          <a:stretch>
            <a:fillRect/>
          </a:stretch>
        </p:blipFill>
        <p:spPr bwMode="auto">
          <a:xfrm>
            <a:off x="5334000" y="1828800"/>
            <a:ext cx="3124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4294967295"/>
          </p:nvPr>
        </p:nvSpPr>
        <p:spPr>
          <a:xfrm>
            <a:off x="4380073" y="6407946"/>
            <a:ext cx="2350681" cy="365125"/>
          </a:xfrm>
          <a:prstGeom prst="rect">
            <a:avLst/>
          </a:prstGeom>
          <a:noFill/>
        </p:spPr>
        <p:txBody>
          <a:bodyPr/>
          <a:lstStyle/>
          <a:p>
            <a:endParaRPr lang="th-TH" dirty="0" smtClean="0"/>
          </a:p>
        </p:txBody>
      </p:sp>
      <p:sp>
        <p:nvSpPr>
          <p:cNvPr id="46083" name="Slide Number Placeholder 5"/>
          <p:cNvSpPr>
            <a:spLocks noGrp="1"/>
          </p:cNvSpPr>
          <p:nvPr>
            <p:ph type="sldNum" sz="quarter" idx="4294967295"/>
          </p:nvPr>
        </p:nvSpPr>
        <p:spPr>
          <a:xfrm>
            <a:off x="8647272" y="6407946"/>
            <a:ext cx="365760" cy="365125"/>
          </a:xfrm>
          <a:prstGeom prst="rect">
            <a:avLst/>
          </a:prstGeom>
          <a:noFill/>
        </p:spPr>
        <p:txBody>
          <a:bodyPr/>
          <a:lstStyle/>
          <a:p>
            <a:fld id="{A760FA60-2D7C-455E-963E-ACAB3DDF8C19}" type="slidenum">
              <a:rPr lang="en-US" smtClean="0"/>
              <a:pPr/>
              <a:t>55</a:t>
            </a:fld>
            <a:endParaRPr lang="th-TH" smtClean="0"/>
          </a:p>
        </p:txBody>
      </p:sp>
      <p:sp>
        <p:nvSpPr>
          <p:cNvPr id="46084" name="Rectangle 2"/>
          <p:cNvSpPr>
            <a:spLocks noGrp="1" noChangeArrowheads="1"/>
          </p:cNvSpPr>
          <p:nvPr>
            <p:ph type="title"/>
          </p:nvPr>
        </p:nvSpPr>
        <p:spPr>
          <a:xfrm>
            <a:off x="685800" y="304800"/>
            <a:ext cx="7772400" cy="914400"/>
          </a:xfrm>
        </p:spPr>
        <p:txBody>
          <a:bodyPr>
            <a:normAutofit fontScale="90000"/>
          </a:bodyPr>
          <a:lstStyle/>
          <a:p>
            <a:r>
              <a:rPr lang="en-US" smtClean="0"/>
              <a:t/>
            </a:r>
            <a:br>
              <a:rPr lang="en-US" smtClean="0"/>
            </a:br>
            <a:r>
              <a:rPr lang="en-US" smtClean="0"/>
              <a:t>The Dining Philosophers (cont.) </a:t>
            </a:r>
            <a:r>
              <a:rPr lang="en-US" b="1" smtClean="0"/>
              <a:t/>
            </a:r>
            <a:br>
              <a:rPr lang="en-US" b="1" smtClean="0"/>
            </a:br>
            <a:endParaRPr lang="th-TH" b="1" smtClean="0"/>
          </a:p>
        </p:txBody>
      </p:sp>
      <p:sp>
        <p:nvSpPr>
          <p:cNvPr id="46085" name="Rectangle 3"/>
          <p:cNvSpPr>
            <a:spLocks noGrp="1" noChangeArrowheads="1"/>
          </p:cNvSpPr>
          <p:nvPr>
            <p:ph type="body" idx="1"/>
          </p:nvPr>
        </p:nvSpPr>
        <p:spPr>
          <a:xfrm>
            <a:off x="381000" y="1012874"/>
            <a:ext cx="8382000" cy="5083126"/>
          </a:xfrm>
        </p:spPr>
        <p:txBody>
          <a:bodyPr/>
          <a:lstStyle/>
          <a:p>
            <a:r>
              <a:rPr lang="en-US" sz="2000" dirty="0" smtClean="0"/>
              <a:t>Five philosophers, who represent interacting threads, come to the table and execute the following loop:</a:t>
            </a:r>
          </a:p>
          <a:p>
            <a:pPr lvl="1">
              <a:buFontTx/>
              <a:buNone/>
            </a:pPr>
            <a:r>
              <a:rPr lang="en-US" b="1" dirty="0" smtClean="0"/>
              <a:t>while true</a:t>
            </a:r>
          </a:p>
          <a:p>
            <a:pPr lvl="1">
              <a:buFontTx/>
              <a:buNone/>
            </a:pPr>
            <a:r>
              <a:rPr lang="en-US" b="1" dirty="0" smtClean="0"/>
              <a:t>	think()</a:t>
            </a:r>
          </a:p>
          <a:p>
            <a:pPr lvl="1">
              <a:buFontTx/>
              <a:buNone/>
            </a:pPr>
            <a:r>
              <a:rPr lang="en-US" b="1" dirty="0" smtClean="0"/>
              <a:t>	</a:t>
            </a:r>
            <a:r>
              <a:rPr lang="en-US" b="1" dirty="0" err="1" smtClean="0"/>
              <a:t>get_forks</a:t>
            </a:r>
            <a:r>
              <a:rPr lang="en-US" b="1" dirty="0" smtClean="0"/>
              <a:t>()</a:t>
            </a:r>
          </a:p>
          <a:p>
            <a:pPr lvl="1">
              <a:buFontTx/>
              <a:buNone/>
            </a:pPr>
            <a:r>
              <a:rPr lang="en-US" b="1" dirty="0" smtClean="0"/>
              <a:t>	eat()</a:t>
            </a:r>
          </a:p>
          <a:p>
            <a:pPr lvl="1">
              <a:buFontTx/>
              <a:buNone/>
            </a:pPr>
            <a:r>
              <a:rPr lang="en-US" b="1" dirty="0" smtClean="0"/>
              <a:t>	</a:t>
            </a:r>
            <a:r>
              <a:rPr lang="en-US" b="1" dirty="0" err="1" smtClean="0"/>
              <a:t>put_forks</a:t>
            </a:r>
            <a:r>
              <a:rPr lang="en-US" b="1" dirty="0" smtClean="0"/>
              <a:t>()</a:t>
            </a:r>
            <a:endParaRPr lang="th-TH" b="1" dirty="0" smtClean="0"/>
          </a:p>
        </p:txBody>
      </p:sp>
      <p:sp>
        <p:nvSpPr>
          <p:cNvPr id="46086" name="Text Box 5"/>
          <p:cNvSpPr txBox="1">
            <a:spLocks noChangeArrowheads="1"/>
          </p:cNvSpPr>
          <p:nvPr/>
        </p:nvSpPr>
        <p:spPr bwMode="auto">
          <a:xfrm>
            <a:off x="3810000" y="2209801"/>
            <a:ext cx="184731" cy="369332"/>
          </a:xfrm>
          <a:prstGeom prst="rect">
            <a:avLst/>
          </a:prstGeom>
          <a:noFill/>
          <a:ln w="9525">
            <a:noFill/>
            <a:miter lim="800000"/>
            <a:headEnd/>
            <a:tailEnd/>
          </a:ln>
        </p:spPr>
        <p:txBody>
          <a:bodyPr wrap="none">
            <a:spAutoFit/>
          </a:bodyPr>
          <a:lstStyle/>
          <a:p>
            <a:endParaRPr lang="th-TH"/>
          </a:p>
        </p:txBody>
      </p:sp>
      <p:sp>
        <p:nvSpPr>
          <p:cNvPr id="46087" name="Text Box 6"/>
          <p:cNvSpPr txBox="1">
            <a:spLocks noChangeArrowheads="1"/>
          </p:cNvSpPr>
          <p:nvPr/>
        </p:nvSpPr>
        <p:spPr bwMode="auto">
          <a:xfrm>
            <a:off x="576775" y="3770141"/>
            <a:ext cx="8299939" cy="1938992"/>
          </a:xfrm>
          <a:prstGeom prst="rect">
            <a:avLst/>
          </a:prstGeom>
          <a:noFill/>
          <a:ln w="9525">
            <a:noFill/>
            <a:miter lim="800000"/>
            <a:headEnd/>
            <a:tailEnd/>
          </a:ln>
        </p:spPr>
        <p:txBody>
          <a:bodyPr wrap="square">
            <a:spAutoFit/>
          </a:bodyPr>
          <a:lstStyle/>
          <a:p>
            <a:r>
              <a:rPr lang="en-US" sz="2000" b="1" dirty="0" smtClean="0">
                <a:latin typeface="+mn-lt"/>
              </a:rPr>
              <a:t>The </a:t>
            </a:r>
            <a:r>
              <a:rPr lang="en-US" sz="2000" b="1" dirty="0">
                <a:latin typeface="+mn-lt"/>
              </a:rPr>
              <a:t>program should satisfy the following </a:t>
            </a:r>
            <a:r>
              <a:rPr lang="en-US" sz="2000" b="1" dirty="0" smtClean="0">
                <a:latin typeface="+mn-lt"/>
              </a:rPr>
              <a:t>constraints</a:t>
            </a:r>
            <a:r>
              <a:rPr lang="en-US" sz="2000" dirty="0" smtClean="0">
                <a:latin typeface="+mn-lt"/>
              </a:rPr>
              <a:t>:</a:t>
            </a:r>
            <a:endParaRPr lang="en-US" sz="2000" dirty="0">
              <a:latin typeface="+mn-lt"/>
            </a:endParaRPr>
          </a:p>
          <a:p>
            <a:r>
              <a:rPr lang="en-US" sz="2000" dirty="0">
                <a:latin typeface="+mn-lt"/>
              </a:rPr>
              <a:t> 1. Only one philosopher can hold a fork at a </a:t>
            </a:r>
            <a:r>
              <a:rPr lang="en-US" sz="2000" dirty="0" smtClean="0">
                <a:latin typeface="+mn-lt"/>
              </a:rPr>
              <a:t>time.</a:t>
            </a:r>
            <a:endParaRPr lang="en-US" sz="2000" dirty="0">
              <a:latin typeface="+mn-lt"/>
            </a:endParaRPr>
          </a:p>
          <a:p>
            <a:r>
              <a:rPr lang="en-US" sz="2000" dirty="0">
                <a:latin typeface="+mn-lt"/>
              </a:rPr>
              <a:t> 2. It must be impossible for a deadlock to </a:t>
            </a:r>
            <a:r>
              <a:rPr lang="en-US" sz="2000" dirty="0" smtClean="0">
                <a:latin typeface="+mn-lt"/>
              </a:rPr>
              <a:t>occur.</a:t>
            </a:r>
            <a:endParaRPr lang="en-US" sz="2000" dirty="0">
              <a:latin typeface="+mn-lt"/>
            </a:endParaRPr>
          </a:p>
          <a:p>
            <a:r>
              <a:rPr lang="en-US" sz="2000" dirty="0">
                <a:latin typeface="+mn-lt"/>
              </a:rPr>
              <a:t> 3. It must be impossible for a philosopher to </a:t>
            </a:r>
            <a:r>
              <a:rPr lang="en-US" sz="2000" dirty="0" smtClean="0">
                <a:latin typeface="+mn-lt"/>
              </a:rPr>
              <a:t>starve waiting </a:t>
            </a:r>
            <a:r>
              <a:rPr lang="en-US" sz="2000" dirty="0">
                <a:latin typeface="+mn-lt"/>
              </a:rPr>
              <a:t>for a </a:t>
            </a:r>
            <a:r>
              <a:rPr lang="en-US" sz="2000" dirty="0" smtClean="0">
                <a:latin typeface="+mn-lt"/>
              </a:rPr>
              <a:t>fork.</a:t>
            </a:r>
            <a:endParaRPr lang="en-US" sz="2000" dirty="0">
              <a:latin typeface="+mn-lt"/>
            </a:endParaRPr>
          </a:p>
          <a:p>
            <a:r>
              <a:rPr lang="en-US" sz="2000" dirty="0">
                <a:latin typeface="+mn-lt"/>
              </a:rPr>
              <a:t> 4. It must be possible for more that one philosopher </a:t>
            </a:r>
            <a:r>
              <a:rPr lang="en-US" sz="2000" dirty="0" smtClean="0">
                <a:latin typeface="+mn-lt"/>
              </a:rPr>
              <a:t>to </a:t>
            </a:r>
            <a:r>
              <a:rPr lang="en-US" sz="2000" dirty="0">
                <a:latin typeface="+mn-lt"/>
              </a:rPr>
              <a:t>eat at the same </a:t>
            </a:r>
            <a:r>
              <a:rPr lang="en-US" sz="2000" dirty="0" smtClean="0">
                <a:latin typeface="+mn-lt"/>
              </a:rPr>
              <a:t>time. </a:t>
            </a:r>
            <a:endParaRPr lang="th-TH" sz="2000" dirty="0">
              <a:latin typeface="+mn-l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2675" y="190500"/>
            <a:ext cx="7604125" cy="576263"/>
          </a:xfrm>
        </p:spPr>
        <p:txBody>
          <a:bodyPr/>
          <a:lstStyle/>
          <a:p>
            <a:pPr eaLnBrk="1" hangingPunct="1"/>
            <a:r>
              <a:rPr lang="en-US" smtClean="0"/>
              <a:t>Windows Synchronization</a:t>
            </a:r>
          </a:p>
        </p:txBody>
      </p:sp>
      <p:sp>
        <p:nvSpPr>
          <p:cNvPr id="62467" name="Rectangle 3"/>
          <p:cNvSpPr>
            <a:spLocks noGrp="1" noChangeArrowheads="1"/>
          </p:cNvSpPr>
          <p:nvPr>
            <p:ph idx="1"/>
          </p:nvPr>
        </p:nvSpPr>
        <p:spPr>
          <a:xfrm>
            <a:off x="379828" y="970672"/>
            <a:ext cx="8454683" cy="5078436"/>
          </a:xfrm>
        </p:spPr>
        <p:txBody>
          <a:bodyPr/>
          <a:lstStyle/>
          <a:p>
            <a:r>
              <a:rPr lang="en-US" sz="2400" dirty="0" smtClean="0"/>
              <a:t>Windows uses interrupt masks to protect access to global resources on </a:t>
            </a:r>
            <a:r>
              <a:rPr lang="en-US" sz="2400" dirty="0" err="1" smtClean="0"/>
              <a:t>uniprocessor</a:t>
            </a:r>
            <a:r>
              <a:rPr lang="en-US" sz="2400" dirty="0" smtClean="0"/>
              <a:t> systems.</a:t>
            </a:r>
          </a:p>
          <a:p>
            <a:r>
              <a:rPr lang="en-US" sz="2400" dirty="0" smtClean="0"/>
              <a:t>Uses </a:t>
            </a:r>
            <a:r>
              <a:rPr lang="en-US" sz="2400" b="1" dirty="0" smtClean="0"/>
              <a:t>spinlocks </a:t>
            </a:r>
            <a:r>
              <a:rPr lang="en-US" sz="2400" dirty="0" smtClean="0"/>
              <a:t>on multiprocessor systems</a:t>
            </a:r>
          </a:p>
          <a:p>
            <a:pPr lvl="1"/>
            <a:r>
              <a:rPr lang="en-US" sz="2000" b="1" dirty="0" err="1" smtClean="0"/>
              <a:t>Spinlocking</a:t>
            </a:r>
            <a:r>
              <a:rPr lang="en-US" sz="2000" b="1" dirty="0" smtClean="0"/>
              <a:t>-thread</a:t>
            </a:r>
            <a:r>
              <a:rPr lang="en-US" sz="2000" dirty="0" smtClean="0"/>
              <a:t> will never be preempted</a:t>
            </a:r>
          </a:p>
          <a:p>
            <a:r>
              <a:rPr lang="en-US" sz="2400" dirty="0" smtClean="0"/>
              <a:t>Also provides </a:t>
            </a:r>
            <a:r>
              <a:rPr lang="en-US" sz="2400" b="1" dirty="0" smtClean="0"/>
              <a:t>dispatcher objects </a:t>
            </a:r>
            <a:r>
              <a:rPr lang="en-US" sz="2400" dirty="0" smtClean="0"/>
              <a:t>user-land which may act as </a:t>
            </a:r>
            <a:r>
              <a:rPr lang="en-US" sz="2400" dirty="0" err="1" smtClean="0"/>
              <a:t>mutexes</a:t>
            </a:r>
            <a:r>
              <a:rPr lang="en-US" sz="2400" dirty="0" smtClean="0"/>
              <a:t>, semaphores, events, and timers</a:t>
            </a:r>
          </a:p>
          <a:p>
            <a:pPr lvl="1"/>
            <a:r>
              <a:rPr lang="en-US" sz="2000" b="1" dirty="0" smtClean="0"/>
              <a:t>Events</a:t>
            </a:r>
          </a:p>
          <a:p>
            <a:pPr lvl="2"/>
            <a:r>
              <a:rPr lang="en-US" sz="2000" dirty="0" smtClean="0"/>
              <a:t>An event acts much like a condition variable</a:t>
            </a:r>
          </a:p>
          <a:p>
            <a:pPr lvl="1"/>
            <a:r>
              <a:rPr lang="en-US" sz="2000" dirty="0" smtClean="0"/>
              <a:t>Timers notify one or more thread when time expired</a:t>
            </a:r>
          </a:p>
          <a:p>
            <a:pPr lvl="1"/>
            <a:r>
              <a:rPr lang="en-US" sz="2000" dirty="0" smtClean="0"/>
              <a:t>Dispatcher objects either </a:t>
            </a:r>
            <a:r>
              <a:rPr lang="en-US" sz="2000" b="1" dirty="0" smtClean="0"/>
              <a:t>signaled-state </a:t>
            </a:r>
            <a:r>
              <a:rPr lang="en-US" sz="2000" dirty="0" smtClean="0"/>
              <a:t>(object available) or </a:t>
            </a:r>
            <a:r>
              <a:rPr lang="en-US" sz="2000" b="1" dirty="0" smtClean="0"/>
              <a:t>non-signaled state </a:t>
            </a:r>
            <a:r>
              <a:rPr lang="en-US" sz="2000" dirty="0" smtClean="0"/>
              <a:t>(thread will block)</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98538" y="190500"/>
            <a:ext cx="7688262" cy="576263"/>
          </a:xfrm>
        </p:spPr>
        <p:txBody>
          <a:bodyPr/>
          <a:lstStyle/>
          <a:p>
            <a:pPr eaLnBrk="1" hangingPunct="1"/>
            <a:r>
              <a:rPr lang="en-US" smtClean="0"/>
              <a:t>Linux Synchronization</a:t>
            </a:r>
          </a:p>
        </p:txBody>
      </p:sp>
      <p:sp>
        <p:nvSpPr>
          <p:cNvPr id="63491" name="Rectangle 3"/>
          <p:cNvSpPr>
            <a:spLocks noGrp="1" noChangeArrowheads="1"/>
          </p:cNvSpPr>
          <p:nvPr>
            <p:ph idx="1"/>
          </p:nvPr>
        </p:nvSpPr>
        <p:spPr>
          <a:xfrm>
            <a:off x="464234" y="984738"/>
            <a:ext cx="8257735" cy="4663587"/>
          </a:xfrm>
        </p:spPr>
        <p:txBody>
          <a:bodyPr/>
          <a:lstStyle/>
          <a:p>
            <a:r>
              <a:rPr lang="en-US" sz="2400" b="1" dirty="0" smtClean="0"/>
              <a:t>Linux:</a:t>
            </a:r>
          </a:p>
          <a:p>
            <a:pPr lvl="1"/>
            <a:r>
              <a:rPr lang="en-US" sz="2000" dirty="0" smtClean="0"/>
              <a:t>Prior to kernel Version 2.6, disables interrupts to implement short critical sections</a:t>
            </a:r>
          </a:p>
          <a:p>
            <a:pPr lvl="1"/>
            <a:r>
              <a:rPr lang="en-US" sz="2000" dirty="0" smtClean="0"/>
              <a:t>Version 2.6 and later, fully preemptive</a:t>
            </a:r>
          </a:p>
          <a:p>
            <a:r>
              <a:rPr lang="en-US" sz="2400" b="1" dirty="0" smtClean="0"/>
              <a:t>Linux provides:</a:t>
            </a:r>
          </a:p>
          <a:p>
            <a:pPr lvl="1"/>
            <a:r>
              <a:rPr lang="en-US" sz="2000" dirty="0" smtClean="0"/>
              <a:t>Semaphores</a:t>
            </a:r>
          </a:p>
          <a:p>
            <a:pPr lvl="1"/>
            <a:r>
              <a:rPr lang="en-US" sz="2000" dirty="0" smtClean="0"/>
              <a:t>atomic integers</a:t>
            </a:r>
          </a:p>
          <a:p>
            <a:pPr lvl="1"/>
            <a:r>
              <a:rPr lang="en-US" sz="2000" dirty="0" smtClean="0"/>
              <a:t>spinlocks</a:t>
            </a:r>
          </a:p>
          <a:p>
            <a:pPr lvl="1"/>
            <a:r>
              <a:rPr lang="en-US" sz="2000" dirty="0" smtClean="0"/>
              <a:t>reader-writer versions of both</a:t>
            </a:r>
          </a:p>
          <a:p>
            <a:r>
              <a:rPr lang="en-US" sz="2400" dirty="0" smtClean="0"/>
              <a:t>On single CPU system, </a:t>
            </a:r>
            <a:r>
              <a:rPr lang="en-US" sz="2400" b="1" dirty="0" smtClean="0"/>
              <a:t>spinlocks </a:t>
            </a:r>
            <a:r>
              <a:rPr lang="en-US" sz="2400" dirty="0" smtClean="0"/>
              <a:t>replaced by enabling and disabling kernel preemption.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422031" y="0"/>
            <a:ext cx="8251824" cy="6553200"/>
          </a:xfrm>
        </p:spPr>
        <p:txBody>
          <a:bodyPr>
            <a:normAutofit fontScale="25000" lnSpcReduction="20000"/>
          </a:bodyPr>
          <a:lstStyle/>
          <a:p>
            <a:pPr>
              <a:lnSpc>
                <a:spcPct val="80000"/>
              </a:lnSpc>
              <a:buFont typeface="Monotype Sorts" pitchFamily="-84" charset="2"/>
              <a:buNone/>
            </a:pPr>
            <a:endParaRPr lang="en-US" sz="1600" dirty="0" smtClean="0">
              <a:solidFill>
                <a:srgbClr val="0000FF"/>
              </a:solidFill>
            </a:endParaRPr>
          </a:p>
          <a:p>
            <a:pPr>
              <a:lnSpc>
                <a:spcPct val="80000"/>
              </a:lnSpc>
            </a:pPr>
            <a:r>
              <a:rPr lang="en-US" b="1" dirty="0" smtClean="0">
                <a:solidFill>
                  <a:srgbClr val="0000FF"/>
                </a:solidFill>
              </a:rPr>
              <a:t>#include &lt;</a:t>
            </a:r>
            <a:r>
              <a:rPr lang="en-US" b="1" dirty="0" err="1" smtClean="0">
                <a:solidFill>
                  <a:srgbClr val="0000FF"/>
                </a:solidFill>
              </a:rPr>
              <a:t>cstdlib</a:t>
            </a:r>
            <a:r>
              <a:rPr lang="en-US" b="1" dirty="0" smtClean="0">
                <a:solidFill>
                  <a:srgbClr val="0000FF"/>
                </a:solidFill>
              </a:rPr>
              <a:t>&gt;</a:t>
            </a:r>
          </a:p>
          <a:p>
            <a:pPr>
              <a:lnSpc>
                <a:spcPct val="80000"/>
              </a:lnSpc>
            </a:pPr>
            <a:r>
              <a:rPr lang="en-US" sz="3200" b="1" dirty="0" smtClean="0">
                <a:solidFill>
                  <a:srgbClr val="0000FF"/>
                </a:solidFill>
              </a:rPr>
              <a:t>#include &lt;</a:t>
            </a:r>
            <a:r>
              <a:rPr lang="en-US" sz="3200" b="1" dirty="0" err="1" smtClean="0">
                <a:solidFill>
                  <a:srgbClr val="0000FF"/>
                </a:solidFill>
              </a:rPr>
              <a:t>iostream</a:t>
            </a:r>
            <a:r>
              <a:rPr lang="en-US" sz="3200" b="1" dirty="0" smtClean="0">
                <a:solidFill>
                  <a:srgbClr val="0000FF"/>
                </a:solidFill>
              </a:rPr>
              <a:t>&gt;</a:t>
            </a:r>
          </a:p>
          <a:p>
            <a:pPr>
              <a:lnSpc>
                <a:spcPct val="80000"/>
              </a:lnSpc>
            </a:pPr>
            <a:r>
              <a:rPr lang="en-US" sz="3200" b="1" dirty="0" smtClean="0">
                <a:solidFill>
                  <a:srgbClr val="0000FF"/>
                </a:solidFill>
              </a:rPr>
              <a:t>#include &lt;string&gt;</a:t>
            </a:r>
          </a:p>
          <a:p>
            <a:pPr>
              <a:lnSpc>
                <a:spcPct val="80000"/>
              </a:lnSpc>
            </a:pPr>
            <a:r>
              <a:rPr lang="en-US" sz="3200" b="1" dirty="0" smtClean="0">
                <a:solidFill>
                  <a:srgbClr val="0000FF"/>
                </a:solidFill>
              </a:rPr>
              <a:t>#include &lt;</a:t>
            </a:r>
            <a:r>
              <a:rPr lang="en-US" sz="3200" b="1" dirty="0" err="1" smtClean="0">
                <a:solidFill>
                  <a:srgbClr val="0000FF"/>
                </a:solidFill>
              </a:rPr>
              <a:t>time.h</a:t>
            </a:r>
            <a:r>
              <a:rPr lang="en-US" sz="3200" b="1" dirty="0" smtClean="0">
                <a:solidFill>
                  <a:srgbClr val="0000FF"/>
                </a:solidFill>
              </a:rPr>
              <a:t>&gt;</a:t>
            </a:r>
          </a:p>
          <a:p>
            <a:pPr>
              <a:lnSpc>
                <a:spcPct val="80000"/>
              </a:lnSpc>
            </a:pPr>
            <a:r>
              <a:rPr lang="en-US" sz="3200" b="1" dirty="0" smtClean="0">
                <a:solidFill>
                  <a:srgbClr val="0000FF"/>
                </a:solidFill>
              </a:rPr>
              <a:t>#include&lt;</a:t>
            </a:r>
            <a:r>
              <a:rPr lang="en-US" sz="3200" b="1" dirty="0" err="1" smtClean="0">
                <a:solidFill>
                  <a:srgbClr val="0000FF"/>
                </a:solidFill>
              </a:rPr>
              <a:t>windows.h</a:t>
            </a:r>
            <a:r>
              <a:rPr lang="en-US" sz="3200" b="1" dirty="0" smtClean="0">
                <a:solidFill>
                  <a:srgbClr val="0000FF"/>
                </a:solidFill>
              </a:rPr>
              <a:t>&gt;</a:t>
            </a:r>
          </a:p>
          <a:p>
            <a:pPr>
              <a:lnSpc>
                <a:spcPct val="80000"/>
              </a:lnSpc>
            </a:pPr>
            <a:r>
              <a:rPr lang="en-US" sz="3200" b="1" dirty="0" smtClean="0">
                <a:solidFill>
                  <a:srgbClr val="0000FF"/>
                </a:solidFill>
              </a:rPr>
              <a:t>using namespace std;</a:t>
            </a:r>
          </a:p>
          <a:p>
            <a:pPr>
              <a:lnSpc>
                <a:spcPct val="80000"/>
              </a:lnSpc>
            </a:pPr>
            <a:r>
              <a:rPr lang="en-US" sz="3200" b="1" dirty="0" smtClean="0">
                <a:solidFill>
                  <a:srgbClr val="0000FF"/>
                </a:solidFill>
              </a:rPr>
              <a:t>void delay()</a:t>
            </a:r>
          </a:p>
          <a:p>
            <a:pPr>
              <a:lnSpc>
                <a:spcPct val="80000"/>
              </a:lnSpc>
            </a:pPr>
            <a:r>
              <a:rPr lang="en-US" sz="3200" b="1" dirty="0" smtClean="0">
                <a:solidFill>
                  <a:srgbClr val="0000FF"/>
                </a:solidFill>
              </a:rPr>
              <a:t>{ </a:t>
            </a:r>
            <a:r>
              <a:rPr lang="en-US" sz="3200" b="1" dirty="0" err="1" smtClean="0">
                <a:solidFill>
                  <a:srgbClr val="0000FF"/>
                </a:solidFill>
              </a:rPr>
              <a:t>time_t</a:t>
            </a:r>
            <a:r>
              <a:rPr lang="en-US" sz="3200" b="1" dirty="0" smtClean="0">
                <a:solidFill>
                  <a:srgbClr val="0000FF"/>
                </a:solidFill>
              </a:rPr>
              <a:t> </a:t>
            </a:r>
            <a:r>
              <a:rPr lang="en-US" sz="3200" b="1" dirty="0" err="1" smtClean="0">
                <a:solidFill>
                  <a:srgbClr val="0000FF"/>
                </a:solidFill>
              </a:rPr>
              <a:t>start_time</a:t>
            </a:r>
            <a:r>
              <a:rPr lang="en-US" sz="3200" b="1" dirty="0" smtClean="0">
                <a:solidFill>
                  <a:srgbClr val="0000FF"/>
                </a:solidFill>
              </a:rPr>
              <a:t>, </a:t>
            </a:r>
            <a:r>
              <a:rPr lang="en-US" sz="3200" b="1" dirty="0" err="1" smtClean="0">
                <a:solidFill>
                  <a:srgbClr val="0000FF"/>
                </a:solidFill>
              </a:rPr>
              <a:t>cur_time</a:t>
            </a:r>
            <a:r>
              <a:rPr lang="en-US" sz="3200" b="1" dirty="0" smtClean="0">
                <a:solidFill>
                  <a:srgbClr val="0000FF"/>
                </a:solidFill>
              </a:rPr>
              <a:t>;</a:t>
            </a:r>
          </a:p>
          <a:p>
            <a:pPr>
              <a:lnSpc>
                <a:spcPct val="80000"/>
              </a:lnSpc>
            </a:pPr>
            <a:r>
              <a:rPr lang="en-US" sz="3200" b="1" dirty="0" smtClean="0">
                <a:solidFill>
                  <a:srgbClr val="0000FF"/>
                </a:solidFill>
              </a:rPr>
              <a:t>  time(&amp;</a:t>
            </a:r>
            <a:r>
              <a:rPr lang="en-US" sz="3200" b="1" dirty="0" err="1" smtClean="0">
                <a:solidFill>
                  <a:srgbClr val="0000FF"/>
                </a:solidFill>
              </a:rPr>
              <a:t>start_time</a:t>
            </a:r>
            <a:r>
              <a:rPr lang="en-US" sz="3200" b="1" dirty="0" smtClean="0">
                <a:solidFill>
                  <a:srgbClr val="0000FF"/>
                </a:solidFill>
              </a:rPr>
              <a:t>);</a:t>
            </a:r>
          </a:p>
          <a:p>
            <a:pPr>
              <a:lnSpc>
                <a:spcPct val="80000"/>
              </a:lnSpc>
            </a:pPr>
            <a:r>
              <a:rPr lang="en-US" sz="3200" b="1" dirty="0" smtClean="0">
                <a:solidFill>
                  <a:srgbClr val="0000FF"/>
                </a:solidFill>
              </a:rPr>
              <a:t>  do{ time(&amp;</a:t>
            </a:r>
            <a:r>
              <a:rPr lang="en-US" sz="3200" b="1" dirty="0" err="1" smtClean="0">
                <a:solidFill>
                  <a:srgbClr val="0000FF"/>
                </a:solidFill>
              </a:rPr>
              <a:t>cur_time</a:t>
            </a:r>
            <a:r>
              <a:rPr lang="en-US" sz="3200" b="1" dirty="0" smtClean="0">
                <a:solidFill>
                  <a:srgbClr val="0000FF"/>
                </a:solidFill>
              </a:rPr>
              <a:t>);}</a:t>
            </a:r>
          </a:p>
          <a:p>
            <a:pPr>
              <a:lnSpc>
                <a:spcPct val="80000"/>
              </a:lnSpc>
            </a:pPr>
            <a:r>
              <a:rPr lang="en-US" sz="3200" b="1" dirty="0" smtClean="0">
                <a:solidFill>
                  <a:srgbClr val="0000FF"/>
                </a:solidFill>
              </a:rPr>
              <a:t>  while((</a:t>
            </a:r>
            <a:r>
              <a:rPr lang="en-US" sz="3200" b="1" dirty="0" err="1" smtClean="0">
                <a:solidFill>
                  <a:srgbClr val="0000FF"/>
                </a:solidFill>
              </a:rPr>
              <a:t>cur_time</a:t>
            </a:r>
            <a:r>
              <a:rPr lang="en-US" sz="3200" b="1" dirty="0" smtClean="0">
                <a:solidFill>
                  <a:srgbClr val="0000FF"/>
                </a:solidFill>
              </a:rPr>
              <a:t> - </a:t>
            </a:r>
            <a:r>
              <a:rPr lang="en-US" sz="3200" b="1" dirty="0" err="1" smtClean="0">
                <a:solidFill>
                  <a:srgbClr val="0000FF"/>
                </a:solidFill>
              </a:rPr>
              <a:t>start_time</a:t>
            </a:r>
            <a:r>
              <a:rPr lang="en-US" sz="3200" b="1" dirty="0" smtClean="0">
                <a:solidFill>
                  <a:srgbClr val="0000FF"/>
                </a:solidFill>
              </a:rPr>
              <a:t>) &lt; 2.5); // 2.5 ms delay</a:t>
            </a:r>
          </a:p>
          <a:p>
            <a:pPr>
              <a:lnSpc>
                <a:spcPct val="80000"/>
              </a:lnSpc>
            </a:pPr>
            <a:r>
              <a:rPr lang="en-US" sz="3200" b="1" dirty="0" smtClean="0">
                <a:solidFill>
                  <a:srgbClr val="0000FF"/>
                </a:solidFill>
              </a:rPr>
              <a:t>}</a:t>
            </a:r>
          </a:p>
          <a:p>
            <a:pPr>
              <a:lnSpc>
                <a:spcPct val="80000"/>
              </a:lnSpc>
            </a:pPr>
            <a:r>
              <a:rPr lang="en-US" sz="3200" b="1" dirty="0" err="1" smtClean="0">
                <a:solidFill>
                  <a:srgbClr val="0000FF"/>
                </a:solidFill>
              </a:rPr>
              <a:t>int</a:t>
            </a:r>
            <a:r>
              <a:rPr lang="en-US" sz="3200" b="1" dirty="0" smtClean="0">
                <a:solidFill>
                  <a:srgbClr val="0000FF"/>
                </a:solidFill>
              </a:rPr>
              <a:t> main(</a:t>
            </a:r>
            <a:r>
              <a:rPr lang="en-US" sz="3200" b="1" dirty="0" err="1" smtClean="0">
                <a:solidFill>
                  <a:srgbClr val="0000FF"/>
                </a:solidFill>
              </a:rPr>
              <a:t>int</a:t>
            </a:r>
            <a:r>
              <a:rPr lang="en-US" sz="3200" b="1" dirty="0" smtClean="0">
                <a:solidFill>
                  <a:srgbClr val="0000FF"/>
                </a:solidFill>
              </a:rPr>
              <a:t> </a:t>
            </a:r>
            <a:r>
              <a:rPr lang="en-US" sz="3200" b="1" dirty="0" err="1" smtClean="0">
                <a:solidFill>
                  <a:srgbClr val="0000FF"/>
                </a:solidFill>
              </a:rPr>
              <a:t>argc</a:t>
            </a:r>
            <a:r>
              <a:rPr lang="en-US" sz="3200" b="1" dirty="0" smtClean="0">
                <a:solidFill>
                  <a:srgbClr val="0000FF"/>
                </a:solidFill>
              </a:rPr>
              <a:t>, char *</a:t>
            </a:r>
            <a:r>
              <a:rPr lang="en-US" sz="3200" b="1" dirty="0" err="1" smtClean="0">
                <a:solidFill>
                  <a:srgbClr val="0000FF"/>
                </a:solidFill>
              </a:rPr>
              <a:t>argv</a:t>
            </a:r>
            <a:r>
              <a:rPr lang="en-US" sz="3200" b="1" dirty="0" smtClean="0">
                <a:solidFill>
                  <a:srgbClr val="0000FF"/>
                </a:solidFill>
              </a:rPr>
              <a:t>[])</a:t>
            </a:r>
          </a:p>
          <a:p>
            <a:pPr>
              <a:lnSpc>
                <a:spcPct val="80000"/>
              </a:lnSpc>
            </a:pPr>
            <a:r>
              <a:rPr lang="en-US" sz="3200" b="1" dirty="0" smtClean="0">
                <a:solidFill>
                  <a:srgbClr val="0000FF"/>
                </a:solidFill>
              </a:rPr>
              <a:t>{    </a:t>
            </a:r>
          </a:p>
          <a:p>
            <a:pPr>
              <a:lnSpc>
                <a:spcPct val="80000"/>
              </a:lnSpc>
            </a:pPr>
            <a:r>
              <a:rPr lang="en-US" sz="3200" b="1" dirty="0" smtClean="0">
                <a:solidFill>
                  <a:srgbClr val="0000FF"/>
                </a:solidFill>
              </a:rPr>
              <a:t>    </a:t>
            </a:r>
            <a:r>
              <a:rPr lang="en-US" sz="3200" b="1" dirty="0" err="1" smtClean="0">
                <a:solidFill>
                  <a:srgbClr val="0000FF"/>
                </a:solidFill>
              </a:rPr>
              <a:t>bool</a:t>
            </a:r>
            <a:r>
              <a:rPr lang="en-US" sz="3200" b="1" dirty="0" smtClean="0">
                <a:solidFill>
                  <a:srgbClr val="0000FF"/>
                </a:solidFill>
              </a:rPr>
              <a:t> flag[2]= {false, false};</a:t>
            </a:r>
          </a:p>
          <a:p>
            <a:pPr>
              <a:lnSpc>
                <a:spcPct val="80000"/>
              </a:lnSpc>
            </a:pPr>
            <a:r>
              <a:rPr lang="en-US" sz="3200" b="1" dirty="0" smtClean="0">
                <a:solidFill>
                  <a:srgbClr val="0000FF"/>
                </a:solidFill>
              </a:rPr>
              <a:t>    </a:t>
            </a:r>
            <a:r>
              <a:rPr lang="en-US" sz="3200" b="1" dirty="0" err="1" smtClean="0">
                <a:solidFill>
                  <a:srgbClr val="0000FF"/>
                </a:solidFill>
              </a:rPr>
              <a:t>int</a:t>
            </a:r>
            <a:r>
              <a:rPr lang="en-US" sz="3200" b="1" dirty="0" smtClean="0">
                <a:solidFill>
                  <a:srgbClr val="0000FF"/>
                </a:solidFill>
              </a:rPr>
              <a:t> turn;</a:t>
            </a:r>
          </a:p>
          <a:p>
            <a:pPr>
              <a:lnSpc>
                <a:spcPct val="80000"/>
              </a:lnSpc>
            </a:pPr>
            <a:r>
              <a:rPr lang="en-US" sz="3200" b="1" dirty="0" smtClean="0">
                <a:solidFill>
                  <a:srgbClr val="0000FF"/>
                </a:solidFill>
              </a:rPr>
              <a:t>    </a:t>
            </a:r>
            <a:r>
              <a:rPr lang="en-US" sz="3200" b="1" dirty="0" err="1" smtClean="0">
                <a:solidFill>
                  <a:srgbClr val="0000FF"/>
                </a:solidFill>
              </a:rPr>
              <a:t>int</a:t>
            </a:r>
            <a:r>
              <a:rPr lang="en-US" sz="3200" b="1" dirty="0" smtClean="0">
                <a:solidFill>
                  <a:srgbClr val="0000FF"/>
                </a:solidFill>
              </a:rPr>
              <a:t> count = 1;</a:t>
            </a:r>
          </a:p>
          <a:p>
            <a:pPr>
              <a:lnSpc>
                <a:spcPct val="80000"/>
              </a:lnSpc>
            </a:pPr>
            <a:r>
              <a:rPr lang="en-US" sz="3200" b="1" dirty="0" smtClean="0">
                <a:solidFill>
                  <a:srgbClr val="0000FF"/>
                </a:solidFill>
              </a:rPr>
              <a:t>    </a:t>
            </a:r>
            <a:r>
              <a:rPr lang="en-US" sz="3200" b="1" dirty="0" err="1" smtClean="0">
                <a:solidFill>
                  <a:srgbClr val="0000FF"/>
                </a:solidFill>
              </a:rPr>
              <a:t>int</a:t>
            </a:r>
            <a:r>
              <a:rPr lang="en-US" sz="3200" b="1" dirty="0" smtClean="0">
                <a:solidFill>
                  <a:srgbClr val="0000FF"/>
                </a:solidFill>
              </a:rPr>
              <a:t> </a:t>
            </a:r>
            <a:r>
              <a:rPr lang="en-US" sz="3200" b="1" dirty="0" err="1" smtClean="0">
                <a:solidFill>
                  <a:srgbClr val="0000FF"/>
                </a:solidFill>
              </a:rPr>
              <a:t>bount</a:t>
            </a:r>
            <a:r>
              <a:rPr lang="en-US" sz="3200" b="1" dirty="0" smtClean="0">
                <a:solidFill>
                  <a:srgbClr val="0000FF"/>
                </a:solidFill>
              </a:rPr>
              <a:t> = 1;</a:t>
            </a:r>
          </a:p>
          <a:p>
            <a:pPr>
              <a:lnSpc>
                <a:spcPct val="80000"/>
              </a:lnSpc>
            </a:pPr>
            <a:r>
              <a:rPr lang="en-US" sz="3200" b="1" dirty="0" smtClean="0">
                <a:solidFill>
                  <a:srgbClr val="0000FF"/>
                </a:solidFill>
              </a:rPr>
              <a:t>    string </a:t>
            </a:r>
            <a:r>
              <a:rPr lang="en-US" sz="3200" b="1" dirty="0" err="1" smtClean="0">
                <a:solidFill>
                  <a:srgbClr val="0000FF"/>
                </a:solidFill>
              </a:rPr>
              <a:t>turnVal</a:t>
            </a:r>
            <a:r>
              <a:rPr lang="en-US" sz="3200" b="1" dirty="0" smtClean="0">
                <a:solidFill>
                  <a:srgbClr val="0000FF"/>
                </a:solidFill>
              </a:rPr>
              <a:t>; </a:t>
            </a:r>
          </a:p>
          <a:p>
            <a:pPr>
              <a:lnSpc>
                <a:spcPct val="80000"/>
              </a:lnSpc>
            </a:pPr>
            <a:r>
              <a:rPr lang="en-US" sz="3200" b="1" dirty="0" smtClean="0">
                <a:solidFill>
                  <a:srgbClr val="0000FF"/>
                </a:solidFill>
              </a:rPr>
              <a:t>    do{</a:t>
            </a:r>
          </a:p>
          <a:p>
            <a:pPr>
              <a:lnSpc>
                <a:spcPct val="80000"/>
              </a:lnSpc>
            </a:pPr>
            <a:r>
              <a:rPr lang="en-US" sz="3200" b="1" dirty="0" smtClean="0">
                <a:solidFill>
                  <a:srgbClr val="0000FF"/>
                </a:solidFill>
              </a:rPr>
              <a:t>        system("CLS");</a:t>
            </a:r>
          </a:p>
          <a:p>
            <a:pPr>
              <a:lnSpc>
                <a:spcPct val="80000"/>
              </a:lnSpc>
            </a:pPr>
            <a:r>
              <a:rPr lang="en-US" sz="3200" b="1" dirty="0" smtClean="0">
                <a:solidFill>
                  <a:srgbClr val="0000FF"/>
                </a:solidFill>
              </a:rPr>
              <a:t>         </a:t>
            </a:r>
            <a:r>
              <a:rPr lang="en-US" sz="3200" b="1" dirty="0" err="1" smtClean="0">
                <a:solidFill>
                  <a:srgbClr val="0000FF"/>
                </a:solidFill>
              </a:rPr>
              <a:t>srand</a:t>
            </a:r>
            <a:r>
              <a:rPr lang="en-US" sz="3200" b="1" dirty="0" smtClean="0">
                <a:solidFill>
                  <a:srgbClr val="0000FF"/>
                </a:solidFill>
              </a:rPr>
              <a:t> (time(NULL));</a:t>
            </a:r>
          </a:p>
          <a:p>
            <a:pPr>
              <a:lnSpc>
                <a:spcPct val="80000"/>
              </a:lnSpc>
            </a:pPr>
            <a:r>
              <a:rPr lang="en-US" sz="3200" b="1" dirty="0" smtClean="0">
                <a:solidFill>
                  <a:srgbClr val="0000FF"/>
                </a:solidFill>
              </a:rPr>
              <a:t>         </a:t>
            </a:r>
            <a:r>
              <a:rPr lang="en-US" sz="3200" b="1" dirty="0" err="1" smtClean="0">
                <a:solidFill>
                  <a:srgbClr val="0000FF"/>
                </a:solidFill>
              </a:rPr>
              <a:t>int</a:t>
            </a:r>
            <a:r>
              <a:rPr lang="en-US" sz="3200" b="1" dirty="0" smtClean="0">
                <a:solidFill>
                  <a:srgbClr val="0000FF"/>
                </a:solidFill>
              </a:rPr>
              <a:t> ran = rand() % 2; // generate 0 = </a:t>
            </a:r>
            <a:r>
              <a:rPr lang="en-US" sz="3200" b="1" dirty="0" err="1" smtClean="0">
                <a:solidFill>
                  <a:srgbClr val="0000FF"/>
                </a:solidFill>
              </a:rPr>
              <a:t>i</a:t>
            </a:r>
            <a:r>
              <a:rPr lang="en-US" sz="3200" b="1" dirty="0" smtClean="0">
                <a:solidFill>
                  <a:srgbClr val="0000FF"/>
                </a:solidFill>
              </a:rPr>
              <a:t> or 1 = j</a:t>
            </a:r>
          </a:p>
          <a:p>
            <a:pPr>
              <a:lnSpc>
                <a:spcPct val="80000"/>
              </a:lnSpc>
            </a:pPr>
            <a:r>
              <a:rPr lang="en-US" sz="3200" b="1" dirty="0" smtClean="0">
                <a:solidFill>
                  <a:srgbClr val="0000FF"/>
                </a:solidFill>
              </a:rPr>
              <a:t>        flag[ran] = true;// </a:t>
            </a:r>
            <a:r>
              <a:rPr lang="en-US" sz="3200" b="1" dirty="0" err="1" smtClean="0">
                <a:solidFill>
                  <a:srgbClr val="0000FF"/>
                </a:solidFill>
              </a:rPr>
              <a:t>i</a:t>
            </a:r>
            <a:r>
              <a:rPr lang="en-US" sz="3200" b="1" dirty="0" smtClean="0">
                <a:solidFill>
                  <a:srgbClr val="0000FF"/>
                </a:solidFill>
              </a:rPr>
              <a:t> == true</a:t>
            </a:r>
          </a:p>
          <a:p>
            <a:pPr>
              <a:lnSpc>
                <a:spcPct val="80000"/>
              </a:lnSpc>
            </a:pPr>
            <a:r>
              <a:rPr lang="en-US" sz="3200" b="1" dirty="0" smtClean="0">
                <a:solidFill>
                  <a:srgbClr val="0000FF"/>
                </a:solidFill>
              </a:rPr>
              <a:t>        turn = ran; //j = 1</a:t>
            </a:r>
          </a:p>
          <a:p>
            <a:pPr>
              <a:lnSpc>
                <a:spcPct val="80000"/>
              </a:lnSpc>
            </a:pPr>
            <a:r>
              <a:rPr lang="en-US" sz="3200" b="1" dirty="0" smtClean="0">
                <a:solidFill>
                  <a:srgbClr val="0000FF"/>
                </a:solidFill>
              </a:rPr>
              <a:t>    while(flag[ran] &amp;&amp; turn == ran)// while both flag and turn are same then </a:t>
            </a:r>
          </a:p>
          <a:p>
            <a:pPr>
              <a:lnSpc>
                <a:spcPct val="80000"/>
              </a:lnSpc>
            </a:pPr>
            <a:r>
              <a:rPr lang="en-US" sz="3200" b="1" dirty="0" smtClean="0">
                <a:solidFill>
                  <a:srgbClr val="0000FF"/>
                </a:solidFill>
              </a:rPr>
              <a:t>       {</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"\n\n";</a:t>
            </a:r>
          </a:p>
          <a:p>
            <a:pPr>
              <a:lnSpc>
                <a:spcPct val="80000"/>
              </a:lnSpc>
            </a:pPr>
            <a:r>
              <a:rPr lang="en-US" sz="3200" b="1" dirty="0" smtClean="0">
                <a:solidFill>
                  <a:srgbClr val="0000FF"/>
                </a:solidFill>
              </a:rPr>
              <a:t>             for (</a:t>
            </a:r>
            <a:r>
              <a:rPr lang="en-US" sz="3200" b="1" dirty="0" err="1" smtClean="0">
                <a:solidFill>
                  <a:srgbClr val="0000FF"/>
                </a:solidFill>
              </a:rPr>
              <a:t>int</a:t>
            </a:r>
            <a:r>
              <a:rPr lang="en-US" sz="3200" b="1" dirty="0" smtClean="0">
                <a:solidFill>
                  <a:srgbClr val="0000FF"/>
                </a:solidFill>
              </a:rPr>
              <a:t> </a:t>
            </a:r>
            <a:r>
              <a:rPr lang="en-US" sz="3200" b="1" dirty="0" err="1" smtClean="0">
                <a:solidFill>
                  <a:srgbClr val="0000FF"/>
                </a:solidFill>
              </a:rPr>
              <a:t>i</a:t>
            </a:r>
            <a:r>
              <a:rPr lang="en-US" sz="3200" b="1" dirty="0" smtClean="0">
                <a:solidFill>
                  <a:srgbClr val="0000FF"/>
                </a:solidFill>
              </a:rPr>
              <a:t> = 0; </a:t>
            </a:r>
            <a:r>
              <a:rPr lang="en-US" sz="3200" b="1" dirty="0" err="1" smtClean="0">
                <a:solidFill>
                  <a:srgbClr val="0000FF"/>
                </a:solidFill>
              </a:rPr>
              <a:t>i</a:t>
            </a:r>
            <a:r>
              <a:rPr lang="en-US" sz="3200" b="1" dirty="0" smtClean="0">
                <a:solidFill>
                  <a:srgbClr val="0000FF"/>
                </a:solidFill>
              </a:rPr>
              <a:t> &lt; 2; </a:t>
            </a:r>
            <a:r>
              <a:rPr lang="en-US" sz="3200" b="1" dirty="0" err="1" smtClean="0">
                <a:solidFill>
                  <a:srgbClr val="0000FF"/>
                </a:solidFill>
              </a:rPr>
              <a:t>i</a:t>
            </a:r>
            <a:r>
              <a:rPr lang="en-US" sz="3200" b="1" dirty="0" smtClean="0">
                <a:solidFill>
                  <a:srgbClr val="0000FF"/>
                </a:solidFill>
              </a:rPr>
              <a:t>++)</a:t>
            </a:r>
          </a:p>
          <a:p>
            <a:pPr>
              <a:lnSpc>
                <a:spcPct val="80000"/>
              </a:lnSpc>
            </a:pPr>
            <a:r>
              <a:rPr lang="en-US" sz="3200" b="1" dirty="0" smtClean="0">
                <a:solidFill>
                  <a:srgbClr val="0000FF"/>
                </a:solidFill>
              </a:rPr>
              <a:t>            { if (</a:t>
            </a:r>
            <a:r>
              <a:rPr lang="en-US" sz="3200" b="1" dirty="0" err="1" smtClean="0">
                <a:solidFill>
                  <a:srgbClr val="0000FF"/>
                </a:solidFill>
              </a:rPr>
              <a:t>i</a:t>
            </a:r>
            <a:r>
              <a:rPr lang="en-US" sz="3200" b="1" dirty="0" smtClean="0">
                <a:solidFill>
                  <a:srgbClr val="0000FF"/>
                </a:solidFill>
              </a:rPr>
              <a:t> == 0 &amp;&amp; flag[</a:t>
            </a:r>
            <a:r>
              <a:rPr lang="en-US" sz="3200" b="1" dirty="0" err="1" smtClean="0">
                <a:solidFill>
                  <a:srgbClr val="0000FF"/>
                </a:solidFill>
              </a:rPr>
              <a:t>i</a:t>
            </a:r>
            <a:r>
              <a:rPr lang="en-US" sz="3200" b="1" dirty="0" smtClean="0">
                <a:solidFill>
                  <a:srgbClr val="0000FF"/>
                </a:solidFill>
              </a:rPr>
              <a:t>] == 1) {</a:t>
            </a:r>
            <a:r>
              <a:rPr lang="en-US" sz="3200" b="1" dirty="0" err="1" smtClean="0">
                <a:solidFill>
                  <a:srgbClr val="0000FF"/>
                </a:solidFill>
              </a:rPr>
              <a:t>cout</a:t>
            </a:r>
            <a:r>
              <a:rPr lang="en-US" sz="3200" b="1" dirty="0" smtClean="0">
                <a:solidFill>
                  <a:srgbClr val="0000FF"/>
                </a:solidFill>
              </a:rPr>
              <a:t> &lt;&lt; "  flag[Pi] = true  " ;}</a:t>
            </a:r>
          </a:p>
          <a:p>
            <a:pPr>
              <a:lnSpc>
                <a:spcPct val="80000"/>
              </a:lnSpc>
            </a:pPr>
            <a:r>
              <a:rPr lang="en-US" sz="3200" b="1" dirty="0" smtClean="0">
                <a:solidFill>
                  <a:srgbClr val="0000FF"/>
                </a:solidFill>
              </a:rPr>
              <a:t>             else if(</a:t>
            </a:r>
            <a:r>
              <a:rPr lang="en-US" sz="3200" b="1" dirty="0" err="1" smtClean="0">
                <a:solidFill>
                  <a:srgbClr val="0000FF"/>
                </a:solidFill>
              </a:rPr>
              <a:t>i</a:t>
            </a:r>
            <a:r>
              <a:rPr lang="en-US" sz="3200" b="1" dirty="0" smtClean="0">
                <a:solidFill>
                  <a:srgbClr val="0000FF"/>
                </a:solidFill>
              </a:rPr>
              <a:t> == 0 &amp;&amp; flag[</a:t>
            </a:r>
            <a:r>
              <a:rPr lang="en-US" sz="3200" b="1" dirty="0" err="1" smtClean="0">
                <a:solidFill>
                  <a:srgbClr val="0000FF"/>
                </a:solidFill>
              </a:rPr>
              <a:t>i</a:t>
            </a:r>
            <a:r>
              <a:rPr lang="en-US" sz="3200" b="1" dirty="0" smtClean="0">
                <a:solidFill>
                  <a:srgbClr val="0000FF"/>
                </a:solidFill>
              </a:rPr>
              <a:t>] == 0){</a:t>
            </a:r>
            <a:r>
              <a:rPr lang="en-US" sz="3200" b="1" dirty="0" err="1" smtClean="0">
                <a:solidFill>
                  <a:srgbClr val="0000FF"/>
                </a:solidFill>
              </a:rPr>
              <a:t>cout</a:t>
            </a:r>
            <a:r>
              <a:rPr lang="en-US" sz="3200" b="1" dirty="0" smtClean="0">
                <a:solidFill>
                  <a:srgbClr val="0000FF"/>
                </a:solidFill>
              </a:rPr>
              <a:t> &lt;&lt; "  flag[Pi] = false "  ;}</a:t>
            </a:r>
          </a:p>
          <a:p>
            <a:pPr>
              <a:lnSpc>
                <a:spcPct val="80000"/>
              </a:lnSpc>
            </a:pPr>
            <a:r>
              <a:rPr lang="en-US" sz="3200" b="1" dirty="0" smtClean="0">
                <a:solidFill>
                  <a:srgbClr val="0000FF"/>
                </a:solidFill>
              </a:rPr>
              <a:t>             else if(</a:t>
            </a:r>
            <a:r>
              <a:rPr lang="en-US" sz="3200" b="1" dirty="0" err="1" smtClean="0">
                <a:solidFill>
                  <a:srgbClr val="0000FF"/>
                </a:solidFill>
              </a:rPr>
              <a:t>i</a:t>
            </a:r>
            <a:r>
              <a:rPr lang="en-US" sz="3200" b="1" dirty="0" smtClean="0">
                <a:solidFill>
                  <a:srgbClr val="0000FF"/>
                </a:solidFill>
              </a:rPr>
              <a:t> == 1 &amp;&amp; flag[</a:t>
            </a:r>
            <a:r>
              <a:rPr lang="en-US" sz="3200" b="1" dirty="0" err="1" smtClean="0">
                <a:solidFill>
                  <a:srgbClr val="0000FF"/>
                </a:solidFill>
              </a:rPr>
              <a:t>i</a:t>
            </a:r>
            <a:r>
              <a:rPr lang="en-US" sz="3200" b="1" dirty="0" smtClean="0">
                <a:solidFill>
                  <a:srgbClr val="0000FF"/>
                </a:solidFill>
              </a:rPr>
              <a:t>] == 1){</a:t>
            </a:r>
            <a:r>
              <a:rPr lang="en-US" sz="3200" b="1" dirty="0" err="1" smtClean="0">
                <a:solidFill>
                  <a:srgbClr val="0000FF"/>
                </a:solidFill>
              </a:rPr>
              <a:t>cout</a:t>
            </a:r>
            <a:r>
              <a:rPr lang="en-US" sz="3200" b="1" dirty="0" smtClean="0">
                <a:solidFill>
                  <a:srgbClr val="0000FF"/>
                </a:solidFill>
              </a:rPr>
              <a:t> &lt;&lt; "  flag[Pj] =  true  ";}</a:t>
            </a:r>
          </a:p>
          <a:p>
            <a:pPr>
              <a:lnSpc>
                <a:spcPct val="80000"/>
              </a:lnSpc>
            </a:pPr>
            <a:r>
              <a:rPr lang="en-US" sz="3200" b="1" dirty="0" smtClean="0">
                <a:solidFill>
                  <a:srgbClr val="0000FF"/>
                </a:solidFill>
              </a:rPr>
              <a:t>             else {</a:t>
            </a:r>
            <a:r>
              <a:rPr lang="en-US" sz="3200" b="1" dirty="0" err="1" smtClean="0">
                <a:solidFill>
                  <a:srgbClr val="0000FF"/>
                </a:solidFill>
              </a:rPr>
              <a:t>cout</a:t>
            </a:r>
            <a:r>
              <a:rPr lang="en-US" sz="3200" b="1" dirty="0" smtClean="0">
                <a:solidFill>
                  <a:srgbClr val="0000FF"/>
                </a:solidFill>
              </a:rPr>
              <a:t> &lt;&lt; "  flag[Pj] =  false  ";}}//for ends</a:t>
            </a:r>
          </a:p>
          <a:p>
            <a:pPr>
              <a:lnSpc>
                <a:spcPct val="80000"/>
              </a:lnSpc>
            </a:pPr>
            <a:r>
              <a:rPr lang="en-US" sz="3200" b="1" dirty="0" smtClean="0">
                <a:solidFill>
                  <a:srgbClr val="0000FF"/>
                </a:solidFill>
              </a:rPr>
              <a:t>             if(turn == 0)</a:t>
            </a:r>
            <a:r>
              <a:rPr lang="en-US" sz="3200" b="1" dirty="0" err="1" smtClean="0">
                <a:solidFill>
                  <a:srgbClr val="0000FF"/>
                </a:solidFill>
              </a:rPr>
              <a:t>turnVal</a:t>
            </a:r>
            <a:r>
              <a:rPr lang="en-US" sz="3200" b="1" dirty="0" smtClean="0">
                <a:solidFill>
                  <a:srgbClr val="0000FF"/>
                </a:solidFill>
              </a:rPr>
              <a:t> = " Pi ( value is 0) ";</a:t>
            </a:r>
          </a:p>
          <a:p>
            <a:pPr>
              <a:lnSpc>
                <a:spcPct val="80000"/>
              </a:lnSpc>
            </a:pPr>
            <a:r>
              <a:rPr lang="en-US" sz="3200" b="1" dirty="0" smtClean="0">
                <a:solidFill>
                  <a:srgbClr val="0000FF"/>
                </a:solidFill>
              </a:rPr>
              <a:t>             else </a:t>
            </a:r>
            <a:r>
              <a:rPr lang="en-US" sz="3200" b="1" dirty="0" err="1" smtClean="0">
                <a:solidFill>
                  <a:srgbClr val="0000FF"/>
                </a:solidFill>
              </a:rPr>
              <a:t>turnVal</a:t>
            </a:r>
            <a:r>
              <a:rPr lang="en-US" sz="3200" b="1" dirty="0" smtClean="0">
                <a:solidFill>
                  <a:srgbClr val="0000FF"/>
                </a:solidFill>
              </a:rPr>
              <a:t> = " Pj (value is 1) ";</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   turn = " &lt;&lt; </a:t>
            </a:r>
            <a:r>
              <a:rPr lang="en-US" sz="3200" b="1" dirty="0" err="1" smtClean="0">
                <a:solidFill>
                  <a:srgbClr val="0000FF"/>
                </a:solidFill>
              </a:rPr>
              <a:t>turnVal</a:t>
            </a:r>
            <a:r>
              <a:rPr lang="en-US" sz="3200" b="1" dirty="0" smtClean="0">
                <a:solidFill>
                  <a:srgbClr val="0000FF"/>
                </a:solidFill>
              </a:rPr>
              <a:t> &lt;&lt;  </a:t>
            </a:r>
            <a:r>
              <a:rPr lang="en-US" sz="3200" b="1" dirty="0" err="1" smtClean="0">
                <a:solidFill>
                  <a:srgbClr val="0000FF"/>
                </a:solidFill>
              </a:rPr>
              <a:t>endl</a:t>
            </a:r>
            <a:r>
              <a:rPr lang="en-US" sz="3200" b="1" dirty="0" smtClean="0">
                <a:solidFill>
                  <a:srgbClr val="0000FF"/>
                </a:solidFill>
              </a:rPr>
              <a:t>;         </a:t>
            </a:r>
          </a:p>
          <a:p>
            <a:pPr>
              <a:lnSpc>
                <a:spcPct val="80000"/>
              </a:lnSpc>
            </a:pPr>
            <a:r>
              <a:rPr lang="en-US" sz="3200" b="1" dirty="0" smtClean="0">
                <a:solidFill>
                  <a:srgbClr val="0000FF"/>
                </a:solidFill>
              </a:rPr>
              <a:t>    if(ran == 0) // print the equivalent process critical status</a:t>
            </a:r>
          </a:p>
          <a:p>
            <a:pPr>
              <a:lnSpc>
                <a:spcPct val="80000"/>
              </a:lnSpc>
            </a:pPr>
            <a:r>
              <a:rPr lang="en-US" sz="3200" b="1" dirty="0" smtClean="0">
                <a:solidFill>
                  <a:srgbClr val="0000FF"/>
                </a:solidFill>
              </a:rPr>
              <a:t>    { if (count == 1)</a:t>
            </a:r>
          </a:p>
          <a:p>
            <a:pPr>
              <a:lnSpc>
                <a:spcPct val="80000"/>
              </a:lnSpc>
            </a:pPr>
            <a:r>
              <a:rPr lang="en-US" sz="3200" b="1" dirty="0" smtClean="0">
                <a:solidFill>
                  <a:srgbClr val="0000FF"/>
                </a:solidFill>
              </a:rPr>
              <a:t>    {Beep(1568, 300); //</a:t>
            </a:r>
            <a:r>
              <a:rPr lang="en-US" sz="3200" b="1" dirty="0" err="1" smtClean="0">
                <a:solidFill>
                  <a:srgbClr val="0000FF"/>
                </a:solidFill>
              </a:rPr>
              <a:t>cout</a:t>
            </a:r>
            <a:r>
              <a:rPr lang="en-US" sz="3200" b="1" dirty="0" smtClean="0">
                <a:solidFill>
                  <a:srgbClr val="0000FF"/>
                </a:solidFill>
              </a:rPr>
              <a:t> &lt;&lt; '\a';// window beep</a:t>
            </a:r>
          </a:p>
          <a:p>
            <a:pPr>
              <a:lnSpc>
                <a:spcPct val="80000"/>
              </a:lnSpc>
            </a:pPr>
            <a:r>
              <a:rPr lang="en-US" sz="3200" b="1" dirty="0" smtClean="0">
                <a:solidFill>
                  <a:srgbClr val="0000FF"/>
                </a:solidFill>
              </a:rPr>
              <a:t>    count = 0;}</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"\n =============================================\n"; </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 \n  Process Pi is in its Critical Section (CS).\n";</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"\n =============================================\n" ; </a:t>
            </a:r>
          </a:p>
          <a:p>
            <a:pPr>
              <a:lnSpc>
                <a:spcPct val="80000"/>
              </a:lnSpc>
            </a:pPr>
            <a:r>
              <a:rPr lang="en-US" sz="3200" b="1" dirty="0" smtClean="0">
                <a:solidFill>
                  <a:srgbClr val="0000FF"/>
                </a:solidFill>
              </a:rPr>
              <a:t>    </a:t>
            </a:r>
            <a:r>
              <a:rPr lang="en-US" sz="3200" b="1" dirty="0" err="1" smtClean="0">
                <a:solidFill>
                  <a:srgbClr val="0000FF"/>
                </a:solidFill>
              </a:rPr>
              <a:t>bount</a:t>
            </a:r>
            <a:r>
              <a:rPr lang="en-US" sz="3200" b="1" dirty="0" smtClean="0">
                <a:solidFill>
                  <a:srgbClr val="0000FF"/>
                </a:solidFill>
              </a:rPr>
              <a:t> = 1;}</a:t>
            </a:r>
          </a:p>
          <a:p>
            <a:pPr>
              <a:lnSpc>
                <a:spcPct val="80000"/>
              </a:lnSpc>
            </a:pPr>
            <a:r>
              <a:rPr lang="en-US" sz="3200" b="1" dirty="0" smtClean="0">
                <a:solidFill>
                  <a:srgbClr val="0000FF"/>
                </a:solidFill>
              </a:rPr>
              <a:t>    else { if(</a:t>
            </a:r>
            <a:r>
              <a:rPr lang="en-US" sz="3200" b="1" dirty="0" err="1" smtClean="0">
                <a:solidFill>
                  <a:srgbClr val="0000FF"/>
                </a:solidFill>
              </a:rPr>
              <a:t>bount</a:t>
            </a:r>
            <a:r>
              <a:rPr lang="en-US" sz="3200" b="1" dirty="0" smtClean="0">
                <a:solidFill>
                  <a:srgbClr val="0000FF"/>
                </a:solidFill>
              </a:rPr>
              <a:t> == 1){</a:t>
            </a:r>
          </a:p>
          <a:p>
            <a:pPr>
              <a:lnSpc>
                <a:spcPct val="80000"/>
              </a:lnSpc>
            </a:pPr>
            <a:r>
              <a:rPr lang="en-US" sz="3200" b="1" dirty="0" smtClean="0">
                <a:solidFill>
                  <a:srgbClr val="0000FF"/>
                </a:solidFill>
              </a:rPr>
              <a:t>     Beep(1275, 400); //</a:t>
            </a:r>
            <a:r>
              <a:rPr lang="en-US" sz="3200" b="1" dirty="0" err="1" smtClean="0">
                <a:solidFill>
                  <a:srgbClr val="0000FF"/>
                </a:solidFill>
              </a:rPr>
              <a:t>cout</a:t>
            </a:r>
            <a:r>
              <a:rPr lang="en-US" sz="3200" b="1" dirty="0" smtClean="0">
                <a:solidFill>
                  <a:srgbClr val="0000FF"/>
                </a:solidFill>
              </a:rPr>
              <a:t> &lt;&lt; '\a';// window beep</a:t>
            </a:r>
          </a:p>
          <a:p>
            <a:pPr>
              <a:lnSpc>
                <a:spcPct val="80000"/>
              </a:lnSpc>
            </a:pPr>
            <a:r>
              <a:rPr lang="en-US" sz="3200" b="1" dirty="0" smtClean="0">
                <a:solidFill>
                  <a:srgbClr val="0000FF"/>
                </a:solidFill>
              </a:rPr>
              <a:t>    </a:t>
            </a:r>
            <a:r>
              <a:rPr lang="en-US" sz="3200" b="1" dirty="0" err="1" smtClean="0">
                <a:solidFill>
                  <a:srgbClr val="0000FF"/>
                </a:solidFill>
              </a:rPr>
              <a:t>bount</a:t>
            </a:r>
            <a:r>
              <a:rPr lang="en-US" sz="3200" b="1" dirty="0" smtClean="0">
                <a:solidFill>
                  <a:srgbClr val="0000FF"/>
                </a:solidFill>
              </a:rPr>
              <a:t> = 0;}</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"\n =============================================\n"; </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 \n  Process Pj is in its Critical Section (CS).\n";</a:t>
            </a:r>
          </a:p>
          <a:p>
            <a:pPr>
              <a:lnSpc>
                <a:spcPct val="80000"/>
              </a:lnSpc>
            </a:pPr>
            <a:r>
              <a:rPr lang="en-US" sz="3200" b="1" dirty="0" smtClean="0">
                <a:solidFill>
                  <a:srgbClr val="0000FF"/>
                </a:solidFill>
              </a:rPr>
              <a:t>    </a:t>
            </a:r>
            <a:r>
              <a:rPr lang="en-US" sz="3200" b="1" dirty="0" err="1" smtClean="0">
                <a:solidFill>
                  <a:srgbClr val="0000FF"/>
                </a:solidFill>
              </a:rPr>
              <a:t>cout</a:t>
            </a:r>
            <a:r>
              <a:rPr lang="en-US" sz="3200" b="1" dirty="0" smtClean="0">
                <a:solidFill>
                  <a:srgbClr val="0000FF"/>
                </a:solidFill>
              </a:rPr>
              <a:t> &lt;&lt; "\n =============================================\n" ; </a:t>
            </a:r>
          </a:p>
          <a:p>
            <a:pPr>
              <a:lnSpc>
                <a:spcPct val="80000"/>
              </a:lnSpc>
            </a:pPr>
            <a:r>
              <a:rPr lang="en-US" sz="3200" b="1" dirty="0" smtClean="0">
                <a:solidFill>
                  <a:srgbClr val="0000FF"/>
                </a:solidFill>
              </a:rPr>
              <a:t>    count = 1;</a:t>
            </a:r>
          </a:p>
          <a:p>
            <a:pPr>
              <a:lnSpc>
                <a:spcPct val="80000"/>
              </a:lnSpc>
            </a:pPr>
            <a:r>
              <a:rPr lang="en-US" sz="3200" b="1" dirty="0" smtClean="0">
                <a:solidFill>
                  <a:srgbClr val="0000FF"/>
                </a:solidFill>
              </a:rPr>
              <a:t>    }</a:t>
            </a:r>
          </a:p>
          <a:p>
            <a:pPr>
              <a:lnSpc>
                <a:spcPct val="80000"/>
              </a:lnSpc>
            </a:pPr>
            <a:r>
              <a:rPr lang="en-US" sz="3200" b="1" dirty="0" smtClean="0">
                <a:solidFill>
                  <a:srgbClr val="0000FF"/>
                </a:solidFill>
              </a:rPr>
              <a:t>    flag[ran] = false; // clear the flag status for next process</a:t>
            </a:r>
          </a:p>
          <a:p>
            <a:pPr>
              <a:lnSpc>
                <a:spcPct val="80000"/>
              </a:lnSpc>
            </a:pPr>
            <a:r>
              <a:rPr lang="en-US" sz="3200" b="1" dirty="0" smtClean="0">
                <a:solidFill>
                  <a:srgbClr val="0000FF"/>
                </a:solidFill>
              </a:rPr>
              <a:t>    delay();// call 2 ms delay</a:t>
            </a:r>
          </a:p>
          <a:p>
            <a:pPr>
              <a:lnSpc>
                <a:spcPct val="80000"/>
              </a:lnSpc>
            </a:pPr>
            <a:r>
              <a:rPr lang="en-US" sz="3200" b="1" dirty="0" smtClean="0">
                <a:solidFill>
                  <a:srgbClr val="0000FF"/>
                </a:solidFill>
              </a:rPr>
              <a:t>    }</a:t>
            </a:r>
          </a:p>
          <a:p>
            <a:pPr>
              <a:lnSpc>
                <a:spcPct val="80000"/>
              </a:lnSpc>
            </a:pPr>
            <a:r>
              <a:rPr lang="en-US" sz="3200" b="1" dirty="0" smtClean="0">
                <a:solidFill>
                  <a:srgbClr val="0000FF"/>
                </a:solidFill>
              </a:rPr>
              <a:t>}while(true);</a:t>
            </a:r>
          </a:p>
          <a:p>
            <a:pPr>
              <a:lnSpc>
                <a:spcPct val="80000"/>
              </a:lnSpc>
            </a:pPr>
            <a:r>
              <a:rPr lang="en-US" sz="3200" b="1" dirty="0" smtClean="0">
                <a:solidFill>
                  <a:srgbClr val="0000FF"/>
                </a:solidFill>
              </a:rPr>
              <a:t>    system("PAUSE");</a:t>
            </a:r>
          </a:p>
          <a:p>
            <a:pPr>
              <a:lnSpc>
                <a:spcPct val="80000"/>
              </a:lnSpc>
            </a:pPr>
            <a:r>
              <a:rPr lang="en-US" sz="3200" b="1" dirty="0" smtClean="0">
                <a:solidFill>
                  <a:srgbClr val="0000FF"/>
                </a:solidFill>
              </a:rPr>
              <a:t>    return EXIT_SUCCESS;</a:t>
            </a:r>
          </a:p>
          <a:p>
            <a:pPr>
              <a:lnSpc>
                <a:spcPct val="80000"/>
              </a:lnSpc>
            </a:pPr>
            <a:r>
              <a:rPr lang="en-US" sz="3200" b="1" dirty="0" smtClean="0">
                <a:solidFill>
                  <a:srgbClr val="0000FF"/>
                </a:solidFill>
              </a:rPr>
              <a:t>}</a:t>
            </a:r>
          </a:p>
        </p:txBody>
      </p:sp>
      <p:sp>
        <p:nvSpPr>
          <p:cNvPr id="4" name="Slide Number Placeholder 3"/>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58</a:t>
            </a:fld>
            <a:endParaRPr lang="en-US"/>
          </a:p>
        </p:txBody>
      </p:sp>
      <p:sp>
        <p:nvSpPr>
          <p:cNvPr id="6" name="Left Arrow 5"/>
          <p:cNvSpPr/>
          <p:nvPr/>
        </p:nvSpPr>
        <p:spPr>
          <a:xfrm>
            <a:off x="6189784" y="3733800"/>
            <a:ext cx="1758462"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hlinkClick r:id="rId3" action="ppaction://hlinksldjump"/>
              </a:rPr>
              <a:t>BACK</a:t>
            </a:r>
            <a:endParaRPr lang="th-TH"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p:txBody>
          <a:bodyPr/>
          <a:lstStyle/>
          <a:p>
            <a:pPr eaLnBrk="1" hangingPunct="1"/>
            <a:r>
              <a:rPr lang="en-US" smtClean="0"/>
              <a:t>End of Chapter 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87363" y="142875"/>
            <a:ext cx="8229600" cy="576263"/>
          </a:xfrm>
        </p:spPr>
        <p:txBody>
          <a:bodyPr/>
          <a:lstStyle/>
          <a:p>
            <a:pPr eaLnBrk="1" hangingPunct="1"/>
            <a:r>
              <a:rPr lang="en-US" smtClean="0"/>
              <a:t>Consumer</a:t>
            </a:r>
          </a:p>
        </p:txBody>
      </p:sp>
      <p:sp>
        <p:nvSpPr>
          <p:cNvPr id="8195" name="Rectangle 3"/>
          <p:cNvSpPr>
            <a:spLocks noGrp="1" noChangeArrowheads="1"/>
          </p:cNvSpPr>
          <p:nvPr>
            <p:ph type="body" idx="1"/>
          </p:nvPr>
        </p:nvSpPr>
        <p:spPr>
          <a:xfrm>
            <a:off x="506437" y="1069145"/>
            <a:ext cx="8370277" cy="5053843"/>
          </a:xfrm>
        </p:spPr>
        <p:txBody>
          <a:bodyPr/>
          <a:lstStyle/>
          <a:p>
            <a:pPr marL="0" indent="0">
              <a:buFont typeface="Monotype Sorts" pitchFamily="-84" charset="2"/>
              <a:buNone/>
            </a:pPr>
            <a:r>
              <a:rPr lang="en-US" sz="2400" dirty="0" smtClean="0">
                <a:latin typeface="Courier New" pitchFamily="49" charset="0"/>
                <a:cs typeface="Courier New" pitchFamily="49" charset="0"/>
              </a:rPr>
              <a:t>while (true) {</a:t>
            </a:r>
          </a:p>
          <a:p>
            <a:pPr marL="0" indent="0">
              <a:buFont typeface="Monotype Sorts" pitchFamily="-84" charset="2"/>
              <a:buNone/>
            </a:pPr>
            <a:r>
              <a:rPr lang="en-US" sz="2400" dirty="0" smtClean="0">
                <a:latin typeface="Courier New" pitchFamily="49" charset="0"/>
                <a:cs typeface="Courier New" pitchFamily="49" charset="0"/>
              </a:rPr>
              <a:t>	while (counter == 0) </a:t>
            </a:r>
          </a:p>
          <a:p>
            <a:pPr marL="0" indent="0">
              <a:buFont typeface="Monotype Sorts" pitchFamily="-84" charset="2"/>
              <a:buNone/>
            </a:pPr>
            <a:r>
              <a:rPr lang="en-US" sz="2400" dirty="0" smtClean="0">
                <a:latin typeface="Courier New" pitchFamily="49" charset="0"/>
                <a:cs typeface="Courier New" pitchFamily="49" charset="0"/>
              </a:rPr>
              <a:t>		; /* do nothing */ </a:t>
            </a:r>
          </a:p>
          <a:p>
            <a:pPr marL="0" indent="0">
              <a:buFont typeface="Monotype Sorts" pitchFamily="-84" charset="2"/>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next_consumed</a:t>
            </a:r>
            <a:r>
              <a:rPr lang="en-US" sz="2400" dirty="0" smtClean="0">
                <a:latin typeface="Courier New" pitchFamily="49" charset="0"/>
                <a:cs typeface="Courier New" pitchFamily="49" charset="0"/>
              </a:rPr>
              <a:t> = buffer[out]; </a:t>
            </a:r>
          </a:p>
          <a:p>
            <a:pPr marL="0" indent="0">
              <a:buFont typeface="Monotype Sorts" pitchFamily="-84" charset="2"/>
              <a:buNone/>
            </a:pPr>
            <a:r>
              <a:rPr lang="en-US" sz="2400" dirty="0" smtClean="0">
                <a:latin typeface="Courier New" pitchFamily="49" charset="0"/>
                <a:cs typeface="Courier New" pitchFamily="49" charset="0"/>
              </a:rPr>
              <a:t>	out = (out + 1) % BUFFER_SIZE; 	</a:t>
            </a:r>
          </a:p>
          <a:p>
            <a:pPr marL="0" indent="0">
              <a:buFont typeface="Monotype Sorts" pitchFamily="-84" charset="2"/>
              <a:buNone/>
            </a:pPr>
            <a:r>
              <a:rPr lang="en-US" sz="2400" dirty="0" smtClean="0">
                <a:latin typeface="Courier New" pitchFamily="49" charset="0"/>
                <a:cs typeface="Courier New" pitchFamily="49" charset="0"/>
              </a:rPr>
              <a:t>        counter--; </a:t>
            </a:r>
          </a:p>
          <a:p>
            <a:pPr marL="0" indent="0">
              <a:buFont typeface="Monotype Sorts" pitchFamily="-84" charset="2"/>
              <a:buNone/>
            </a:pPr>
            <a:r>
              <a:rPr lang="en-US" sz="2400" dirty="0" smtClean="0">
                <a:latin typeface="Courier New" pitchFamily="49" charset="0"/>
                <a:cs typeface="Courier New" pitchFamily="49" charset="0"/>
              </a:rPr>
              <a:t>	/* consume the item in next consumed */ </a:t>
            </a:r>
          </a:p>
          <a:p>
            <a:pPr marL="0" indent="0">
              <a:buFont typeface="Monotype Sorts" pitchFamily="-84" charset="2"/>
              <a:buNone/>
            </a:pPr>
            <a:r>
              <a:rPr lang="en-US" sz="2400" dirty="0" smtClean="0">
                <a:latin typeface="Courier New" pitchFamily="49" charset="0"/>
                <a:cs typeface="Courier New" pitchFamily="49"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457200" y="141288"/>
            <a:ext cx="8229600" cy="576262"/>
          </a:xfrm>
        </p:spPr>
        <p:txBody>
          <a:bodyPr>
            <a:normAutofit fontScale="90000"/>
          </a:bodyPr>
          <a:lstStyle/>
          <a:p>
            <a:pPr eaLnBrk="1" hangingPunct="1"/>
            <a:r>
              <a:rPr lang="en-US" dirty="0" smtClean="0"/>
              <a:t>Race Condition</a:t>
            </a:r>
          </a:p>
        </p:txBody>
      </p:sp>
      <p:sp>
        <p:nvSpPr>
          <p:cNvPr id="9219" name="Rectangle 1027"/>
          <p:cNvSpPr>
            <a:spLocks noGrp="1" noChangeArrowheads="1"/>
          </p:cNvSpPr>
          <p:nvPr>
            <p:ph idx="1"/>
          </p:nvPr>
        </p:nvSpPr>
        <p:spPr>
          <a:xfrm>
            <a:off x="281355" y="1177927"/>
            <a:ext cx="8791209" cy="5173663"/>
          </a:xfrm>
        </p:spPr>
        <p:txBody>
          <a:bodyPr/>
          <a:lstStyle/>
          <a:p>
            <a:pPr>
              <a:lnSpc>
                <a:spcPct val="90000"/>
              </a:lnSpc>
            </a:pPr>
            <a:r>
              <a:rPr lang="en-US" sz="3200" b="1" dirty="0" smtClean="0">
                <a:latin typeface="Courier New" pitchFamily="49" charset="0"/>
                <a:cs typeface="Courier New" pitchFamily="49" charset="0"/>
              </a:rPr>
              <a:t>counter++ </a:t>
            </a:r>
            <a:r>
              <a:rPr lang="en-US" sz="2400" dirty="0" smtClean="0">
                <a:latin typeface="Helvetica"/>
              </a:rPr>
              <a:t>could be implemented as</a:t>
            </a:r>
            <a:br>
              <a:rPr lang="en-US" sz="2400" dirty="0" smtClean="0">
                <a:latin typeface="Helvetica"/>
              </a:rPr>
            </a:br>
            <a:r>
              <a:rPr lang="en-US" sz="2000" dirty="0" smtClean="0"/>
              <a:t/>
            </a:r>
            <a:br>
              <a:rPr lang="en-US" sz="2000" dirty="0" smtClean="0"/>
            </a:br>
            <a:r>
              <a:rPr lang="en-US" sz="2000" b="1" dirty="0" smtClean="0">
                <a:latin typeface="Courier New" pitchFamily="49" charset="0"/>
                <a:cs typeface="Courier New" pitchFamily="49" charset="0"/>
              </a:rPr>
              <a:t>     register1 = counter</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register1 = register1 + 1</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counter = register1</a:t>
            </a:r>
            <a:endParaRPr lang="en-US" sz="1000" dirty="0" smtClean="0"/>
          </a:p>
          <a:p>
            <a:pPr>
              <a:lnSpc>
                <a:spcPct val="90000"/>
              </a:lnSpc>
            </a:pPr>
            <a:r>
              <a:rPr lang="en-US" sz="3200" b="1" dirty="0" smtClean="0">
                <a:latin typeface="Courier New" pitchFamily="49" charset="0"/>
                <a:cs typeface="Courier New" pitchFamily="49" charset="0"/>
              </a:rPr>
              <a:t>counter--</a:t>
            </a:r>
            <a:r>
              <a:rPr lang="en-US" sz="2000" b="1" dirty="0" smtClean="0">
                <a:latin typeface="Courier New" pitchFamily="49" charset="0"/>
                <a:cs typeface="Courier New" pitchFamily="49" charset="0"/>
              </a:rPr>
              <a:t> </a:t>
            </a:r>
            <a:r>
              <a:rPr lang="en-US" sz="2400" dirty="0" smtClean="0">
                <a:latin typeface="Helvetica"/>
              </a:rPr>
              <a:t>could be implemented as</a:t>
            </a:r>
            <a:br>
              <a:rPr lang="en-US" sz="2400" dirty="0" smtClean="0">
                <a:latin typeface="Helvetica"/>
              </a:rPr>
            </a:br>
            <a:r>
              <a:rPr lang="en-US" sz="2000" dirty="0" smtClean="0"/>
              <a:t/>
            </a:r>
            <a:br>
              <a:rPr lang="en-US" sz="2000" dirty="0" smtClean="0"/>
            </a:br>
            <a:r>
              <a:rPr lang="en-US" sz="2000" b="1" dirty="0" smtClean="0">
                <a:latin typeface="Courier New" pitchFamily="49" charset="0"/>
                <a:cs typeface="Courier New" pitchFamily="49" charset="0"/>
              </a:rPr>
              <a:t>     register2 = counter</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register2 = register2 - 1</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counter = register2</a:t>
            </a:r>
          </a:p>
          <a:p>
            <a:pPr>
              <a:lnSpc>
                <a:spcPct val="90000"/>
              </a:lnSpc>
              <a:buFont typeface="Monotype Sorts" pitchFamily="-84" charset="2"/>
              <a:buNone/>
            </a:pPr>
            <a:endParaRPr lang="en-US" sz="800" dirty="0" smtClean="0"/>
          </a:p>
          <a:p>
            <a:pPr lvl="1">
              <a:lnSpc>
                <a:spcPct val="90000"/>
              </a:lnSpc>
              <a:buFont typeface="Monotype Sorts" pitchFamily="-84" charset="2"/>
              <a:buNone/>
            </a:pPr>
            <a:endParaRPr lang="en-US" dirty="0" smtClean="0"/>
          </a:p>
        </p:txBody>
      </p:sp>
      <p:sp>
        <p:nvSpPr>
          <p:cNvPr id="4" name="Slide Number Placeholder 3"/>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47272" y="6407946"/>
            <a:ext cx="365760" cy="365125"/>
          </a:xfrm>
          <a:prstGeom prst="rect">
            <a:avLst/>
          </a:prstGeom>
        </p:spPr>
        <p:txBody>
          <a:bodyPr/>
          <a:lstStyle/>
          <a:p>
            <a:fld id="{132B004B-A50D-4012-905E-3216F5EC2463}"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309489" y="1143000"/>
            <a:ext cx="8255274" cy="4733925"/>
          </a:xfrm>
          <a:prstGeom prst="rect">
            <a:avLst/>
          </a:prstGeom>
          <a:noFill/>
          <a:ln w="9525">
            <a:noFill/>
            <a:miter lim="800000"/>
            <a:headEnd/>
            <a:tailEnd/>
          </a:ln>
          <a:effectLst/>
        </p:spPr>
      </p:pic>
      <p:sp>
        <p:nvSpPr>
          <p:cNvPr id="4" name="Rectangle 1026"/>
          <p:cNvSpPr>
            <a:spLocks noGrp="1" noChangeArrowheads="1"/>
          </p:cNvSpPr>
          <p:nvPr>
            <p:ph type="title"/>
          </p:nvPr>
        </p:nvSpPr>
        <p:spPr>
          <a:xfrm>
            <a:off x="457200" y="141288"/>
            <a:ext cx="8229600" cy="576262"/>
          </a:xfrm>
        </p:spPr>
        <p:txBody>
          <a:bodyPr>
            <a:normAutofit fontScale="90000"/>
          </a:bodyPr>
          <a:lstStyle/>
          <a:p>
            <a:pPr eaLnBrk="1" hangingPunct="1"/>
            <a:r>
              <a:rPr lang="en-US" dirty="0" smtClean="0"/>
              <a:t>Race Condition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775" y="1012874"/>
            <a:ext cx="8229600" cy="5159327"/>
          </a:xfrm>
        </p:spPr>
        <p:txBody>
          <a:bodyPr>
            <a:noAutofit/>
          </a:bodyPr>
          <a:lstStyle/>
          <a:p>
            <a:r>
              <a:rPr lang="en-US" sz="2400" dirty="0" smtClean="0"/>
              <a:t>We would arrive at this incorrect state because we allowed both processes to manipulate the </a:t>
            </a:r>
            <a:r>
              <a:rPr lang="en-US" sz="2400" b="1" dirty="0" smtClean="0"/>
              <a:t>variable counter concurrently. </a:t>
            </a:r>
          </a:p>
          <a:p>
            <a:r>
              <a:rPr lang="en-US" sz="2400" dirty="0" smtClean="0"/>
              <a:t>A situation like this, where several processes access and manipulate the same data concurrently and the outcome of the execution depends on the particular order in which the access takes place, is called a </a:t>
            </a:r>
            <a:r>
              <a:rPr lang="en-US" sz="2400" b="1" dirty="0" smtClean="0"/>
              <a:t>race condition. </a:t>
            </a:r>
          </a:p>
          <a:p>
            <a:r>
              <a:rPr lang="en-US" sz="2400" u="sng" dirty="0" smtClean="0"/>
              <a:t>To guard against the </a:t>
            </a:r>
            <a:r>
              <a:rPr lang="en-US" sz="2400" b="1" u="sng" dirty="0" smtClean="0"/>
              <a:t>race condition </a:t>
            </a:r>
            <a:r>
              <a:rPr lang="en-US" sz="2400" u="sng" dirty="0" smtClean="0"/>
              <a:t>we need to ensure that only one process at a time can be manipulating the variable counter. </a:t>
            </a:r>
          </a:p>
        </p:txBody>
      </p:sp>
      <p:sp>
        <p:nvSpPr>
          <p:cNvPr id="4" name="Title 3"/>
          <p:cNvSpPr>
            <a:spLocks noGrp="1"/>
          </p:cNvSpPr>
          <p:nvPr>
            <p:ph type="title"/>
          </p:nvPr>
        </p:nvSpPr>
        <p:spPr/>
        <p:txBody>
          <a:bodyPr>
            <a:normAutofit fontScale="90000"/>
          </a:bodyPr>
          <a:lstStyle/>
          <a:p>
            <a:r>
              <a:rPr lang="en-US" dirty="0" smtClean="0"/>
              <a:t>Producer-Consumer Problem: Race condition</a:t>
            </a:r>
            <a:endParaRPr lang="th-TH"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11968</TotalTime>
  <Words>3661</Words>
  <Application>Microsoft Office PowerPoint</Application>
  <PresentationFormat>On-screen Show (4:3)</PresentationFormat>
  <Paragraphs>549</Paragraphs>
  <Slides>59</Slides>
  <Notes>25</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os-8</vt:lpstr>
      <vt:lpstr>Chapter 5:  Process Synchronization</vt:lpstr>
      <vt:lpstr>Chapter 5: Process Synchronization</vt:lpstr>
      <vt:lpstr>Objectives</vt:lpstr>
      <vt:lpstr>Background</vt:lpstr>
      <vt:lpstr>Producer </vt:lpstr>
      <vt:lpstr>Consumer</vt:lpstr>
      <vt:lpstr>Race Condition</vt:lpstr>
      <vt:lpstr>Race Condition</vt:lpstr>
      <vt:lpstr>Producer-Consumer Problem: Race condition</vt:lpstr>
      <vt:lpstr>Principles of Concurrency-Race condition</vt:lpstr>
      <vt:lpstr>Critical Section (CS)</vt:lpstr>
      <vt:lpstr>CS Problem</vt:lpstr>
      <vt:lpstr>CS</vt:lpstr>
      <vt:lpstr>Solution to CS Problem</vt:lpstr>
      <vt:lpstr>CS Handling in OS </vt:lpstr>
      <vt:lpstr>Critical-Section Handling in OS </vt:lpstr>
      <vt:lpstr>Critical-Section Problem: Peterson’s Solution</vt:lpstr>
      <vt:lpstr>Critical-Section Problem: Peterson’s Solution</vt:lpstr>
      <vt:lpstr>Critical-Section Problem: Peterson’s Solution</vt:lpstr>
      <vt:lpstr>Critical Section</vt:lpstr>
      <vt:lpstr>Solution to CS: mutual exclusion locks</vt:lpstr>
      <vt:lpstr>Mutex Locks</vt:lpstr>
      <vt:lpstr>Disadvantage of Mutex Locks</vt:lpstr>
      <vt:lpstr> Atomic hardware instructions for Critical Section</vt:lpstr>
      <vt:lpstr>Atomic hardware instructions for Critical Section (mutex)</vt:lpstr>
      <vt:lpstr>test and set() instruction</vt:lpstr>
      <vt:lpstr>compare_and_swap Instruction</vt:lpstr>
      <vt:lpstr>Semaphores</vt:lpstr>
      <vt:lpstr>Semaphores</vt:lpstr>
      <vt:lpstr>Semaphores</vt:lpstr>
      <vt:lpstr>Semaphores</vt:lpstr>
      <vt:lpstr>Semaphores</vt:lpstr>
      <vt:lpstr>Semaphore Usage</vt:lpstr>
      <vt:lpstr>Semaphores</vt:lpstr>
      <vt:lpstr>Semaphores</vt:lpstr>
      <vt:lpstr>Semaphores - Puzzle</vt:lpstr>
      <vt:lpstr>Semaphores – Puzzle Answer</vt:lpstr>
      <vt:lpstr>Semaphores</vt:lpstr>
      <vt:lpstr>Semaphores</vt:lpstr>
      <vt:lpstr>Deadlock and Starvation</vt:lpstr>
      <vt:lpstr>Deadlock and Starvation</vt:lpstr>
      <vt:lpstr>Classical Problems of Synchronization</vt:lpstr>
      <vt:lpstr>Bounded-Buffer Problem</vt:lpstr>
      <vt:lpstr>The Producer-Consumer -  Semaphore</vt:lpstr>
      <vt:lpstr>The Producer-Consumer -  Semaphore</vt:lpstr>
      <vt:lpstr>The Producer-Consumer -  Semaphore</vt:lpstr>
      <vt:lpstr>   The Producer-Consumer problem </vt:lpstr>
      <vt:lpstr>  Producer-Consumer Problem </vt:lpstr>
      <vt:lpstr>Producer-Consumer Problem</vt:lpstr>
      <vt:lpstr>Readers-Writers Problem</vt:lpstr>
      <vt:lpstr>Readers-Writers Problem (Cont.)</vt:lpstr>
      <vt:lpstr>Readers-Writers Problem (Cont.)</vt:lpstr>
      <vt:lpstr> The Dining Philosophers (cont.)  </vt:lpstr>
      <vt:lpstr> The Dining Philosophers (cont.)  </vt:lpstr>
      <vt:lpstr> The Dining Philosophers (cont.)  </vt:lpstr>
      <vt:lpstr>Windows Synchronization</vt:lpstr>
      <vt:lpstr>Linux Synchronization</vt:lpstr>
      <vt:lpstr>Slide 58</vt:lpstr>
      <vt:lpstr>End of Chapter 5</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win7</cp:lastModifiedBy>
  <cp:revision>397</cp:revision>
  <cp:lastPrinted>2013-09-18T17:45:18Z</cp:lastPrinted>
  <dcterms:created xsi:type="dcterms:W3CDTF">2011-01-13T23:43:38Z</dcterms:created>
  <dcterms:modified xsi:type="dcterms:W3CDTF">2019-05-07T03:50:33Z</dcterms:modified>
</cp:coreProperties>
</file>