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70"/>
  </p:notesMasterIdLst>
  <p:handoutMasterIdLst>
    <p:handoutMasterId r:id="rId71"/>
  </p:handoutMasterIdLst>
  <p:sldIdLst>
    <p:sldId id="331" r:id="rId2"/>
    <p:sldId id="332" r:id="rId3"/>
    <p:sldId id="333" r:id="rId4"/>
    <p:sldId id="399" r:id="rId5"/>
    <p:sldId id="400" r:id="rId6"/>
    <p:sldId id="401" r:id="rId7"/>
    <p:sldId id="334" r:id="rId8"/>
    <p:sldId id="402" r:id="rId9"/>
    <p:sldId id="335" r:id="rId10"/>
    <p:sldId id="403" r:id="rId11"/>
    <p:sldId id="336" r:id="rId12"/>
    <p:sldId id="404" r:id="rId13"/>
    <p:sldId id="405" r:id="rId14"/>
    <p:sldId id="337" r:id="rId15"/>
    <p:sldId id="338" r:id="rId16"/>
    <p:sldId id="339" r:id="rId17"/>
    <p:sldId id="406" r:id="rId18"/>
    <p:sldId id="340" r:id="rId19"/>
    <p:sldId id="341" r:id="rId20"/>
    <p:sldId id="407" r:id="rId21"/>
    <p:sldId id="342" r:id="rId22"/>
    <p:sldId id="343" r:id="rId23"/>
    <p:sldId id="344" r:id="rId24"/>
    <p:sldId id="345" r:id="rId25"/>
    <p:sldId id="347" r:id="rId26"/>
    <p:sldId id="408" r:id="rId27"/>
    <p:sldId id="348" r:id="rId28"/>
    <p:sldId id="349" r:id="rId29"/>
    <p:sldId id="350" r:id="rId30"/>
    <p:sldId id="409" r:id="rId31"/>
    <p:sldId id="351" r:id="rId32"/>
    <p:sldId id="410" r:id="rId33"/>
    <p:sldId id="352" r:id="rId34"/>
    <p:sldId id="353" r:id="rId35"/>
    <p:sldId id="354" r:id="rId36"/>
    <p:sldId id="411" r:id="rId37"/>
    <p:sldId id="412" r:id="rId38"/>
    <p:sldId id="355" r:id="rId39"/>
    <p:sldId id="358" r:id="rId40"/>
    <p:sldId id="413" r:id="rId41"/>
    <p:sldId id="362" r:id="rId42"/>
    <p:sldId id="363" r:id="rId43"/>
    <p:sldId id="364" r:id="rId44"/>
    <p:sldId id="365" r:id="rId45"/>
    <p:sldId id="366" r:id="rId46"/>
    <p:sldId id="371" r:id="rId47"/>
    <p:sldId id="372" r:id="rId48"/>
    <p:sldId id="373" r:id="rId49"/>
    <p:sldId id="378" r:id="rId50"/>
    <p:sldId id="379" r:id="rId51"/>
    <p:sldId id="380" r:id="rId52"/>
    <p:sldId id="382" r:id="rId53"/>
    <p:sldId id="383" r:id="rId54"/>
    <p:sldId id="384" r:id="rId55"/>
    <p:sldId id="398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92" r:id="rId64"/>
    <p:sldId id="393" r:id="rId65"/>
    <p:sldId id="394" r:id="rId66"/>
    <p:sldId id="395" r:id="rId67"/>
    <p:sldId id="396" r:id="rId68"/>
    <p:sldId id="397" r:id="rId69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CCECFF"/>
    <a:srgbClr val="66CCFF"/>
    <a:srgbClr val="CCFFFF"/>
    <a:srgbClr val="F8F8F8"/>
    <a:srgbClr val="EAEAEA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500" y="-96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pitchFamily="-84" charset="0"/>
              </a:defRPr>
            </a:lvl1pPr>
          </a:lstStyle>
          <a:p>
            <a:pPr>
              <a:defRPr/>
            </a:pPr>
            <a:fld id="{133EB82A-46ED-4EF0-A703-669FF29C8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3087818-0724-440B-9742-06F3B7F96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BC3C1626-53A5-412D-A6A3-E49E8A79917E}" type="slidenum">
              <a:rPr lang="en-US" altLang="en-US" smtClean="0"/>
              <a:pPr defTabSz="939800"/>
              <a:t>1</a:t>
            </a:fld>
            <a:endParaRPr lang="en-US" alt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2BD11CFC-953F-4C2D-A162-4DD974B6E59E}" type="slidenum">
              <a:rPr lang="en-US" altLang="en-US" smtClean="0"/>
              <a:pPr defTabSz="939800"/>
              <a:t>18</a:t>
            </a:fld>
            <a:endParaRPr lang="en-US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2D33F3B2-7EFC-45C7-9658-5360024586EA}" type="slidenum">
              <a:rPr lang="en-US" altLang="en-US" smtClean="0"/>
              <a:pPr defTabSz="939800"/>
              <a:t>19</a:t>
            </a:fld>
            <a:endParaRPr lang="en-US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9C27155C-9E59-43E9-92FC-5A688399BDC1}" type="slidenum">
              <a:rPr lang="en-US" altLang="en-US" smtClean="0"/>
              <a:pPr defTabSz="939800"/>
              <a:t>21</a:t>
            </a:fld>
            <a:endParaRPr lang="en-US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2B4A9A3D-9474-4647-8DA6-6CE904E0885C}" type="slidenum">
              <a:rPr lang="en-US" altLang="en-US" smtClean="0"/>
              <a:pPr defTabSz="939800"/>
              <a:t>22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B8BCE435-9736-461B-A09B-FE5A9276D9B6}" type="slidenum">
              <a:rPr lang="en-US" altLang="en-US" smtClean="0"/>
              <a:pPr defTabSz="939800"/>
              <a:t>23</a:t>
            </a:fld>
            <a:endParaRPr lang="en-US" alt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E47ADF01-0914-41D4-8EB0-B9A2541C315F}" type="slidenum">
              <a:rPr lang="en-US" altLang="en-US" smtClean="0"/>
              <a:pPr defTabSz="939800"/>
              <a:t>24</a:t>
            </a:fld>
            <a:endParaRPr lang="en-US" alt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BC0F776B-8A49-4C9F-B679-7B1AAA73204F}" type="slidenum">
              <a:rPr lang="en-US" altLang="en-US" smtClean="0"/>
              <a:pPr defTabSz="939800"/>
              <a:t>25</a:t>
            </a:fld>
            <a:endParaRPr lang="en-US" alt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13C7D754-4E6E-4DB2-8397-128BBDF43B75}" type="slidenum">
              <a:rPr lang="en-US" altLang="en-US" smtClean="0"/>
              <a:pPr defTabSz="939800"/>
              <a:t>27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A67C2137-B3B9-4B89-B3D9-D060F0576487}" type="slidenum">
              <a:rPr lang="en-US" altLang="en-US" smtClean="0"/>
              <a:pPr defTabSz="939800"/>
              <a:t>28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7F6D5643-F7F3-48E0-82B0-77A594244268}" type="slidenum">
              <a:rPr lang="en-US" altLang="en-US" smtClean="0"/>
              <a:pPr defTabSz="939800"/>
              <a:t>29</a:t>
            </a:fld>
            <a:endParaRPr lang="en-US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3D135901-E8DE-484E-BA31-B583EFE0B6F1}" type="slidenum">
              <a:rPr lang="en-US" altLang="en-US" smtClean="0"/>
              <a:pPr defTabSz="939800"/>
              <a:t>2</a:t>
            </a:fld>
            <a:endParaRPr lang="en-US" altLang="en-US" dirty="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EF4D2365-FCC6-4F11-8575-D9A9A72CF355}" type="slidenum">
              <a:rPr lang="en-US" altLang="en-US" smtClean="0"/>
              <a:pPr defTabSz="939800"/>
              <a:t>31</a:t>
            </a:fld>
            <a:endParaRPr lang="en-US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B905D3EB-9715-4DA9-BFF5-7189D06D1500}" type="slidenum">
              <a:rPr lang="en-US" altLang="en-US" smtClean="0"/>
              <a:pPr defTabSz="939800"/>
              <a:t>33</a:t>
            </a:fld>
            <a:endParaRPr lang="en-US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10A594D9-DE46-4148-9C1C-D9DCA95581ED}" type="slidenum">
              <a:rPr lang="en-US" altLang="en-US" smtClean="0"/>
              <a:pPr defTabSz="939800"/>
              <a:t>34</a:t>
            </a:fld>
            <a:endParaRPr lang="en-US" alt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65C61ACD-D15E-4AC1-B487-01B957C78234}" type="slidenum">
              <a:rPr lang="en-US" altLang="en-US" smtClean="0"/>
              <a:pPr defTabSz="939800"/>
              <a:t>35</a:t>
            </a:fld>
            <a:endParaRPr lang="en-US" alt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E260921A-1185-4709-8011-560D47574053}" type="slidenum">
              <a:rPr lang="en-US" altLang="en-US" smtClean="0"/>
              <a:pPr defTabSz="939800"/>
              <a:t>38</a:t>
            </a:fld>
            <a:endParaRPr lang="en-US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521ECCAA-A651-423D-A7A3-71414690405C}" type="slidenum">
              <a:rPr lang="en-US" altLang="en-US" smtClean="0"/>
              <a:pPr defTabSz="939800"/>
              <a:t>39</a:t>
            </a:fld>
            <a:endParaRPr lang="en-US" alt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F5F87D40-11B4-484F-A33B-E2AE3F54DD14}" type="slidenum">
              <a:rPr lang="en-US" altLang="en-US" smtClean="0"/>
              <a:pPr defTabSz="939800"/>
              <a:t>41</a:t>
            </a:fld>
            <a:endParaRPr lang="en-US" alt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A1C75626-2549-4B95-8F7E-8D3940CF1B02}" type="slidenum">
              <a:rPr lang="en-US" altLang="en-US" smtClean="0"/>
              <a:pPr defTabSz="939800"/>
              <a:t>43</a:t>
            </a:fld>
            <a:endParaRPr lang="en-US" alt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85AB5D04-6FF9-4AA5-979E-8CEFAB1B9B4F}" type="slidenum">
              <a:rPr lang="en-US" altLang="en-US" smtClean="0"/>
              <a:pPr defTabSz="939800"/>
              <a:t>46</a:t>
            </a:fld>
            <a:endParaRPr lang="en-US" alt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3A114360-BC7E-42D5-9C5B-4D907D080A4A}" type="slidenum">
              <a:rPr lang="en-US" altLang="en-US" smtClean="0"/>
              <a:pPr defTabSz="939800"/>
              <a:t>47</a:t>
            </a:fld>
            <a:endParaRPr lang="en-US" alt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80F67F5A-19AF-4895-85FA-F98346811384}" type="slidenum">
              <a:rPr lang="en-US" altLang="en-US" smtClean="0"/>
              <a:pPr defTabSz="939800"/>
              <a:t>48</a:t>
            </a:fld>
            <a:endParaRPr lang="en-US" altLang="en-U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20083A7B-0E52-4687-80CF-57B289C20E09}" type="slidenum">
              <a:rPr lang="en-US" altLang="en-US" smtClean="0"/>
              <a:pPr defTabSz="939800"/>
              <a:t>49</a:t>
            </a:fld>
            <a:endParaRPr lang="en-US" altLang="en-U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F175BD46-8F3D-4375-A524-900C782F6005}" type="slidenum">
              <a:rPr lang="en-US" altLang="en-US" smtClean="0"/>
              <a:pPr defTabSz="939800"/>
              <a:t>50</a:t>
            </a:fld>
            <a:endParaRPr lang="en-US" altLang="en-US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4B945BDC-44B7-414C-82D5-A13C31AEB973}" type="slidenum">
              <a:rPr lang="en-US" altLang="en-US" smtClean="0"/>
              <a:pPr defTabSz="939800"/>
              <a:t>51</a:t>
            </a:fld>
            <a:endParaRPr lang="en-US" alt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941E3777-CCE6-4B83-A559-3D21939F3EC4}" type="slidenum">
              <a:rPr lang="en-US" altLang="en-US" smtClean="0"/>
              <a:pPr defTabSz="939800"/>
              <a:t>56</a:t>
            </a:fld>
            <a:endParaRPr lang="en-US" alt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9D3A5A90-13F2-463F-9246-1579929019EA}" type="slidenum">
              <a:rPr lang="en-US" altLang="en-US" smtClean="0"/>
              <a:pPr defTabSz="939800"/>
              <a:t>58</a:t>
            </a:fld>
            <a:endParaRPr lang="en-US" alt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D504CDC2-440C-4B16-982E-0EE65F3F84BA}" type="slidenum">
              <a:rPr lang="en-US" altLang="en-US" smtClean="0"/>
              <a:pPr defTabSz="939800"/>
              <a:t>7</a:t>
            </a:fld>
            <a:endParaRPr lang="en-US" altLang="en-US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9FBC8E8E-5C35-4E34-AB81-2F46979B6BA4}" type="slidenum">
              <a:rPr lang="en-US" altLang="en-US" smtClean="0"/>
              <a:pPr defTabSz="939800"/>
              <a:t>61</a:t>
            </a:fld>
            <a:endParaRPr lang="en-US" alt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AAAA5C40-6F54-4158-91D4-40A3FABC2539}" type="slidenum">
              <a:rPr lang="en-US" altLang="en-US" smtClean="0"/>
              <a:pPr defTabSz="939800"/>
              <a:t>62</a:t>
            </a:fld>
            <a:endParaRPr lang="en-US" alt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975A6853-3EDC-46BE-9474-E467CFB00824}" type="slidenum">
              <a:rPr lang="en-US" altLang="en-US" smtClean="0"/>
              <a:pPr defTabSz="939800"/>
              <a:t>66</a:t>
            </a:fld>
            <a:endParaRPr lang="en-US" alt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8E6CF6DC-774F-4307-89C0-08ECB7CC94B8}" type="slidenum">
              <a:rPr lang="en-US" altLang="en-US" smtClean="0"/>
              <a:pPr defTabSz="939800"/>
              <a:t>68</a:t>
            </a:fld>
            <a:endParaRPr lang="en-US" alt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6F241050-AC24-4AF4-8E0D-BDFE8E6E8963}" type="slidenum">
              <a:rPr lang="en-US" altLang="en-US" smtClean="0"/>
              <a:pPr defTabSz="939800"/>
              <a:t>9</a:t>
            </a:fld>
            <a:endParaRPr lang="en-US" altLang="en-US" dirty="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7268FAB6-96E4-4FFB-A8B5-BC5ED298E4D3}" type="slidenum">
              <a:rPr lang="en-US" altLang="en-US" smtClean="0"/>
              <a:pPr defTabSz="939800"/>
              <a:t>11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36FD2EA3-1190-4E60-AB0F-FA4C5701055A}" type="slidenum">
              <a:rPr lang="en-US" altLang="en-US" smtClean="0"/>
              <a:pPr defTabSz="939800"/>
              <a:t>14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B529B18B-B815-4C06-A5B4-70357B5CA2AA}" type="slidenum">
              <a:rPr lang="en-US" altLang="en-US" smtClean="0"/>
              <a:pPr defTabSz="939800"/>
              <a:t>15</a:t>
            </a:fld>
            <a:endParaRPr lang="en-US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9800"/>
            <a:fld id="{90C50F0B-F812-4E07-8EA5-944FD1E68A36}" type="slidenum">
              <a:rPr lang="en-US" altLang="en-US" smtClean="0"/>
              <a:pPr defTabSz="939800"/>
              <a:t>16</a:t>
            </a:fld>
            <a:endParaRPr lang="en-US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mtClean="0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33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9557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336699"/>
                </a:solidFill>
                <a:latin typeface="Helvetica" pitchFamily="-84" charset="0"/>
              </a:rPr>
              <a:t>Operating System Concepts – 9</a:t>
            </a:r>
            <a:r>
              <a:rPr lang="en-US" altLang="en-US" sz="1000" b="1" baseline="30000" smtClean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smtClean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smtClean="0">
              <a:latin typeface="Times New Roman" pitchFamily="18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256088" y="6613525"/>
            <a:ext cx="447675" cy="2460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 smtClean="0">
                <a:solidFill>
                  <a:srgbClr val="006699"/>
                </a:solidFill>
                <a:latin typeface="Helvetica" pitchFamily="-84" charset="0"/>
              </a:rPr>
              <a:t>6.</a:t>
            </a:r>
            <a:fld id="{83B6122B-8BB3-46FE-ABD3-BCCCEA66EAA1}" type="slidenum"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 smtClean="0">
              <a:solidFill>
                <a:srgbClr val="006699"/>
              </a:solidFill>
              <a:latin typeface="Helvetica" pitchFamily="-8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t>Silberschatz, Galvin and Gagne ©2013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8425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t>Operating System Concepts – 9</a:t>
            </a:r>
            <a:r>
              <a:rPr lang="en-US" altLang="en-US" sz="1000" b="1" baseline="30000" smtClean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smtClean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2060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82638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Chapter 6:  CPU Scheduling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CPU Scheduler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1" y="1233488"/>
            <a:ext cx="8431139" cy="4530725"/>
          </a:xfrm>
        </p:spPr>
        <p:txBody>
          <a:bodyPr/>
          <a:lstStyle/>
          <a:p>
            <a:r>
              <a:rPr lang="en-US" sz="2400" dirty="0" smtClean="0"/>
              <a:t>Whenever the CPU becomes </a:t>
            </a:r>
            <a:r>
              <a:rPr lang="en-US" sz="2400" b="1" dirty="0" smtClean="0"/>
              <a:t>idle </a:t>
            </a:r>
            <a:r>
              <a:rPr lang="en-US" sz="2400" dirty="0" smtClean="0"/>
              <a:t>(</a:t>
            </a:r>
            <a:r>
              <a:rPr lang="en-US" sz="2400" i="1" dirty="0" smtClean="0"/>
              <a:t>not working</a:t>
            </a:r>
            <a:r>
              <a:rPr lang="en-US" sz="2400" dirty="0" smtClean="0"/>
              <a:t>), the OS must select one of the processes in the </a:t>
            </a:r>
            <a:r>
              <a:rPr lang="en-US" sz="2400" b="1" dirty="0" smtClean="0"/>
              <a:t>ready queue </a:t>
            </a:r>
            <a:r>
              <a:rPr lang="en-US" sz="2400" dirty="0" smtClean="0"/>
              <a:t>to be executed.</a:t>
            </a:r>
          </a:p>
          <a:p>
            <a:r>
              <a:rPr lang="en-US" sz="2400" dirty="0" smtClean="0"/>
              <a:t>The selection process is carried out by a </a:t>
            </a:r>
            <a:r>
              <a:rPr lang="en-US" sz="2400" b="1" dirty="0" smtClean="0"/>
              <a:t>short-term scheduler </a:t>
            </a:r>
            <a:r>
              <a:rPr lang="en-US" sz="2400" dirty="0" smtClean="0"/>
              <a:t>or</a:t>
            </a:r>
            <a:r>
              <a:rPr lang="en-US" sz="2400" b="1" dirty="0" smtClean="0"/>
              <a:t> CPU scheduler. </a:t>
            </a:r>
          </a:p>
          <a:p>
            <a:r>
              <a:rPr lang="en-US" sz="2400" dirty="0" smtClean="0">
                <a:ea typeface="ＭＳ Ｐゴシック" charset="0"/>
                <a:cs typeface="ＭＳ Ｐゴシック" charset="0"/>
              </a:rPr>
              <a:t>The</a:t>
            </a:r>
            <a:r>
              <a:rPr lang="en-US" sz="2400" b="1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400" b="1" dirty="0" smtClean="0">
                <a:ea typeface="ＭＳ Ｐゴシック" charset="0"/>
                <a:cs typeface="ＭＳ Ｐゴシック" charset="0"/>
              </a:rPr>
              <a:t>short-term scheduler </a:t>
            </a:r>
            <a:r>
              <a:rPr lang="en-US" sz="2400" dirty="0" smtClean="0">
                <a:ea typeface="ＭＳ Ｐゴシック" charset="-128"/>
              </a:rPr>
              <a:t>selects from among the processes in </a:t>
            </a:r>
            <a:r>
              <a:rPr lang="en-US" sz="2400" b="1" dirty="0" smtClean="0">
                <a:ea typeface="ＭＳ Ｐゴシック" charset="-128"/>
              </a:rPr>
              <a:t>ready queue</a:t>
            </a:r>
            <a:r>
              <a:rPr lang="en-US" sz="2400" dirty="0" smtClean="0">
                <a:ea typeface="ＭＳ Ｐゴシック" charset="-128"/>
              </a:rPr>
              <a:t>, and allocates the CPU to one of them</a:t>
            </a:r>
          </a:p>
          <a:p>
            <a:pPr lvl="1"/>
            <a:r>
              <a:rPr lang="en-US" sz="2000" b="1" dirty="0" smtClean="0"/>
              <a:t>The scheduler selects a process </a:t>
            </a:r>
            <a:r>
              <a:rPr lang="en-US" sz="2000" dirty="0" smtClean="0"/>
              <a:t>from the </a:t>
            </a:r>
            <a:r>
              <a:rPr lang="en-US" sz="2000" b="1" dirty="0" smtClean="0"/>
              <a:t>ready queue </a:t>
            </a:r>
            <a:r>
              <a:rPr lang="en-US" sz="2000" dirty="0" smtClean="0"/>
              <a:t>(processes in memory) that are ready to execute and allocates the CPU to that process.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1613"/>
            <a:ext cx="7848600" cy="576262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CPU Scheduler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083" y="886264"/>
            <a:ext cx="8918917" cy="5416061"/>
          </a:xfrm>
        </p:spPr>
        <p:txBody>
          <a:bodyPr/>
          <a:lstStyle/>
          <a:p>
            <a:pPr marL="342815" indent="-342815">
              <a:buFont typeface="Monotype Sorts" charset="2"/>
              <a:buChar char="n"/>
              <a:defRPr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Short-term scheduler </a:t>
            </a:r>
            <a:r>
              <a:rPr lang="en-US" sz="2000" dirty="0" smtClean="0">
                <a:ea typeface="ＭＳ Ｐゴシック" charset="-128"/>
              </a:rPr>
              <a:t>selects the </a:t>
            </a:r>
            <a:r>
              <a:rPr lang="en-US" sz="2000" dirty="0">
                <a:ea typeface="ＭＳ Ｐゴシック" charset="-128"/>
              </a:rPr>
              <a:t>processes in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n-US" sz="2000" b="1" dirty="0" smtClean="0">
                <a:ea typeface="ＭＳ Ｐゴシック" charset="-128"/>
              </a:rPr>
              <a:t>ready queue</a:t>
            </a:r>
            <a:r>
              <a:rPr lang="en-US" sz="2000" dirty="0" smtClean="0">
                <a:ea typeface="ＭＳ Ｐゴシック" charset="-128"/>
              </a:rPr>
              <a:t>, and then allocates </a:t>
            </a:r>
            <a:r>
              <a:rPr lang="en-US" sz="2000" dirty="0">
                <a:ea typeface="ＭＳ Ｐゴシック" charset="-128"/>
              </a:rPr>
              <a:t>the CPU to one of </a:t>
            </a:r>
            <a:r>
              <a:rPr lang="en-US" sz="2000" dirty="0" smtClean="0">
                <a:ea typeface="ＭＳ Ｐゴシック" charset="-128"/>
              </a:rPr>
              <a:t>them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sz="2000" dirty="0" smtClean="0"/>
              <a:t>the </a:t>
            </a:r>
            <a:r>
              <a:rPr lang="en-US" sz="2000" b="1" dirty="0" smtClean="0"/>
              <a:t>ready queue </a:t>
            </a:r>
            <a:r>
              <a:rPr lang="en-US" sz="2000" dirty="0" smtClean="0"/>
              <a:t>is not necessarily a </a:t>
            </a:r>
            <a:r>
              <a:rPr lang="en-US" sz="2000" b="1" dirty="0" smtClean="0"/>
              <a:t>first-in, first-out </a:t>
            </a:r>
            <a:r>
              <a:rPr lang="en-US" sz="2000" dirty="0" smtClean="0"/>
              <a:t>(FIFO) queue</a:t>
            </a:r>
          </a:p>
          <a:p>
            <a:pPr marL="342715" indent="-285680">
              <a:buFont typeface="Monotype Sorts" charset="2"/>
              <a:buChar char="l"/>
              <a:defRPr/>
            </a:pPr>
            <a:r>
              <a:rPr lang="en-US" sz="2000" b="1" dirty="0" smtClean="0">
                <a:ea typeface="ＭＳ Ｐゴシック" charset="-128"/>
              </a:rPr>
              <a:t>CPU scheduling decisions may take place when a process:</a:t>
            </a:r>
          </a:p>
          <a:p>
            <a:pPr marL="799900" lvl="1" indent="-342815">
              <a:buFont typeface="Monotype Sorts" pitchFamily="-84" charset="2"/>
              <a:buNone/>
              <a:defRPr/>
            </a:pPr>
            <a:r>
              <a:rPr lang="en-US" b="1" dirty="0" smtClean="0">
                <a:ea typeface="ＭＳ Ｐゴシック" charset="-128"/>
              </a:rPr>
              <a:t>1</a:t>
            </a:r>
            <a:r>
              <a:rPr lang="en-US" dirty="0">
                <a:solidFill>
                  <a:srgbClr val="CC6600"/>
                </a:solidFill>
                <a:ea typeface="ＭＳ Ｐゴシック" charset="-128"/>
              </a:rPr>
              <a:t>.	</a:t>
            </a:r>
            <a:r>
              <a:rPr lang="en-US" sz="2000" dirty="0">
                <a:ea typeface="ＭＳ Ｐゴシック" charset="-128"/>
              </a:rPr>
              <a:t>Switches from </a:t>
            </a:r>
            <a:r>
              <a:rPr lang="en-US" sz="2000" b="1" dirty="0" smtClean="0">
                <a:ea typeface="ＭＳ Ｐゴシック" charset="-128"/>
              </a:rPr>
              <a:t>running state</a:t>
            </a:r>
            <a:r>
              <a:rPr lang="en-US" sz="2000" dirty="0" smtClean="0">
                <a:ea typeface="ＭＳ Ｐゴシック" charset="-128"/>
              </a:rPr>
              <a:t> </a:t>
            </a:r>
            <a:r>
              <a:rPr lang="en-US" sz="2000" dirty="0">
                <a:ea typeface="ＭＳ Ｐゴシック" charset="-128"/>
              </a:rPr>
              <a:t>to </a:t>
            </a:r>
            <a:r>
              <a:rPr lang="en-US" sz="2000" b="1" dirty="0">
                <a:ea typeface="ＭＳ Ｐゴシック" charset="-128"/>
              </a:rPr>
              <a:t>waiting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b="1" dirty="0" smtClean="0">
                <a:ea typeface="ＭＳ Ｐゴシック" charset="-128"/>
              </a:rPr>
              <a:t>state </a:t>
            </a:r>
            <a:r>
              <a:rPr lang="en-US" sz="2000" dirty="0" smtClean="0">
                <a:ea typeface="ＭＳ Ｐゴシック" charset="-128"/>
              </a:rPr>
              <a:t>(result of an I/O request)</a:t>
            </a:r>
            <a:endParaRPr lang="en-US" sz="2000" b="1" dirty="0">
              <a:ea typeface="ＭＳ Ｐゴシック" charset="-128"/>
            </a:endParaRPr>
          </a:p>
          <a:p>
            <a:pPr marL="799900" lvl="1" indent="-342815">
              <a:buFont typeface="Monotype Sorts" pitchFamily="-84" charset="2"/>
              <a:buNone/>
              <a:defRPr/>
            </a:pPr>
            <a:r>
              <a:rPr lang="en-US" sz="2000" b="1" dirty="0">
                <a:ea typeface="ＭＳ Ｐゴシック" charset="-128"/>
              </a:rPr>
              <a:t>2.</a:t>
            </a:r>
            <a:r>
              <a:rPr lang="en-US" sz="2000" dirty="0">
                <a:ea typeface="ＭＳ Ｐゴシック" charset="-128"/>
              </a:rPr>
              <a:t>	Switches from </a:t>
            </a:r>
            <a:r>
              <a:rPr lang="en-US" sz="2000" b="1" dirty="0">
                <a:ea typeface="ＭＳ Ｐゴシック" charset="-128"/>
              </a:rPr>
              <a:t>running </a:t>
            </a:r>
            <a:r>
              <a:rPr lang="en-US" sz="2000" b="1" dirty="0" smtClean="0">
                <a:ea typeface="ＭＳ Ｐゴシック" charset="-128"/>
              </a:rPr>
              <a:t>state </a:t>
            </a:r>
            <a:r>
              <a:rPr lang="en-US" sz="2000" dirty="0" smtClean="0">
                <a:ea typeface="ＭＳ Ｐゴシック" charset="-128"/>
              </a:rPr>
              <a:t>to </a:t>
            </a:r>
            <a:r>
              <a:rPr lang="en-US" sz="2000" b="1" dirty="0">
                <a:ea typeface="ＭＳ Ｐゴシック" charset="-128"/>
              </a:rPr>
              <a:t>ready</a:t>
            </a:r>
            <a:r>
              <a:rPr lang="en-US" sz="2000" dirty="0">
                <a:ea typeface="ＭＳ Ｐゴシック" charset="-128"/>
              </a:rPr>
              <a:t> </a:t>
            </a:r>
            <a:r>
              <a:rPr lang="en-US" sz="2000" b="1" dirty="0" smtClean="0">
                <a:ea typeface="ＭＳ Ｐゴシック" charset="-128"/>
              </a:rPr>
              <a:t>state </a:t>
            </a:r>
            <a:r>
              <a:rPr lang="en-US" sz="2000" dirty="0" smtClean="0">
                <a:ea typeface="ＭＳ Ｐゴシック" charset="-128"/>
              </a:rPr>
              <a:t>(when an interrupt occurs)</a:t>
            </a:r>
            <a:endParaRPr lang="en-US" sz="2000" b="1" dirty="0">
              <a:ea typeface="ＭＳ Ｐゴシック" charset="-128"/>
            </a:endParaRPr>
          </a:p>
          <a:p>
            <a:pPr marL="799900" lvl="1" indent="-342815">
              <a:buFont typeface="Monotype Sorts" pitchFamily="-84" charset="2"/>
              <a:buNone/>
              <a:defRPr/>
            </a:pPr>
            <a:r>
              <a:rPr lang="en-US" sz="2000" b="1" dirty="0" smtClean="0">
                <a:ea typeface="ＭＳ Ｐゴシック" charset="-128"/>
              </a:rPr>
              <a:t>3.</a:t>
            </a:r>
            <a:r>
              <a:rPr lang="en-US" sz="2000" dirty="0" smtClean="0">
                <a:ea typeface="ＭＳ Ｐゴシック" charset="-128"/>
              </a:rPr>
              <a:t>	Switches </a:t>
            </a:r>
            <a:r>
              <a:rPr lang="en-US" sz="2000" dirty="0">
                <a:ea typeface="ＭＳ Ｐゴシック" charset="-128"/>
              </a:rPr>
              <a:t>from </a:t>
            </a:r>
            <a:r>
              <a:rPr lang="en-US" sz="2000" b="1" dirty="0">
                <a:ea typeface="ＭＳ Ｐゴシック" charset="-128"/>
              </a:rPr>
              <a:t>waiting </a:t>
            </a:r>
            <a:r>
              <a:rPr lang="en-US" sz="2000" b="1" dirty="0" smtClean="0">
                <a:ea typeface="ＭＳ Ｐゴシック" charset="-128"/>
              </a:rPr>
              <a:t>state </a:t>
            </a:r>
            <a:r>
              <a:rPr lang="en-US" sz="2000" dirty="0" smtClean="0">
                <a:ea typeface="ＭＳ Ｐゴシック" charset="-128"/>
              </a:rPr>
              <a:t>to </a:t>
            </a:r>
            <a:r>
              <a:rPr lang="en-US" sz="2000" b="1" dirty="0" smtClean="0">
                <a:ea typeface="ＭＳ Ｐゴシック" charset="-128"/>
              </a:rPr>
              <a:t>ready state </a:t>
            </a:r>
            <a:r>
              <a:rPr lang="en-US" sz="2000" dirty="0" smtClean="0">
                <a:ea typeface="ＭＳ Ｐゴシック" charset="-128"/>
              </a:rPr>
              <a:t>(at completion of I/O)</a:t>
            </a:r>
            <a:endParaRPr lang="en-US" sz="2000" b="1" dirty="0">
              <a:ea typeface="ＭＳ Ｐゴシック" charset="-128"/>
            </a:endParaRPr>
          </a:p>
          <a:p>
            <a:pPr marL="799900" lvl="1" indent="-342815">
              <a:buNone/>
              <a:defRPr/>
            </a:pPr>
            <a:r>
              <a:rPr lang="en-US" sz="2000" b="1" dirty="0" smtClean="0">
                <a:ea typeface="ＭＳ Ｐゴシック" charset="-128"/>
              </a:rPr>
              <a:t>4. </a:t>
            </a:r>
            <a:r>
              <a:rPr lang="en-US" sz="2000" dirty="0" smtClean="0">
                <a:ea typeface="ＭＳ Ｐゴシック" charset="-128"/>
              </a:rPr>
              <a:t>Terminates</a:t>
            </a:r>
          </a:p>
          <a:p>
            <a:pPr marL="342815" indent="-342815">
              <a:buFont typeface="Monotype Sorts" charset="2"/>
              <a:buChar char="n"/>
              <a:defRPr/>
            </a:pPr>
            <a:r>
              <a:rPr lang="en-US" sz="2000" dirty="0">
                <a:ea typeface="ＭＳ Ｐゴシック" charset="-128"/>
              </a:rPr>
              <a:t>Scheduling under </a:t>
            </a:r>
            <a:r>
              <a:rPr lang="en-US" sz="2000" b="1" dirty="0">
                <a:ea typeface="ＭＳ Ｐゴシック" charset="-128"/>
              </a:rPr>
              <a:t>1</a:t>
            </a:r>
            <a:r>
              <a:rPr lang="en-US" sz="2000" dirty="0">
                <a:ea typeface="ＭＳ Ｐゴシック" charset="-128"/>
              </a:rPr>
              <a:t> and </a:t>
            </a:r>
            <a:r>
              <a:rPr lang="en-US" sz="2000" b="1" dirty="0">
                <a:ea typeface="ＭＳ Ｐゴシック" charset="-128"/>
              </a:rPr>
              <a:t>4</a:t>
            </a:r>
            <a:r>
              <a:rPr lang="en-US" sz="2000" dirty="0">
                <a:ea typeface="ＭＳ Ｐゴシック" charset="-128"/>
              </a:rPr>
              <a:t> is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non-preemptive</a:t>
            </a:r>
            <a:r>
              <a:rPr lang="en-US" sz="2000" b="1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,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there is no choice in terms of scheduling. </a:t>
            </a:r>
            <a:endParaRPr lang="en-US" sz="2000" dirty="0" smtClean="0"/>
          </a:p>
          <a:p>
            <a:r>
              <a:rPr lang="en-US" sz="2000" dirty="0" smtClean="0"/>
              <a:t>This scheduling method was used by Microsoft </a:t>
            </a:r>
            <a:r>
              <a:rPr lang="en-US" sz="2000" b="1" dirty="0" smtClean="0"/>
              <a:t>Windows 3.x.</a:t>
            </a:r>
            <a:endParaRPr lang="en-US" sz="2000" b="1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CPU Scheduler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6" y="872197"/>
            <a:ext cx="8768764" cy="5514535"/>
          </a:xfrm>
        </p:spPr>
        <p:txBody>
          <a:bodyPr/>
          <a:lstStyle/>
          <a:p>
            <a:r>
              <a:rPr lang="en-US" sz="2000" dirty="0" smtClean="0">
                <a:ea typeface="ＭＳ Ｐゴシック" charset="-128"/>
              </a:rPr>
              <a:t>All other scheduling is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preemptive,</a:t>
            </a:r>
            <a:r>
              <a:rPr lang="en-US" sz="2000" b="1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 smtClean="0"/>
              <a:t>There is a choice, however, for situations </a:t>
            </a:r>
            <a:r>
              <a:rPr lang="en-US" sz="2000" b="1" dirty="0" smtClean="0"/>
              <a:t>2</a:t>
            </a:r>
            <a:r>
              <a:rPr lang="en-US" sz="2000" dirty="0" smtClean="0"/>
              <a:t> and </a:t>
            </a:r>
            <a:r>
              <a:rPr lang="en-US" sz="2000" b="1" dirty="0" smtClean="0"/>
              <a:t>3</a:t>
            </a:r>
            <a:r>
              <a:rPr lang="en-US" sz="2000" dirty="0" smtClean="0"/>
              <a:t>.</a:t>
            </a:r>
            <a:endParaRPr lang="en-US" sz="2000" dirty="0" smtClean="0">
              <a:ea typeface="ＭＳ Ｐゴシック" charset="0"/>
              <a:cs typeface="ＭＳ Ｐゴシック" charset="0"/>
            </a:endParaRP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sz="2000" dirty="0" smtClean="0">
                <a:ea typeface="ＭＳ Ｐゴシック" charset="-128"/>
              </a:rPr>
              <a:t>Consider access to </a:t>
            </a:r>
            <a:r>
              <a:rPr lang="en-US" sz="2000" b="1" dirty="0" smtClean="0">
                <a:ea typeface="ＭＳ Ｐゴシック" charset="-128"/>
              </a:rPr>
              <a:t>shared data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sz="2000" dirty="0" smtClean="0">
                <a:ea typeface="ＭＳ Ｐゴシック" charset="-128"/>
              </a:rPr>
              <a:t>Consider preemption while in </a:t>
            </a:r>
            <a:r>
              <a:rPr lang="en-US" sz="2000" b="1" dirty="0" smtClean="0">
                <a:ea typeface="ＭＳ Ｐゴシック" charset="-128"/>
              </a:rPr>
              <a:t>kernel mode</a:t>
            </a:r>
          </a:p>
          <a:p>
            <a:pPr marL="742765" lvl="1" indent="-285680">
              <a:buFont typeface="Monotype Sorts" charset="2"/>
              <a:buChar char="l"/>
              <a:defRPr/>
            </a:pPr>
            <a:r>
              <a:rPr lang="en-US" sz="2000" dirty="0" smtClean="0">
                <a:ea typeface="ＭＳ Ｐゴシック" charset="-128"/>
              </a:rPr>
              <a:t>Consider interrupts occurring during crucial OS activities</a:t>
            </a:r>
          </a:p>
          <a:p>
            <a:r>
              <a:rPr lang="en-US" sz="2000" b="1" dirty="0" smtClean="0"/>
              <a:t>preemptive scheduling </a:t>
            </a:r>
            <a:r>
              <a:rPr lang="en-US" sz="2000" dirty="0" smtClean="0"/>
              <a:t>can result in </a:t>
            </a:r>
            <a:r>
              <a:rPr lang="en-US" sz="2000" b="1" dirty="0" smtClean="0"/>
              <a:t>race conditions </a:t>
            </a:r>
            <a:r>
              <a:rPr lang="en-US" sz="2000" dirty="0" smtClean="0"/>
              <a:t>when data are shared among </a:t>
            </a:r>
            <a:r>
              <a:rPr lang="en-US" sz="2000" smtClean="0"/>
              <a:t>several </a:t>
            </a:r>
            <a:r>
              <a:rPr lang="en-US" sz="2000" smtClean="0"/>
              <a:t>processes:</a:t>
            </a:r>
            <a:endParaRPr lang="en-US" sz="2000" dirty="0" smtClean="0"/>
          </a:p>
          <a:p>
            <a:pPr lvl="1"/>
            <a:r>
              <a:rPr lang="en-US" sz="2000" dirty="0" smtClean="0"/>
              <a:t>Consider the case </a:t>
            </a:r>
            <a:r>
              <a:rPr lang="en-US" sz="2000" b="1" dirty="0" smtClean="0"/>
              <a:t>of two processes that share data</a:t>
            </a:r>
            <a:r>
              <a:rPr lang="en-US" sz="2000" dirty="0" smtClean="0"/>
              <a:t>. While one process is </a:t>
            </a:r>
            <a:r>
              <a:rPr lang="en-US" sz="2000" b="1" dirty="0" smtClean="0"/>
              <a:t>updating </a:t>
            </a:r>
            <a:r>
              <a:rPr lang="en-US" sz="2000" dirty="0" smtClean="0"/>
              <a:t>the data, it is </a:t>
            </a:r>
            <a:r>
              <a:rPr lang="en-US" sz="2000" b="1" dirty="0" smtClean="0"/>
              <a:t>preempted </a:t>
            </a:r>
            <a:r>
              <a:rPr lang="en-US" sz="2000" dirty="0" smtClean="0"/>
              <a:t>so that the second process can run. The second process then tries to read the data, which are in an </a:t>
            </a:r>
            <a:r>
              <a:rPr lang="en-US" sz="2000" b="1" dirty="0" smtClean="0"/>
              <a:t>inconsistent state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/>
              <a:t>Preemption also affects the design of the OS kernel</a:t>
            </a:r>
            <a:r>
              <a:rPr lang="en-US" sz="2000" dirty="0" smtClean="0"/>
              <a:t>. During the processing of a </a:t>
            </a:r>
            <a:r>
              <a:rPr lang="en-US" sz="2000" b="1" dirty="0" smtClean="0"/>
              <a:t>system call</a:t>
            </a:r>
            <a:r>
              <a:rPr lang="en-US" sz="2000" dirty="0" smtClean="0"/>
              <a:t>, the </a:t>
            </a:r>
            <a:r>
              <a:rPr lang="en-US" sz="2000" b="1" dirty="0" smtClean="0"/>
              <a:t>kernel</a:t>
            </a:r>
            <a:r>
              <a:rPr lang="en-US" sz="2000" dirty="0" smtClean="0"/>
              <a:t> maybe busy with an activity on behalf of a process. Such activities may involve changing important kernel data (for instance, I/O queues).</a:t>
            </a:r>
            <a:endParaRPr lang="en-US" sz="2000" dirty="0" smtClean="0">
              <a:ea typeface="ＭＳ Ｐゴシック" charset="-128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CPU Scheduler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Windows 95 </a:t>
            </a:r>
            <a:r>
              <a:rPr lang="en-US" sz="2400" dirty="0" smtClean="0"/>
              <a:t>introduced </a:t>
            </a:r>
            <a:r>
              <a:rPr lang="en-US" sz="2400" b="1" dirty="0" smtClean="0"/>
              <a:t>preemptive scheduling</a:t>
            </a:r>
            <a:r>
              <a:rPr lang="en-US" sz="2400" dirty="0" smtClean="0"/>
              <a:t>, and all subsequent versions of Windows operating systems have used preemptive scheduling. 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Mac OS X </a:t>
            </a:r>
            <a:r>
              <a:rPr lang="en-US" sz="2400" dirty="0" smtClean="0"/>
              <a:t>for the Macintosh also uses </a:t>
            </a:r>
            <a:r>
              <a:rPr lang="en-US" sz="2400" b="1" dirty="0" smtClean="0"/>
              <a:t>preemptive scheduling</a:t>
            </a:r>
            <a:r>
              <a:rPr lang="en-US" sz="2400" dirty="0" smtClean="0"/>
              <a:t>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3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mtClean="0"/>
              <a:t>Dispatcher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234" y="1177924"/>
            <a:ext cx="8496886" cy="4744573"/>
          </a:xfrm>
        </p:spPr>
        <p:txBody>
          <a:bodyPr/>
          <a:lstStyle/>
          <a:p>
            <a:r>
              <a:rPr lang="en-US" altLang="en-US" sz="2400" dirty="0" smtClean="0"/>
              <a:t>The </a:t>
            </a:r>
            <a:r>
              <a:rPr lang="en-US" altLang="en-US" sz="2400" b="1" dirty="0" smtClean="0"/>
              <a:t>dispatcher </a:t>
            </a:r>
            <a:r>
              <a:rPr lang="en-US" altLang="en-US" sz="2400" dirty="0" smtClean="0"/>
              <a:t>module gives control of the CPU to the process selected by the </a:t>
            </a:r>
            <a:r>
              <a:rPr lang="en-US" altLang="en-US" sz="2400" b="1" dirty="0" smtClean="0"/>
              <a:t>short-term scheduler </a:t>
            </a:r>
            <a:r>
              <a:rPr lang="en-US" altLang="en-US" sz="2400" dirty="0" smtClean="0"/>
              <a:t>and this involves the following:</a:t>
            </a:r>
          </a:p>
          <a:p>
            <a:pPr lvl="1"/>
            <a:r>
              <a:rPr lang="en-US" altLang="en-US" sz="2000" b="1" dirty="0" smtClean="0"/>
              <a:t>switching context</a:t>
            </a:r>
          </a:p>
          <a:p>
            <a:pPr lvl="1"/>
            <a:r>
              <a:rPr lang="en-US" altLang="en-US" sz="2000" b="1" dirty="0" smtClean="0"/>
              <a:t>switching to user mode</a:t>
            </a:r>
          </a:p>
          <a:p>
            <a:pPr lvl="1"/>
            <a:r>
              <a:rPr lang="en-US" altLang="en-US" sz="2000" b="1" dirty="0" smtClean="0"/>
              <a:t>jumping to the proper location in the user program to restart that program</a:t>
            </a:r>
          </a:p>
          <a:p>
            <a:r>
              <a:rPr lang="en-US" altLang="en-US" sz="2400" b="1" dirty="0" smtClean="0"/>
              <a:t>Dispatch latency </a:t>
            </a:r>
            <a:r>
              <a:rPr lang="en-US" altLang="en-US" sz="2400" dirty="0" smtClean="0"/>
              <a:t>– time it takes for the dispatcher to stop one process and start another process running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14313"/>
            <a:ext cx="7696200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Scheduling Criteria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57" y="1012874"/>
            <a:ext cx="8637563" cy="5192664"/>
          </a:xfrm>
        </p:spPr>
        <p:txBody>
          <a:bodyPr/>
          <a:lstStyle/>
          <a:p>
            <a:r>
              <a:rPr lang="en-US" sz="2400" dirty="0" smtClean="0"/>
              <a:t>Many criteria have been suggested for comparing </a:t>
            </a:r>
            <a:r>
              <a:rPr lang="en-US" sz="2400" b="1" dirty="0" smtClean="0"/>
              <a:t>CPU-scheduling</a:t>
            </a:r>
            <a:r>
              <a:rPr lang="en-US" sz="2400" dirty="0" smtClean="0"/>
              <a:t> algorithms. The criteria include the following:</a:t>
            </a:r>
            <a:endParaRPr lang="en-US" altLang="en-US" sz="2400" b="1" dirty="0" smtClean="0"/>
          </a:p>
          <a:p>
            <a:r>
              <a:rPr lang="en-US" altLang="en-US" sz="2000" b="1" dirty="0" smtClean="0"/>
              <a:t>CPU utilization </a:t>
            </a:r>
            <a:r>
              <a:rPr lang="en-US" altLang="en-US" sz="2000" dirty="0" smtClean="0"/>
              <a:t>– keep the CPU as busy as possible (</a:t>
            </a:r>
            <a:r>
              <a:rPr lang="en-US" sz="2000" dirty="0" smtClean="0"/>
              <a:t>can range from 0 to 100 percent</a:t>
            </a:r>
            <a:r>
              <a:rPr lang="en-US" altLang="en-US" sz="2000" dirty="0" smtClean="0"/>
              <a:t>).</a:t>
            </a:r>
          </a:p>
          <a:p>
            <a:r>
              <a:rPr lang="en-US" altLang="en-US" sz="2000" b="1" dirty="0" smtClean="0"/>
              <a:t>Throughput</a:t>
            </a:r>
            <a:r>
              <a:rPr lang="en-US" altLang="en-US" sz="2000" dirty="0" smtClean="0"/>
              <a:t> – # of processes that complete their execution per time unit.</a:t>
            </a:r>
          </a:p>
          <a:p>
            <a:r>
              <a:rPr lang="en-US" altLang="en-US" sz="2000" b="1" dirty="0" smtClean="0"/>
              <a:t>Turnaround time </a:t>
            </a:r>
            <a:r>
              <a:rPr lang="en-US" altLang="en-US" sz="2000" dirty="0" smtClean="0"/>
              <a:t>– amount of time to execute a particular process (</a:t>
            </a:r>
            <a:r>
              <a:rPr lang="en-US" sz="2000" dirty="0" smtClean="0"/>
              <a:t>is the sum of the clock periods spent waiting to get into </a:t>
            </a:r>
            <a:r>
              <a:rPr lang="en-US" sz="2000" i="1" dirty="0" smtClean="0"/>
              <a:t>memory</a:t>
            </a:r>
            <a:r>
              <a:rPr lang="en-US" sz="2000" dirty="0" smtClean="0"/>
              <a:t>, waiting in the </a:t>
            </a:r>
            <a:r>
              <a:rPr lang="en-US" sz="2000" i="1" dirty="0" smtClean="0"/>
              <a:t>ready queue</a:t>
            </a:r>
            <a:r>
              <a:rPr lang="en-US" sz="2000" dirty="0" smtClean="0"/>
              <a:t>, </a:t>
            </a:r>
            <a:r>
              <a:rPr lang="en-US" sz="2000" i="1" dirty="0" smtClean="0"/>
              <a:t>executing on the CPU</a:t>
            </a:r>
            <a:r>
              <a:rPr lang="en-US" sz="2000" dirty="0" smtClean="0"/>
              <a:t>, and </a:t>
            </a:r>
            <a:r>
              <a:rPr lang="en-US" sz="2000" i="1" dirty="0" smtClean="0"/>
              <a:t>doing I/O</a:t>
            </a:r>
            <a:r>
              <a:rPr lang="en-US" altLang="en-US" sz="2000" dirty="0" smtClean="0"/>
              <a:t>).</a:t>
            </a:r>
          </a:p>
          <a:p>
            <a:r>
              <a:rPr lang="en-US" altLang="en-US" sz="2000" b="1" dirty="0" smtClean="0"/>
              <a:t>Waiting time </a:t>
            </a:r>
            <a:r>
              <a:rPr lang="en-US" altLang="en-US" sz="2000" dirty="0" smtClean="0"/>
              <a:t>– amount of time a process has been waiting in the </a:t>
            </a:r>
            <a:r>
              <a:rPr lang="en-US" altLang="en-US" sz="2000" b="1" dirty="0" smtClean="0"/>
              <a:t>ready queue</a:t>
            </a:r>
            <a:endParaRPr lang="en-US" altLang="en-US" sz="2000" dirty="0" smtClean="0"/>
          </a:p>
          <a:p>
            <a:r>
              <a:rPr lang="en-US" altLang="en-US" sz="2000" b="1" dirty="0" smtClean="0"/>
              <a:t>Response time </a:t>
            </a:r>
            <a:r>
              <a:rPr lang="en-US" altLang="en-US" sz="2000" dirty="0" smtClean="0"/>
              <a:t>– amount of time it takes from when a request was submitted until the first response is produced–</a:t>
            </a:r>
            <a:r>
              <a:rPr lang="en-US" sz="2000" i="1" dirty="0" smtClean="0"/>
              <a:t>is the time it takes to start responding.</a:t>
            </a:r>
            <a:endParaRPr lang="en-US" altLang="en-US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163" y="138113"/>
            <a:ext cx="7513637" cy="5762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Scheduling Algorithm Optimization Criteria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1" y="1174750"/>
            <a:ext cx="8778240" cy="4483100"/>
          </a:xfrm>
        </p:spPr>
        <p:txBody>
          <a:bodyPr/>
          <a:lstStyle/>
          <a:p>
            <a:pPr>
              <a:buNone/>
            </a:pPr>
            <a:r>
              <a:rPr lang="en-US" altLang="en-US" sz="2400" dirty="0" smtClean="0"/>
              <a:t>The following are the </a:t>
            </a:r>
            <a:r>
              <a:rPr lang="en-US" altLang="en-US" sz="2400" b="1" dirty="0" smtClean="0"/>
              <a:t>optimization criteria </a:t>
            </a:r>
            <a:r>
              <a:rPr lang="en-US" altLang="en-US" sz="2400" dirty="0" smtClean="0"/>
              <a:t>of a CPU scheduling algorithm:</a:t>
            </a:r>
          </a:p>
          <a:p>
            <a:pPr lvl="1"/>
            <a:r>
              <a:rPr lang="en-US" altLang="en-US" sz="2000" b="1" dirty="0" smtClean="0"/>
              <a:t>Max. CPU utilization</a:t>
            </a:r>
          </a:p>
          <a:p>
            <a:pPr lvl="1"/>
            <a:r>
              <a:rPr lang="en-US" altLang="en-US" sz="2000" b="1" dirty="0" smtClean="0"/>
              <a:t>Max. throughput</a:t>
            </a:r>
          </a:p>
          <a:p>
            <a:pPr lvl="1"/>
            <a:r>
              <a:rPr lang="en-US" altLang="en-US" sz="2000" b="1" dirty="0" smtClean="0"/>
              <a:t>Min. turnaround time </a:t>
            </a:r>
          </a:p>
          <a:p>
            <a:pPr lvl="1"/>
            <a:r>
              <a:rPr lang="en-US" altLang="en-US" sz="2000" b="1" dirty="0" smtClean="0"/>
              <a:t>Min. waiting time </a:t>
            </a:r>
          </a:p>
          <a:p>
            <a:pPr lvl="1"/>
            <a:r>
              <a:rPr lang="en-US" altLang="en-US" sz="2000" b="1" dirty="0" smtClean="0"/>
              <a:t>Min. response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Algorithms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828" y="942535"/>
            <a:ext cx="8656222" cy="5275385"/>
          </a:xfrm>
        </p:spPr>
        <p:txBody>
          <a:bodyPr/>
          <a:lstStyle/>
          <a:p>
            <a:r>
              <a:rPr lang="en-US" sz="2400" b="1" dirty="0" smtClean="0"/>
              <a:t>CPU scheduling </a:t>
            </a:r>
            <a:r>
              <a:rPr lang="en-US" sz="2400" dirty="0" smtClean="0"/>
              <a:t>deals with the problem of deciding which of the processes in the </a:t>
            </a:r>
            <a:r>
              <a:rPr lang="en-US" sz="2400" b="1" dirty="0" smtClean="0"/>
              <a:t>ready queue </a:t>
            </a:r>
            <a:r>
              <a:rPr lang="en-US" sz="2400" dirty="0" smtClean="0"/>
              <a:t>is to be allocated the CPU.</a:t>
            </a:r>
          </a:p>
          <a:p>
            <a:r>
              <a:rPr lang="en-US" sz="2400" dirty="0" smtClean="0"/>
              <a:t>There are many different </a:t>
            </a:r>
            <a:r>
              <a:rPr lang="en-US" sz="2400" b="1" dirty="0" smtClean="0"/>
              <a:t>CPU-scheduling algorithms</a:t>
            </a:r>
            <a:r>
              <a:rPr lang="en-US" sz="2400" dirty="0" smtClean="0"/>
              <a:t>. This section describes the following:</a:t>
            </a:r>
          </a:p>
          <a:p>
            <a:pPr lvl="1"/>
            <a:r>
              <a:rPr lang="en-US" sz="2000" b="1" dirty="0" smtClean="0"/>
              <a:t>First-Come, First-Served Scheduling (FCFS)</a:t>
            </a:r>
          </a:p>
          <a:p>
            <a:pPr lvl="1"/>
            <a:r>
              <a:rPr lang="en-US" sz="2000" b="1" dirty="0" smtClean="0"/>
              <a:t>Shortest-Job-First Scheduling (SJFS)</a:t>
            </a:r>
          </a:p>
          <a:p>
            <a:pPr lvl="1"/>
            <a:r>
              <a:rPr lang="en-US" sz="2000" b="1" dirty="0" smtClean="0"/>
              <a:t>Priority Scheduling (PS)</a:t>
            </a:r>
          </a:p>
          <a:p>
            <a:pPr lvl="1"/>
            <a:r>
              <a:rPr lang="en-US" sz="2000" b="1" dirty="0" smtClean="0"/>
              <a:t>Round-Robin Scheduling (RR)</a:t>
            </a:r>
          </a:p>
          <a:p>
            <a:pPr lvl="1"/>
            <a:r>
              <a:rPr lang="en-US" sz="2000" b="1" dirty="0" smtClean="0"/>
              <a:t>Multilevel Queue Scheduling (MLQ)</a:t>
            </a:r>
          </a:p>
          <a:p>
            <a:pPr lvl="1"/>
            <a:r>
              <a:rPr lang="en-US" sz="2000" b="1" dirty="0" smtClean="0"/>
              <a:t>Multilevel Feedback Queue Scheduling (MLFQ)</a:t>
            </a:r>
          </a:p>
          <a:p>
            <a:pPr lvl="1"/>
            <a:r>
              <a:rPr lang="en-US" sz="2000" b="1" dirty="0" smtClean="0"/>
              <a:t>Thread Scheduling (TS)</a:t>
            </a:r>
          </a:p>
          <a:p>
            <a:endParaRPr lang="en-US" sz="2000" dirty="0" smtClean="0"/>
          </a:p>
          <a:p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68288"/>
            <a:ext cx="7997825" cy="457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First- Come, First-Served (FCFS) Scheduling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57" y="1730327"/>
            <a:ext cx="8539089" cy="420624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028950" algn="ctr"/>
                <a:tab pos="4633913" algn="ctr"/>
              </a:tabLst>
            </a:pPr>
            <a:r>
              <a:rPr lang="en-US" altLang="en-US" sz="1600" dirty="0" smtClean="0"/>
              <a:t>		</a:t>
            </a:r>
            <a:r>
              <a:rPr lang="en-US" altLang="en-US" sz="2000" u="sng" dirty="0" smtClean="0"/>
              <a:t>Process</a:t>
            </a:r>
            <a:r>
              <a:rPr lang="en-US" altLang="en-US" sz="2000" dirty="0" smtClean="0"/>
              <a:t>	     </a:t>
            </a:r>
            <a:r>
              <a:rPr lang="en-US" altLang="en-US" sz="2000" u="sng" dirty="0" smtClean="0"/>
              <a:t>Burst Time(ms)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028950" algn="ctr"/>
                <a:tab pos="4633913" algn="ctr"/>
              </a:tabLst>
            </a:pPr>
            <a:r>
              <a:rPr lang="en-US" altLang="en-US" sz="2000" dirty="0" smtClean="0"/>
              <a:t>		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1</a:t>
            </a:r>
            <a:r>
              <a:rPr lang="en-US" altLang="en-US" sz="2000" dirty="0" smtClean="0"/>
              <a:t>	24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028950" algn="ctr"/>
                <a:tab pos="4633913" algn="ctr"/>
              </a:tabLst>
            </a:pPr>
            <a:r>
              <a:rPr lang="en-US" altLang="en-US" sz="2000" dirty="0" smtClean="0"/>
              <a:t>		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2</a:t>
            </a:r>
            <a:r>
              <a:rPr lang="en-US" altLang="en-US" sz="2000" dirty="0" smtClean="0"/>
              <a:t> 	3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028950" algn="ctr"/>
                <a:tab pos="4633913" algn="ctr"/>
              </a:tabLst>
            </a:pPr>
            <a:r>
              <a:rPr lang="en-US" altLang="en-US" sz="2000" dirty="0" smtClean="0"/>
              <a:t>		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3	 </a:t>
            </a:r>
            <a:r>
              <a:rPr lang="en-US" altLang="en-US" sz="2000" dirty="0" smtClean="0"/>
              <a:t>3</a:t>
            </a:r>
            <a:r>
              <a:rPr lang="en-US" altLang="en-US" sz="2000" i="1" baseline="-25000" dirty="0" smtClean="0"/>
              <a:t> </a:t>
            </a:r>
          </a:p>
          <a:p>
            <a:pPr>
              <a:lnSpc>
                <a:spcPct val="90000"/>
              </a:lnSpc>
              <a:tabLst>
                <a:tab pos="3028950" algn="ctr"/>
                <a:tab pos="4633913" algn="ctr"/>
              </a:tabLst>
            </a:pPr>
            <a:r>
              <a:rPr lang="en-US" altLang="en-US" sz="2000" dirty="0" smtClean="0"/>
              <a:t>Suppose that the </a:t>
            </a:r>
            <a:r>
              <a:rPr lang="en-US" altLang="en-US" sz="2000" b="1" dirty="0" smtClean="0"/>
              <a:t>processes arrive in the order</a:t>
            </a:r>
            <a:r>
              <a:rPr lang="en-US" altLang="en-US" sz="2000" dirty="0" smtClean="0"/>
              <a:t>: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1</a:t>
            </a:r>
            <a:r>
              <a:rPr lang="en-US" altLang="en-US" sz="2000" dirty="0" smtClean="0"/>
              <a:t> ,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2</a:t>
            </a:r>
            <a:r>
              <a:rPr lang="en-US" altLang="en-US" sz="2000" dirty="0" smtClean="0"/>
              <a:t> ,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3  </a:t>
            </a:r>
            <a:br>
              <a:rPr lang="en-US" altLang="en-US" sz="2000" i="1" baseline="-25000" dirty="0" smtClean="0"/>
            </a:br>
            <a:r>
              <a:rPr lang="en-US" altLang="en-US" sz="2000" dirty="0" smtClean="0"/>
              <a:t>The </a:t>
            </a:r>
            <a:r>
              <a:rPr lang="en-US" altLang="en-US" sz="2000" b="1" dirty="0" smtClean="0"/>
              <a:t>Gantt Chart </a:t>
            </a:r>
            <a:r>
              <a:rPr lang="en-US" altLang="en-US" sz="2000" dirty="0" smtClean="0"/>
              <a:t>for the schedule is:</a:t>
            </a:r>
            <a:br>
              <a:rPr lang="en-US" altLang="en-US" sz="20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endParaRPr lang="en-US" altLang="en-US" sz="1600" dirty="0" smtClean="0"/>
          </a:p>
          <a:p>
            <a:pPr>
              <a:lnSpc>
                <a:spcPct val="90000"/>
              </a:lnSpc>
              <a:tabLst>
                <a:tab pos="3028950" algn="ctr"/>
                <a:tab pos="4633913" algn="ctr"/>
              </a:tabLst>
            </a:pPr>
            <a:r>
              <a:rPr lang="en-US" altLang="en-US" sz="2000" b="1" dirty="0" smtClean="0"/>
              <a:t>Waiting time </a:t>
            </a:r>
            <a:r>
              <a:rPr lang="en-US" altLang="en-US" sz="2000" dirty="0" smtClean="0"/>
              <a:t>for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1</a:t>
            </a:r>
            <a:r>
              <a:rPr lang="en-US" altLang="en-US" sz="2000" dirty="0" smtClean="0"/>
              <a:t>  = 0;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2</a:t>
            </a:r>
            <a:r>
              <a:rPr lang="en-US" altLang="en-US" sz="2000" dirty="0" smtClean="0"/>
              <a:t>  = 24;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3 </a:t>
            </a:r>
            <a:r>
              <a:rPr lang="en-US" altLang="en-US" sz="2000" dirty="0" smtClean="0"/>
              <a:t>= 27</a:t>
            </a:r>
          </a:p>
          <a:p>
            <a:pPr>
              <a:lnSpc>
                <a:spcPct val="90000"/>
              </a:lnSpc>
              <a:tabLst>
                <a:tab pos="3028950" algn="ctr"/>
                <a:tab pos="4633913" algn="ctr"/>
              </a:tabLst>
            </a:pPr>
            <a:r>
              <a:rPr lang="en-US" altLang="en-US" sz="2000" b="1" dirty="0" smtClean="0"/>
              <a:t>Average waiting time</a:t>
            </a:r>
            <a:r>
              <a:rPr lang="en-US" altLang="en-US" sz="2000" dirty="0" smtClean="0"/>
              <a:t>:  (0 + 24 + 27)/3 = 17 ms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2762" y="4169117"/>
            <a:ext cx="6954838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7625" y="1026942"/>
            <a:ext cx="8637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Consider the following set of processes that arrive at time 0,with the length of the CPU burst given in milliseconds (ms):</a:t>
            </a:r>
            <a:endParaRPr lang="th-TH" sz="20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3" y="277813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FCFS Scheduling (Cont.)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098" y="1083212"/>
            <a:ext cx="8707902" cy="5050302"/>
          </a:xfrm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3649345" algn="ctr"/>
              </a:tabLst>
              <a:defRPr/>
            </a:pPr>
            <a:r>
              <a:rPr lang="en-US" altLang="en-US" sz="2000" dirty="0" smtClean="0"/>
              <a:t>Suppose that the processes arrive in the order:</a:t>
            </a:r>
          </a:p>
          <a:p>
            <a:pPr>
              <a:buFont typeface="Monotype Sorts" pitchFamily="-84" charset="2"/>
              <a:buNone/>
              <a:tabLst>
                <a:tab pos="3649345" algn="ctr"/>
              </a:tabLst>
              <a:defRPr/>
            </a:pPr>
            <a:r>
              <a:rPr lang="en-US" altLang="en-US" sz="2000" dirty="0" smtClean="0"/>
              <a:t>		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2</a:t>
            </a:r>
            <a:r>
              <a:rPr lang="en-US" altLang="en-US" sz="2000" dirty="0" smtClean="0"/>
              <a:t> ,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3</a:t>
            </a:r>
            <a:r>
              <a:rPr lang="en-US" altLang="en-US" sz="2000" dirty="0" smtClean="0"/>
              <a:t> ,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1</a:t>
            </a:r>
            <a:r>
              <a:rPr lang="en-US" altLang="en-US" sz="2000" dirty="0" smtClean="0"/>
              <a:t> </a:t>
            </a:r>
          </a:p>
          <a:p>
            <a:pPr>
              <a:tabLst>
                <a:tab pos="3649345" algn="ctr"/>
              </a:tabLst>
              <a:defRPr/>
            </a:pPr>
            <a:r>
              <a:rPr lang="en-US" altLang="en-US" sz="2000" dirty="0" smtClean="0"/>
              <a:t>The Gantt chart for the schedule is: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pPr>
              <a:tabLst>
                <a:tab pos="3649345" algn="ctr"/>
              </a:tabLst>
              <a:defRPr/>
            </a:pPr>
            <a:endParaRPr lang="en-US" altLang="en-US" dirty="0" smtClean="0"/>
          </a:p>
          <a:p>
            <a:pPr>
              <a:tabLst>
                <a:tab pos="3649345" algn="ctr"/>
              </a:tabLst>
              <a:defRPr/>
            </a:pPr>
            <a:endParaRPr lang="en-US" altLang="en-US" dirty="0" smtClean="0"/>
          </a:p>
          <a:p>
            <a:pPr marL="0" indent="0">
              <a:buFont typeface="Monotype Sorts" pitchFamily="-84" charset="2"/>
              <a:buNone/>
              <a:tabLst>
                <a:tab pos="3649345" algn="ctr"/>
              </a:tabLst>
              <a:defRPr/>
            </a:pPr>
            <a:endParaRPr lang="en-US" altLang="en-US" dirty="0" smtClean="0"/>
          </a:p>
          <a:p>
            <a:pPr>
              <a:tabLst>
                <a:tab pos="3649345" algn="ctr"/>
              </a:tabLst>
              <a:defRPr/>
            </a:pPr>
            <a:r>
              <a:rPr lang="en-US" altLang="en-US" sz="2000" b="1" dirty="0" smtClean="0"/>
              <a:t>Waiting time </a:t>
            </a:r>
            <a:r>
              <a:rPr lang="en-US" altLang="en-US" sz="2000" dirty="0" smtClean="0"/>
              <a:t>for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1 </a:t>
            </a:r>
            <a:r>
              <a:rPr lang="en-US" altLang="en-US" sz="2000" i="1" dirty="0" smtClean="0"/>
              <a:t>=</a:t>
            </a:r>
            <a:r>
              <a:rPr lang="en-US" altLang="en-US" sz="2000" dirty="0" smtClean="0"/>
              <a:t> 6</a:t>
            </a:r>
            <a:r>
              <a:rPr lang="en-US" altLang="en-US" sz="2000" i="1" dirty="0" smtClean="0"/>
              <a:t>;</a:t>
            </a:r>
            <a:r>
              <a:rPr lang="en-US" altLang="en-US" sz="2000" i="1" baseline="-25000" dirty="0" smtClean="0"/>
              <a:t>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2</a:t>
            </a:r>
            <a:r>
              <a:rPr lang="en-US" altLang="en-US" sz="2000" dirty="0" smtClean="0"/>
              <a:t> = 0</a:t>
            </a:r>
            <a:r>
              <a:rPr lang="en-US" altLang="en-US" sz="2000" i="1" baseline="-25000" dirty="0" smtClean="0"/>
              <a:t>;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3 </a:t>
            </a:r>
            <a:r>
              <a:rPr lang="en-US" altLang="en-US" sz="2000" i="1" dirty="0" smtClean="0"/>
              <a:t>= </a:t>
            </a:r>
            <a:r>
              <a:rPr lang="en-US" altLang="en-US" sz="2000" dirty="0" smtClean="0"/>
              <a:t>3</a:t>
            </a:r>
            <a:endParaRPr lang="en-US" altLang="en-US" sz="2000" i="1" dirty="0" smtClean="0"/>
          </a:p>
          <a:p>
            <a:pPr>
              <a:tabLst>
                <a:tab pos="3649345" algn="ctr"/>
              </a:tabLst>
              <a:defRPr/>
            </a:pPr>
            <a:r>
              <a:rPr lang="en-US" altLang="en-US" sz="2000" b="1" dirty="0" smtClean="0"/>
              <a:t>Average waiting time</a:t>
            </a:r>
            <a:r>
              <a:rPr lang="en-US" altLang="en-US" sz="2000" dirty="0" smtClean="0"/>
              <a:t>:   (6 + 0 + 3)/3 = 3 ms</a:t>
            </a:r>
          </a:p>
          <a:p>
            <a:pPr>
              <a:tabLst>
                <a:tab pos="3649345" algn="ctr"/>
              </a:tabLst>
              <a:defRPr/>
            </a:pPr>
            <a:r>
              <a:rPr lang="en-US" altLang="en-US" sz="2000" dirty="0" smtClean="0"/>
              <a:t>Much better than previous case</a:t>
            </a:r>
          </a:p>
          <a:p>
            <a:pPr>
              <a:tabLst>
                <a:tab pos="3649345" algn="ctr"/>
              </a:tabLst>
              <a:defRPr/>
            </a:pPr>
            <a:r>
              <a:rPr lang="en-US" altLang="en-US" sz="2000" b="1" dirty="0" smtClean="0"/>
              <a:t>Convoy effect - short process </a:t>
            </a:r>
            <a:r>
              <a:rPr lang="en-US" altLang="en-US" sz="2000" dirty="0" smtClean="0"/>
              <a:t>behind </a:t>
            </a:r>
            <a:r>
              <a:rPr lang="en-US" altLang="en-US" sz="2000" b="1" dirty="0" smtClean="0"/>
              <a:t>long process </a:t>
            </a:r>
            <a:r>
              <a:rPr lang="en-US" altLang="en-US" sz="2000" dirty="0" smtClean="0"/>
              <a:t>(in previous case)</a:t>
            </a:r>
            <a:endParaRPr lang="en-US" altLang="en-US" sz="2000" b="1" dirty="0" smtClean="0"/>
          </a:p>
          <a:p>
            <a:pPr lvl="1">
              <a:tabLst>
                <a:tab pos="3649345" algn="ctr"/>
              </a:tabLst>
              <a:defRPr/>
            </a:pPr>
            <a:r>
              <a:rPr lang="en-US" altLang="en-US" sz="2000" dirty="0" smtClean="0"/>
              <a:t>Consider one CPU-bound and many I/O-bound processes</a:t>
            </a:r>
          </a:p>
          <a:p>
            <a:pPr lvl="1"/>
            <a:r>
              <a:rPr lang="en-US" sz="2000" dirty="0" smtClean="0"/>
              <a:t>This effect results in lower </a:t>
            </a:r>
            <a:r>
              <a:rPr lang="en-US" dirty="0" smtClean="0"/>
              <a:t>CPU </a:t>
            </a:r>
            <a:r>
              <a:rPr lang="en-US" sz="2000" dirty="0" smtClean="0"/>
              <a:t>and device utilization</a:t>
            </a:r>
            <a:endParaRPr lang="en-US" altLang="en-US" sz="2000" dirty="0" smtClean="0"/>
          </a:p>
        </p:txBody>
      </p:sp>
      <p:pic>
        <p:nvPicPr>
          <p:cNvPr id="1434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0" y="2632075"/>
            <a:ext cx="7123113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76213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Chapter 6:  CPU Scheduling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195388"/>
            <a:ext cx="7935058" cy="4558298"/>
          </a:xfrm>
        </p:spPr>
        <p:txBody>
          <a:bodyPr/>
          <a:lstStyle/>
          <a:p>
            <a:r>
              <a:rPr lang="en-US" altLang="en-US" sz="2400" dirty="0" smtClean="0"/>
              <a:t>Basic Concepts</a:t>
            </a:r>
          </a:p>
          <a:p>
            <a:r>
              <a:rPr lang="en-US" altLang="en-US" sz="2400" dirty="0" smtClean="0"/>
              <a:t>Scheduling Criteria </a:t>
            </a:r>
          </a:p>
          <a:p>
            <a:r>
              <a:rPr lang="en-US" altLang="en-US" sz="2400" dirty="0" smtClean="0"/>
              <a:t>Scheduling Algorithms</a:t>
            </a:r>
          </a:p>
          <a:p>
            <a:r>
              <a:rPr lang="en-US" altLang="en-US" sz="2400" dirty="0" smtClean="0"/>
              <a:t>Thread Scheduling</a:t>
            </a:r>
          </a:p>
          <a:p>
            <a:r>
              <a:rPr lang="en-US" altLang="en-US" sz="2400" dirty="0" smtClean="0"/>
              <a:t>Multiple-Processor Scheduling</a:t>
            </a:r>
          </a:p>
          <a:p>
            <a:r>
              <a:rPr lang="en-US" altLang="en-US" sz="2400" dirty="0" smtClean="0"/>
              <a:t>Real-Time CPU Scheduling</a:t>
            </a:r>
          </a:p>
          <a:p>
            <a:r>
              <a:rPr lang="en-US" altLang="en-US" sz="2400" dirty="0" smtClean="0"/>
              <a:t>Operating Systems Examples</a:t>
            </a:r>
          </a:p>
          <a:p>
            <a:r>
              <a:rPr lang="en-US" altLang="en-US" sz="2400" dirty="0" smtClean="0"/>
              <a:t>Algorithm Evaluation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FCFS Scheduling (Cont.)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37" y="1233488"/>
            <a:ext cx="8529613" cy="4530725"/>
          </a:xfrm>
        </p:spPr>
        <p:txBody>
          <a:bodyPr/>
          <a:lstStyle/>
          <a:p>
            <a:endParaRPr lang="en-US" dirty="0" smtClean="0"/>
          </a:p>
          <a:p>
            <a:r>
              <a:rPr lang="en-US" sz="2400" dirty="0" smtClean="0"/>
              <a:t>The FCFS scheduling algorithm is a </a:t>
            </a:r>
            <a:r>
              <a:rPr lang="en-US" sz="2400" b="1" dirty="0" smtClean="0"/>
              <a:t>non-preemptive </a:t>
            </a:r>
            <a:r>
              <a:rPr lang="en-US" sz="2400" dirty="0" smtClean="0"/>
              <a:t>one. </a:t>
            </a:r>
          </a:p>
          <a:p>
            <a:r>
              <a:rPr lang="en-US" sz="2400" dirty="0" smtClean="0"/>
              <a:t>Once the CPU has been allocated to a process, that process keeps the CPU until it releases the CPU, either by terminating or by requesting I/O. </a:t>
            </a:r>
          </a:p>
          <a:p>
            <a:r>
              <a:rPr lang="en-US" sz="2400" dirty="0" smtClean="0"/>
              <a:t>The FCFS algorithm is thus particularly troublesome for </a:t>
            </a:r>
            <a:r>
              <a:rPr lang="en-US" sz="2400" b="1" dirty="0" smtClean="0"/>
              <a:t>time-sharing</a:t>
            </a:r>
            <a:r>
              <a:rPr lang="en-US" sz="2400" dirty="0" smtClean="0"/>
              <a:t> systems.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8863" y="188913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Shortest-Job-First (SJF) Scheduling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828" y="1233488"/>
            <a:ext cx="8398412" cy="4530725"/>
          </a:xfrm>
        </p:spPr>
        <p:txBody>
          <a:bodyPr/>
          <a:lstStyle/>
          <a:p>
            <a:r>
              <a:rPr lang="en-US" altLang="en-US" sz="2400" dirty="0" smtClean="0"/>
              <a:t>In the </a:t>
            </a:r>
            <a:r>
              <a:rPr lang="en-US" altLang="en-US" sz="2400" b="1" dirty="0" smtClean="0"/>
              <a:t>SJF algorithm</a:t>
            </a:r>
            <a:r>
              <a:rPr lang="en-US" altLang="en-US" sz="2400" dirty="0" smtClean="0"/>
              <a:t> each process is associated with the length of its next CPU burst</a:t>
            </a:r>
          </a:p>
          <a:p>
            <a:pPr lvl="1"/>
            <a:r>
              <a:rPr lang="en-US" altLang="en-US" sz="2000" dirty="0" smtClean="0"/>
              <a:t> Use these lengths to schedule the process with the </a:t>
            </a:r>
            <a:r>
              <a:rPr lang="en-US" altLang="en-US" sz="2000" b="1" dirty="0" smtClean="0"/>
              <a:t>shortest time</a:t>
            </a:r>
          </a:p>
          <a:p>
            <a:r>
              <a:rPr lang="en-US" altLang="en-US" sz="2400" b="1" dirty="0" smtClean="0"/>
              <a:t>SJF is </a:t>
            </a:r>
            <a:r>
              <a:rPr lang="en-US" altLang="en-US" sz="2400" b="1" smtClean="0"/>
              <a:t>optimal </a:t>
            </a:r>
            <a:r>
              <a:rPr lang="en-US" altLang="en-US" sz="2400" smtClean="0"/>
              <a:t>– it  </a:t>
            </a:r>
            <a:r>
              <a:rPr lang="en-US" altLang="en-US" sz="2400" dirty="0" smtClean="0"/>
              <a:t>gives </a:t>
            </a:r>
            <a:r>
              <a:rPr lang="en-US" altLang="en-US" sz="2400" b="1" dirty="0" smtClean="0"/>
              <a:t>minimum average waiting time </a:t>
            </a:r>
            <a:r>
              <a:rPr lang="en-US" altLang="en-US" sz="2400" dirty="0" smtClean="0"/>
              <a:t>for a given set of processes</a:t>
            </a:r>
          </a:p>
          <a:p>
            <a:pPr lvl="1"/>
            <a:r>
              <a:rPr lang="en-US" altLang="en-US" sz="2000" b="1" dirty="0" smtClean="0"/>
              <a:t>The difficulty is knowing the length of the next CPU request</a:t>
            </a:r>
          </a:p>
          <a:p>
            <a:pPr lvl="1"/>
            <a:r>
              <a:rPr lang="en-US" altLang="en-US" sz="2000" b="1" dirty="0" smtClean="0"/>
              <a:t>Could ask the user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 of SJF</a:t>
            </a:r>
          </a:p>
        </p:txBody>
      </p:sp>
      <p:sp>
        <p:nvSpPr>
          <p:cNvPr id="16387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337625" y="1800666"/>
            <a:ext cx="8698425" cy="4445390"/>
          </a:xfrm>
          <a:noFill/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 smtClean="0"/>
              <a:t>	      	                </a:t>
            </a:r>
            <a:r>
              <a:rPr lang="en-US" altLang="en-US" sz="2000" u="sng" dirty="0" smtClean="0"/>
              <a:t>Process </a:t>
            </a:r>
            <a:r>
              <a:rPr lang="en-US" altLang="en-US" sz="2000" dirty="0" smtClean="0"/>
              <a:t>  	</a:t>
            </a:r>
            <a:r>
              <a:rPr lang="en-US" altLang="en-US" sz="2000" u="sng" dirty="0" smtClean="0"/>
              <a:t>Burst Time (ms)</a:t>
            </a:r>
            <a:endParaRPr lang="en-US" altLang="en-US" sz="2000" dirty="0" smtClean="0"/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 smtClean="0"/>
              <a:t>		            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1</a:t>
            </a:r>
            <a:r>
              <a:rPr lang="en-US" altLang="en-US" sz="2000" dirty="0" smtClean="0"/>
              <a:t>	6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 smtClean="0"/>
              <a:t>		           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2 	</a:t>
            </a:r>
            <a:r>
              <a:rPr lang="en-US" altLang="en-US" sz="2000" dirty="0" smtClean="0"/>
              <a:t>8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 smtClean="0"/>
              <a:t>		           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3</a:t>
            </a:r>
            <a:r>
              <a:rPr lang="en-US" altLang="en-US" sz="2000" dirty="0" smtClean="0"/>
              <a:t>	7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 smtClean="0"/>
              <a:t>		           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4</a:t>
            </a:r>
            <a:r>
              <a:rPr lang="en-US" altLang="en-US" sz="2000" dirty="0" smtClean="0"/>
              <a:t>	3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 smtClean="0"/>
              <a:t>SJF scheduling chart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 smtClean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 smtClean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 smtClean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b="1" dirty="0" smtClean="0"/>
              <a:t>Waiting time </a:t>
            </a:r>
            <a:r>
              <a:rPr lang="en-US" altLang="en-US" sz="2000" dirty="0" smtClean="0"/>
              <a:t>for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4</a:t>
            </a:r>
            <a:r>
              <a:rPr lang="en-US" altLang="en-US" sz="2000" dirty="0" smtClean="0"/>
              <a:t>  = 0;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1</a:t>
            </a:r>
            <a:r>
              <a:rPr lang="en-US" altLang="en-US" sz="2000" dirty="0" smtClean="0"/>
              <a:t>  = 3;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3 </a:t>
            </a:r>
            <a:r>
              <a:rPr lang="en-US" altLang="en-US" sz="2000" dirty="0" smtClean="0"/>
              <a:t>= 9;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2 </a:t>
            </a:r>
            <a:r>
              <a:rPr lang="en-US" altLang="en-US" sz="2000" dirty="0" smtClean="0"/>
              <a:t>= 16</a:t>
            </a:r>
            <a:endParaRPr lang="en-US" altLang="en-US" sz="2000" b="1" dirty="0" smtClean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b="1" dirty="0" smtClean="0"/>
              <a:t>Average waiting time </a:t>
            </a:r>
            <a:r>
              <a:rPr lang="en-US" altLang="en-US" sz="2000" dirty="0" smtClean="0"/>
              <a:t>= (3 + 16 + 9 + 0) / 4 = 28/4 = 7 ms</a:t>
            </a:r>
            <a:endParaRPr lang="en-US" altLang="en-US" sz="2000" i="1" baseline="-25000" dirty="0" smtClean="0"/>
          </a:p>
        </p:txBody>
      </p:sp>
      <p:pic>
        <p:nvPicPr>
          <p:cNvPr id="1638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8650" y="4329918"/>
            <a:ext cx="736416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1693" y="1009358"/>
            <a:ext cx="841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Consider the following set of processes (in the ready queue) with the length of the CPU burst given in milliseconds:</a:t>
            </a:r>
            <a:endParaRPr lang="th-TH" sz="20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279525" y="153988"/>
            <a:ext cx="7772400" cy="611187"/>
          </a:xfrm>
        </p:spPr>
        <p:txBody>
          <a:bodyPr/>
          <a:lstStyle/>
          <a:p>
            <a:pPr eaLnBrk="1" hangingPunct="1"/>
            <a:r>
              <a:rPr lang="en-US" altLang="en-US" smtClean="0"/>
              <a:t>Determining Length of Next CPU Burst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084" y="858129"/>
            <a:ext cx="8918916" cy="5613009"/>
          </a:xfrm>
        </p:spPr>
        <p:txBody>
          <a:bodyPr/>
          <a:lstStyle/>
          <a:p>
            <a:r>
              <a:rPr lang="en-US" sz="2000" dirty="0" smtClean="0"/>
              <a:t>The real difficulty with the </a:t>
            </a:r>
            <a:r>
              <a:rPr lang="en-US" sz="2000" b="1" dirty="0" smtClean="0"/>
              <a:t>SJF algorithm </a:t>
            </a:r>
            <a:r>
              <a:rPr lang="en-US" sz="2000" dirty="0" smtClean="0"/>
              <a:t>is knowing </a:t>
            </a:r>
            <a:r>
              <a:rPr lang="en-US" sz="2000" b="1" dirty="0" smtClean="0"/>
              <a:t>the length </a:t>
            </a:r>
            <a:r>
              <a:rPr lang="en-US" sz="2000" dirty="0" smtClean="0"/>
              <a:t>of the next CPU request.</a:t>
            </a:r>
            <a:endParaRPr lang="en-US" altLang="en-US" sz="2000" dirty="0" smtClean="0"/>
          </a:p>
          <a:p>
            <a:pPr lvl="1">
              <a:defRPr/>
            </a:pPr>
            <a:r>
              <a:rPr lang="en-US" altLang="en-US" sz="2000" dirty="0" smtClean="0"/>
              <a:t>It can only estimate the length – should be similar to the previous one</a:t>
            </a:r>
          </a:p>
          <a:p>
            <a:pPr lvl="1">
              <a:defRPr/>
            </a:pPr>
            <a:r>
              <a:rPr lang="en-US" altLang="en-US" sz="2000" dirty="0" smtClean="0"/>
              <a:t>Then pick process with </a:t>
            </a:r>
            <a:r>
              <a:rPr lang="en-US" altLang="en-US" sz="2000" b="1" dirty="0" smtClean="0"/>
              <a:t>shortest predicted next CPU burst</a:t>
            </a:r>
          </a:p>
          <a:p>
            <a:pPr>
              <a:defRPr/>
            </a:pPr>
            <a:r>
              <a:rPr lang="en-US" altLang="en-US" sz="2000" dirty="0" smtClean="0"/>
              <a:t>Can be done by using the length of previous CPU bursts, using exponential averaging</a:t>
            </a:r>
          </a:p>
          <a:p>
            <a:pPr>
              <a:defRPr/>
            </a:pPr>
            <a:endParaRPr lang="en-US" altLang="en-US" sz="2000" dirty="0" smtClean="0"/>
          </a:p>
          <a:p>
            <a:pPr>
              <a:defRPr/>
            </a:pPr>
            <a:endParaRPr lang="en-US" altLang="en-US" sz="2000" dirty="0" smtClean="0"/>
          </a:p>
          <a:p>
            <a:pPr>
              <a:defRPr/>
            </a:pPr>
            <a:endParaRPr lang="en-US" altLang="en-US" sz="2000" dirty="0" smtClean="0"/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sz="2000" dirty="0" smtClean="0"/>
          </a:p>
          <a:p>
            <a:pPr>
              <a:defRPr/>
            </a:pPr>
            <a:r>
              <a:rPr lang="en-US" altLang="en-US" sz="2000" dirty="0" smtClean="0"/>
              <a:t>Commonly, </a:t>
            </a:r>
            <a:r>
              <a:rPr lang="en-US" altLang="en-US" sz="2000" dirty="0" smtClean="0">
                <a:latin typeface="Lucida Grande" pitchFamily="-84" charset="0"/>
              </a:rPr>
              <a:t>α </a:t>
            </a:r>
            <a:r>
              <a:rPr lang="en-US" altLang="en-US" sz="2000" dirty="0" smtClean="0"/>
              <a:t>set to ½</a:t>
            </a:r>
          </a:p>
          <a:p>
            <a:pPr>
              <a:defRPr/>
            </a:pPr>
            <a:r>
              <a:rPr lang="en-US" altLang="en-US" sz="2000" u="sng" dirty="0" smtClean="0"/>
              <a:t>A </a:t>
            </a:r>
            <a:r>
              <a:rPr lang="en-US" altLang="en-US" sz="2000" b="1" u="sng" dirty="0" smtClean="0"/>
              <a:t>Preemptive</a:t>
            </a:r>
            <a:r>
              <a:rPr lang="en-US" altLang="en-US" sz="2000" u="sng" dirty="0" smtClean="0"/>
              <a:t> </a:t>
            </a:r>
            <a:r>
              <a:rPr lang="en-US" altLang="en-US" sz="2000" b="1" u="sng" dirty="0" smtClean="0"/>
              <a:t>SJF</a:t>
            </a:r>
            <a:r>
              <a:rPr lang="en-US" altLang="en-US" sz="2000" u="sng" dirty="0" smtClean="0"/>
              <a:t> </a:t>
            </a:r>
            <a:r>
              <a:rPr lang="en-US" sz="2000" u="sng" dirty="0" smtClean="0"/>
              <a:t>algorithm </a:t>
            </a:r>
            <a:r>
              <a:rPr lang="en-US" altLang="en-US" sz="2000" u="sng" dirty="0" smtClean="0"/>
              <a:t>is called </a:t>
            </a:r>
            <a:r>
              <a:rPr lang="en-US" altLang="en-US" sz="2000" b="1" u="sng" dirty="0" smtClean="0"/>
              <a:t>shortest-remaining-time-first (SRTF)</a:t>
            </a:r>
          </a:p>
          <a:p>
            <a:r>
              <a:rPr lang="en-US" sz="2000" dirty="0" smtClean="0"/>
              <a:t>A </a:t>
            </a:r>
            <a:r>
              <a:rPr lang="en-US" sz="2000" b="1" dirty="0" smtClean="0"/>
              <a:t>non-preemptive SJF </a:t>
            </a:r>
            <a:r>
              <a:rPr lang="en-US" sz="2000" dirty="0" smtClean="0"/>
              <a:t>algorithm will allow the currently running process to finish its CPU burst.</a:t>
            </a:r>
            <a:endParaRPr lang="en-US" altLang="en-US" sz="2000" b="1" dirty="0" smtClean="0"/>
          </a:p>
          <a:p>
            <a:pPr lvl="1">
              <a:buFont typeface="Monotype Sorts" pitchFamily="-84" charset="2"/>
              <a:buNone/>
              <a:defRPr/>
            </a:pPr>
            <a:endParaRPr lang="en-US" altLang="en-US" dirty="0" smtClean="0"/>
          </a:p>
          <a:p>
            <a:pPr lvl="1">
              <a:buFont typeface="Monotype Sorts" pitchFamily="-84" charset="2"/>
              <a:buNone/>
              <a:defRPr/>
            </a:pPr>
            <a:endParaRPr lang="en-US" altLang="en-US" dirty="0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06222" y="3187969"/>
          <a:ext cx="5333136" cy="1510641"/>
        </p:xfrm>
        <a:graphic>
          <a:graphicData uri="http://schemas.openxmlformats.org/presentationml/2006/ole">
            <p:oleObj spid="_x0000_s1026" name="Equation" r:id="rId4" imgW="6400800" imgH="17780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228975" y="4068763"/>
          <a:ext cx="2222500" cy="315912"/>
        </p:xfrm>
        <a:graphic>
          <a:graphicData uri="http://schemas.openxmlformats.org/presentationml/2006/ole">
            <p:oleObj spid="_x0000_s1027" name="Equation" r:id="rId5" imgW="2221536" imgH="31736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3" y="-17463"/>
            <a:ext cx="8223250" cy="6778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Prediction of the Length of the Next CPU Burst</a:t>
            </a:r>
          </a:p>
        </p:txBody>
      </p:sp>
      <p:pic>
        <p:nvPicPr>
          <p:cNvPr id="17411" name="Picture 1" descr="6_03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0" y="1282700"/>
            <a:ext cx="5387975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277813"/>
            <a:ext cx="7594600" cy="576262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Shortest-remaining-time-first</a:t>
            </a:r>
          </a:p>
        </p:txBody>
      </p:sp>
      <p:sp>
        <p:nvSpPr>
          <p:cNvPr id="19459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407963" y="942535"/>
            <a:ext cx="8454683" cy="5359791"/>
          </a:xfrm>
        </p:spPr>
        <p:txBody>
          <a:bodyPr/>
          <a:lstStyle/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sz="2000" dirty="0" smtClean="0"/>
              <a:t>A </a:t>
            </a:r>
            <a:r>
              <a:rPr lang="en-US" altLang="en-US" sz="2000" b="1" dirty="0" smtClean="0"/>
              <a:t>Preemptive</a:t>
            </a:r>
            <a:r>
              <a:rPr lang="en-US" altLang="en-US" sz="2000" dirty="0" smtClean="0"/>
              <a:t> version </a:t>
            </a:r>
            <a:r>
              <a:rPr lang="en-US" altLang="en-US" sz="2000" b="1" dirty="0" smtClean="0"/>
              <a:t>SJF</a:t>
            </a:r>
            <a:r>
              <a:rPr lang="en-US" altLang="en-US" sz="2000" dirty="0" smtClean="0"/>
              <a:t> is called </a:t>
            </a:r>
            <a:r>
              <a:rPr lang="en-US" altLang="en-US" sz="2000" b="1" dirty="0" smtClean="0"/>
              <a:t>shortest-remaining-time-first </a:t>
            </a:r>
            <a:r>
              <a:rPr lang="en-US" altLang="en-US" sz="2000" dirty="0" smtClean="0"/>
              <a:t>(</a:t>
            </a:r>
            <a:r>
              <a:rPr lang="en-US" altLang="en-US" sz="2000" b="1" dirty="0" smtClean="0"/>
              <a:t>SRTF</a:t>
            </a:r>
            <a:r>
              <a:rPr lang="en-US" altLang="en-US" sz="2000" dirty="0" smtClean="0"/>
              <a:t>) algorithm</a:t>
            </a:r>
            <a:endParaRPr lang="en-US" altLang="en-US" sz="2000" b="1" dirty="0" smtClean="0"/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 smtClean="0"/>
              <a:t>Now we add the concepts of varying </a:t>
            </a:r>
            <a:r>
              <a:rPr lang="en-US" altLang="en-US" b="1" i="1" dirty="0" smtClean="0"/>
              <a:t>arrival times </a:t>
            </a:r>
            <a:r>
              <a:rPr lang="en-US" altLang="en-US" dirty="0" smtClean="0"/>
              <a:t>and </a:t>
            </a:r>
            <a:r>
              <a:rPr lang="en-US" altLang="en-US" b="1" i="1" dirty="0" smtClean="0"/>
              <a:t>preemption</a:t>
            </a:r>
            <a:r>
              <a:rPr lang="en-US" altLang="en-US" dirty="0" smtClean="0"/>
              <a:t> to the analysis</a:t>
            </a:r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 smtClean="0"/>
              <a:t>		         </a:t>
            </a:r>
            <a:r>
              <a:rPr lang="en-US" altLang="en-US" b="1" u="sng" dirty="0" err="1" smtClean="0"/>
              <a:t>Process</a:t>
            </a:r>
            <a:r>
              <a:rPr lang="en-US" altLang="en-US" b="1" u="sng" dirty="0" err="1" smtClean="0">
                <a:solidFill>
                  <a:schemeClr val="bg1"/>
                </a:solidFill>
              </a:rPr>
              <a:t>A</a:t>
            </a:r>
            <a:r>
              <a:rPr lang="en-US" altLang="en-US" b="1" u="sng" dirty="0" smtClean="0">
                <a:solidFill>
                  <a:schemeClr val="bg1"/>
                </a:solidFill>
              </a:rPr>
              <a:t>	</a:t>
            </a:r>
            <a:r>
              <a:rPr lang="en-US" altLang="en-US" b="1" u="sng" dirty="0" err="1" smtClean="0">
                <a:solidFill>
                  <a:schemeClr val="bg1"/>
                </a:solidFill>
              </a:rPr>
              <a:t>ri</a:t>
            </a:r>
            <a:r>
              <a:rPr lang="en-US" altLang="en-US" b="1" u="sng" dirty="0" smtClean="0">
                <a:solidFill>
                  <a:schemeClr val="bg1"/>
                </a:solidFill>
              </a:rPr>
              <a:t> </a:t>
            </a:r>
            <a:r>
              <a:rPr lang="en-US" altLang="en-US" b="1" i="1" u="sng" dirty="0" smtClean="0"/>
              <a:t>Arrival </a:t>
            </a:r>
            <a:r>
              <a:rPr lang="en-US" altLang="en-US" b="1" u="sng" dirty="0" err="1" smtClean="0"/>
              <a:t>Time</a:t>
            </a:r>
            <a:r>
              <a:rPr lang="en-US" altLang="en-US" b="1" u="sng" dirty="0" err="1" smtClean="0">
                <a:solidFill>
                  <a:schemeClr val="bg1"/>
                </a:solidFill>
              </a:rPr>
              <a:t>T</a:t>
            </a:r>
            <a:r>
              <a:rPr lang="en-US" altLang="en-US" b="1" dirty="0" smtClean="0"/>
              <a:t>	</a:t>
            </a:r>
            <a:r>
              <a:rPr lang="en-US" altLang="en-US" b="1" u="sng" dirty="0" smtClean="0"/>
              <a:t>Burst Time (ms)</a:t>
            </a:r>
            <a:endParaRPr lang="en-US" altLang="en-US" b="1" dirty="0" smtClean="0"/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dirty="0" smtClean="0"/>
              <a:t>		</a:t>
            </a:r>
            <a:r>
              <a:rPr lang="en-US" altLang="en-US" sz="2000" dirty="0" smtClean="0"/>
              <a:t>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1</a:t>
            </a:r>
            <a:r>
              <a:rPr lang="en-US" altLang="en-US" sz="2000" dirty="0" smtClean="0"/>
              <a:t>	</a:t>
            </a:r>
            <a:r>
              <a:rPr lang="en-US" altLang="en-US" sz="2000" dirty="0" smtClean="0">
                <a:solidFill>
                  <a:srgbClr val="000000"/>
                </a:solidFill>
              </a:rPr>
              <a:t>0</a:t>
            </a:r>
            <a:r>
              <a:rPr lang="en-US" altLang="en-US" sz="2000" dirty="0" smtClean="0"/>
              <a:t>	8</a:t>
            </a:r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sz="2000" dirty="0" smtClean="0"/>
              <a:t>		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2 	</a:t>
            </a:r>
            <a:r>
              <a:rPr lang="en-US" altLang="en-US" sz="2000" dirty="0" smtClean="0">
                <a:solidFill>
                  <a:srgbClr val="000000"/>
                </a:solidFill>
              </a:rPr>
              <a:t>1</a:t>
            </a:r>
            <a:r>
              <a:rPr lang="en-US" altLang="en-US" sz="2000" dirty="0" smtClean="0"/>
              <a:t>	4</a:t>
            </a:r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sz="2000" dirty="0" smtClean="0"/>
              <a:t>		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3</a:t>
            </a:r>
            <a:r>
              <a:rPr lang="en-US" altLang="en-US" sz="2000" dirty="0" smtClean="0"/>
              <a:t>	</a:t>
            </a:r>
            <a:r>
              <a:rPr lang="en-US" altLang="en-US" sz="2000" dirty="0" smtClean="0">
                <a:solidFill>
                  <a:srgbClr val="000000"/>
                </a:solidFill>
              </a:rPr>
              <a:t>2</a:t>
            </a:r>
            <a:r>
              <a:rPr lang="en-US" altLang="en-US" sz="2000" dirty="0" smtClean="0"/>
              <a:t>	9</a:t>
            </a:r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sz="2000" dirty="0" smtClean="0"/>
              <a:t>		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4</a:t>
            </a:r>
            <a:r>
              <a:rPr lang="en-US" altLang="en-US" sz="2000" dirty="0" smtClean="0"/>
              <a:t>	</a:t>
            </a:r>
            <a:r>
              <a:rPr lang="en-US" altLang="en-US" sz="2000" dirty="0" smtClean="0">
                <a:solidFill>
                  <a:srgbClr val="000000"/>
                </a:solidFill>
              </a:rPr>
              <a:t>3</a:t>
            </a:r>
            <a:r>
              <a:rPr lang="en-US" altLang="en-US" sz="2000" dirty="0" smtClean="0"/>
              <a:t>	5</a:t>
            </a:r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b="1" i="1" dirty="0" smtClean="0"/>
              <a:t>Preemptive </a:t>
            </a:r>
            <a:r>
              <a:rPr lang="en-US" altLang="en-US" b="1" dirty="0" smtClean="0"/>
              <a:t>SJF Gantt Chart</a:t>
            </a:r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dirty="0" smtClean="0"/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dirty="0" smtClean="0"/>
          </a:p>
          <a:p>
            <a:pPr marL="0" indent="0"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dirty="0" smtClean="0"/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r>
              <a:rPr lang="en-US" altLang="en-US" sz="2000" b="1" dirty="0" smtClean="0"/>
              <a:t>Average waiting time </a:t>
            </a:r>
            <a:r>
              <a:rPr lang="en-US" altLang="en-US" sz="2000" dirty="0" smtClean="0"/>
              <a:t>= [(10-1)+(1-1)+(17-2)+5-3)]/4 = 26/4 = 6.5 ms</a:t>
            </a:r>
          </a:p>
          <a:p>
            <a:pPr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i="1" baseline="-25000" dirty="0" smtClean="0"/>
          </a:p>
          <a:p>
            <a:pPr>
              <a:buFont typeface="Monotype Sorts" pitchFamily="-84" charset="2"/>
              <a:buNone/>
              <a:tabLst>
                <a:tab pos="1601312" algn="ctr"/>
                <a:tab pos="3252629" algn="ctr"/>
                <a:tab pos="5141754" algn="ctr"/>
              </a:tabLst>
              <a:defRPr/>
            </a:pPr>
            <a:endParaRPr lang="en-US" altLang="en-US" i="1" baseline="-25000" dirty="0" smtClean="0"/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6942" y="4777033"/>
            <a:ext cx="77231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Shortest-remaining-time-first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33488"/>
            <a:ext cx="8285871" cy="4956297"/>
          </a:xfrm>
        </p:spPr>
        <p:txBody>
          <a:bodyPr/>
          <a:lstStyle/>
          <a:p>
            <a:r>
              <a:rPr lang="en-US" sz="2000" dirty="0" smtClean="0"/>
              <a:t>Process </a:t>
            </a:r>
            <a:r>
              <a:rPr lang="en-US" sz="2000" i="1" dirty="0" smtClean="0"/>
              <a:t>P1 is started at time 0, since it is the only process in the queue. Process P2 arrives at time 1. The remaining time for process P1 (7 ms) is </a:t>
            </a:r>
            <a:r>
              <a:rPr lang="en-US" sz="2000" dirty="0" smtClean="0"/>
              <a:t>larger than the time required by process </a:t>
            </a:r>
            <a:r>
              <a:rPr lang="en-US" sz="2000" i="1" dirty="0" smtClean="0"/>
              <a:t>P2 (4 ms), so process P1 is </a:t>
            </a:r>
            <a:r>
              <a:rPr lang="en-US" sz="2000" dirty="0" smtClean="0"/>
              <a:t>preempted, and process </a:t>
            </a:r>
            <a:r>
              <a:rPr lang="en-US" sz="2000" i="1" dirty="0" smtClean="0"/>
              <a:t>P2 is scheduled. The average waiting time for this </a:t>
            </a:r>
            <a:r>
              <a:rPr lang="en-US" sz="2000" dirty="0" smtClean="0"/>
              <a:t>example is </a:t>
            </a:r>
          </a:p>
          <a:p>
            <a:pPr>
              <a:buNone/>
            </a:pPr>
            <a:r>
              <a:rPr lang="en-US" sz="2000" dirty="0" smtClean="0"/>
              <a:t>    [(10 − 1) + (1 − 1) + (17 − 2) + (5 − 3)]/4 = 26/4 = 6.5 </a:t>
            </a:r>
            <a:r>
              <a:rPr lang="en-US" sz="2000" dirty="0" err="1" smtClean="0"/>
              <a:t>ms.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P1 = final-start – initial start = 10 -1 = 9 ms</a:t>
            </a:r>
          </a:p>
          <a:p>
            <a:pPr>
              <a:buNone/>
            </a:pPr>
            <a:r>
              <a:rPr lang="en-US" sz="2000" dirty="0" smtClean="0"/>
              <a:t>		P2 = start – arrival = 1-1 = 0 ms</a:t>
            </a:r>
          </a:p>
          <a:p>
            <a:pPr>
              <a:buNone/>
            </a:pPr>
            <a:r>
              <a:rPr lang="en-US" sz="2000" dirty="0" smtClean="0"/>
              <a:t>		P3 = start – arrival = 17-2 = 15 ms</a:t>
            </a:r>
          </a:p>
          <a:p>
            <a:pPr>
              <a:buNone/>
            </a:pPr>
            <a:r>
              <a:rPr lang="en-US" sz="2000" dirty="0" smtClean="0"/>
              <a:t>		P4 = start – arrival = 5-3 = 2 ms</a:t>
            </a:r>
          </a:p>
          <a:p>
            <a:pPr>
              <a:buNone/>
            </a:pPr>
            <a:r>
              <a:rPr lang="en-US" sz="2000" dirty="0" smtClean="0"/>
              <a:t>			Total time /4 = ( 9 + 0 + 15 + 2)/4 = 26/4 = 6.5 ms</a:t>
            </a:r>
          </a:p>
          <a:p>
            <a:r>
              <a:rPr lang="en-US" sz="2000" b="1" dirty="0" smtClean="0"/>
              <a:t>Non-preemptive SJF </a:t>
            </a:r>
            <a:r>
              <a:rPr lang="en-US" sz="2000" dirty="0" smtClean="0"/>
              <a:t>scheduling would result in an average waiting time of 7.75 ms</a:t>
            </a:r>
          </a:p>
          <a:p>
            <a:pPr>
              <a:buNone/>
            </a:pPr>
            <a:r>
              <a:rPr lang="en-US" sz="2000" dirty="0" smtClean="0"/>
              <a:t>    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3" y="201613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Priority Scheduling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" y="970671"/>
            <a:ext cx="8961120" cy="5190978"/>
          </a:xfrm>
        </p:spPr>
        <p:txBody>
          <a:bodyPr/>
          <a:lstStyle/>
          <a:p>
            <a:r>
              <a:rPr lang="en-US" altLang="en-US" sz="2000" dirty="0" smtClean="0"/>
              <a:t>A </a:t>
            </a:r>
            <a:r>
              <a:rPr lang="en-US" altLang="en-US" sz="2000" b="1" dirty="0" smtClean="0"/>
              <a:t>priority number </a:t>
            </a:r>
            <a:r>
              <a:rPr lang="en-US" altLang="en-US" sz="2000" dirty="0" smtClean="0"/>
              <a:t>(integer) is associated with each process</a:t>
            </a:r>
          </a:p>
          <a:p>
            <a:r>
              <a:rPr lang="en-US" altLang="en-US" sz="2000" dirty="0" smtClean="0"/>
              <a:t>The CPU is allocated to the process with the highest priority (</a:t>
            </a:r>
            <a:r>
              <a:rPr lang="en-US" altLang="en-US" sz="2000" b="1" dirty="0" smtClean="0"/>
              <a:t>smallest integer </a:t>
            </a:r>
            <a:r>
              <a:rPr lang="en-US" altLang="en-US" sz="2000" b="1" dirty="0" smtClean="0">
                <a:sym typeface="Symbol" pitchFamily="18" charset="2"/>
              </a:rPr>
              <a:t>represents highest priority</a:t>
            </a:r>
            <a:r>
              <a:rPr lang="en-US" altLang="en-US" sz="2000" dirty="0" smtClean="0">
                <a:sym typeface="Symbol" pitchFamily="18" charset="2"/>
              </a:rPr>
              <a:t>)</a:t>
            </a:r>
          </a:p>
          <a:p>
            <a:pPr lvl="1"/>
            <a:r>
              <a:rPr lang="en-US" altLang="en-US" sz="2000" b="1" dirty="0" smtClean="0"/>
              <a:t>Preemptive</a:t>
            </a:r>
          </a:p>
          <a:p>
            <a:pPr lvl="1"/>
            <a:r>
              <a:rPr lang="en-US" altLang="en-US" sz="2000" b="1" dirty="0" smtClean="0"/>
              <a:t>Non-preemptive</a:t>
            </a:r>
          </a:p>
          <a:p>
            <a:r>
              <a:rPr lang="en-US" sz="2000" b="1" dirty="0" smtClean="0"/>
              <a:t>Equal-priority processes </a:t>
            </a:r>
            <a:r>
              <a:rPr lang="en-US" sz="2000" dirty="0" smtClean="0"/>
              <a:t>are scheduled in FCFS order</a:t>
            </a:r>
            <a:endParaRPr lang="en-US" altLang="en-US" sz="2000" dirty="0" smtClean="0"/>
          </a:p>
          <a:p>
            <a:r>
              <a:rPr lang="en-US" altLang="en-US" sz="2000" dirty="0" smtClean="0"/>
              <a:t>SJF is priority scheduling where priority is the inverse of predicted next CPU burst time</a:t>
            </a:r>
          </a:p>
          <a:p>
            <a:r>
              <a:rPr lang="en-US" altLang="en-US" sz="2000" b="1" u="sng" dirty="0" smtClean="0"/>
              <a:t>Problem</a:t>
            </a:r>
            <a:r>
              <a:rPr lang="en-US" altLang="en-US" sz="2000" dirty="0" smtClean="0"/>
              <a:t> </a:t>
            </a:r>
            <a:r>
              <a:rPr lang="en-US" altLang="en-US" sz="2000" dirty="0" smtClean="0">
                <a:sym typeface="Symbol" pitchFamily="18" charset="2"/>
              </a:rPr>
              <a:t> </a:t>
            </a:r>
            <a:r>
              <a:rPr lang="en-US" altLang="en-US" sz="2000" b="1" dirty="0" smtClean="0">
                <a:sym typeface="Symbol" pitchFamily="18" charset="2"/>
              </a:rPr>
              <a:t>Starvation </a:t>
            </a:r>
            <a:r>
              <a:rPr lang="en-US" altLang="en-US" sz="2000" dirty="0" smtClean="0">
                <a:sym typeface="Symbol" pitchFamily="18" charset="2"/>
              </a:rPr>
              <a:t>– low priority processes may never execute</a:t>
            </a:r>
          </a:p>
          <a:p>
            <a:r>
              <a:rPr lang="en-US" altLang="en-US" sz="2000" b="1" u="sng" dirty="0" smtClean="0">
                <a:sym typeface="Symbol" pitchFamily="18" charset="2"/>
              </a:rPr>
              <a:t>Solution</a:t>
            </a:r>
            <a:r>
              <a:rPr lang="en-US" altLang="en-US" sz="2000" dirty="0" smtClean="0">
                <a:sym typeface="Symbol" pitchFamily="18" charset="2"/>
              </a:rPr>
              <a:t>  is  </a:t>
            </a:r>
            <a:r>
              <a:rPr lang="en-US" altLang="en-US" sz="2000" b="1" dirty="0" smtClean="0">
                <a:sym typeface="Symbol" pitchFamily="18" charset="2"/>
              </a:rPr>
              <a:t>Aging </a:t>
            </a:r>
            <a:r>
              <a:rPr lang="en-US" altLang="en-US" sz="2000" dirty="0" smtClean="0">
                <a:sym typeface="Symbol" pitchFamily="18" charset="2"/>
              </a:rPr>
              <a:t>– as time progresses increase the priority of the process</a:t>
            </a:r>
          </a:p>
          <a:p>
            <a:pPr>
              <a:buFont typeface="Monotype Sorts" pitchFamily="-84" charset="2"/>
              <a:buNone/>
            </a:pPr>
            <a:endParaRPr lang="en-US" altLang="en-US" sz="2000" b="1" dirty="0" smtClean="0">
              <a:solidFill>
                <a:srgbClr val="3366FF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201613"/>
            <a:ext cx="7280275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Example of Priority Scheduling</a:t>
            </a:r>
          </a:p>
        </p:txBody>
      </p:sp>
      <p:sp>
        <p:nvSpPr>
          <p:cNvPr id="21507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68812" y="1885071"/>
            <a:ext cx="8975188" cy="4487593"/>
          </a:xfrm>
          <a:noFill/>
        </p:spPr>
        <p:txBody>
          <a:bodyPr/>
          <a:lstStyle/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dirty="0" smtClean="0"/>
              <a:t>		         </a:t>
            </a:r>
            <a:r>
              <a:rPr lang="en-US" altLang="en-US" sz="2000" u="sng" dirty="0" err="1" smtClean="0"/>
              <a:t>Process</a:t>
            </a:r>
            <a:r>
              <a:rPr lang="en-US" altLang="en-US" sz="2000" u="sng" dirty="0" err="1" smtClean="0">
                <a:solidFill>
                  <a:schemeClr val="bg1"/>
                </a:solidFill>
              </a:rPr>
              <a:t>A</a:t>
            </a:r>
            <a:r>
              <a:rPr lang="en-US" altLang="en-US" sz="2000" u="sng" dirty="0" smtClean="0">
                <a:solidFill>
                  <a:schemeClr val="bg1"/>
                </a:solidFill>
              </a:rPr>
              <a:t>	</a:t>
            </a:r>
            <a:r>
              <a:rPr lang="en-US" altLang="en-US" sz="2000" u="sng" dirty="0" err="1" smtClean="0">
                <a:solidFill>
                  <a:schemeClr val="bg1"/>
                </a:solidFill>
              </a:rPr>
              <a:t>arri</a:t>
            </a:r>
            <a:r>
              <a:rPr lang="en-US" altLang="en-US" sz="2000" u="sng" dirty="0" smtClean="0">
                <a:solidFill>
                  <a:schemeClr val="bg1"/>
                </a:solidFill>
              </a:rPr>
              <a:t> </a:t>
            </a:r>
            <a:r>
              <a:rPr lang="en-US" altLang="en-US" sz="2000" u="sng" dirty="0" smtClean="0"/>
              <a:t>Burst Time (ms)</a:t>
            </a:r>
            <a:r>
              <a:rPr lang="en-US" altLang="en-US" sz="2000" u="sng" dirty="0" smtClean="0">
                <a:solidFill>
                  <a:schemeClr val="bg1"/>
                </a:solidFill>
              </a:rPr>
              <a:t>T</a:t>
            </a:r>
            <a:r>
              <a:rPr lang="en-US" altLang="en-US" sz="2000" dirty="0" smtClean="0"/>
              <a:t>	</a:t>
            </a:r>
            <a:r>
              <a:rPr lang="en-US" altLang="en-US" sz="2000" u="sng" dirty="0" smtClean="0"/>
              <a:t>Priority</a:t>
            </a:r>
            <a:endParaRPr lang="en-US" altLang="en-US" sz="2000" dirty="0" smtClean="0"/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 smtClean="0"/>
              <a:t>		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1</a:t>
            </a:r>
            <a:r>
              <a:rPr lang="en-US" altLang="en-US" sz="2000" dirty="0" smtClean="0"/>
              <a:t>	1</a:t>
            </a:r>
            <a:r>
              <a:rPr lang="en-US" altLang="en-US" sz="2000" dirty="0" smtClean="0">
                <a:solidFill>
                  <a:srgbClr val="000000"/>
                </a:solidFill>
              </a:rPr>
              <a:t>0</a:t>
            </a:r>
            <a:r>
              <a:rPr lang="en-US" altLang="en-US" sz="2000" dirty="0" smtClean="0"/>
              <a:t>	3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 smtClean="0"/>
              <a:t>		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2 	</a:t>
            </a:r>
            <a:r>
              <a:rPr lang="en-US" altLang="en-US" sz="2000" dirty="0" smtClean="0">
                <a:solidFill>
                  <a:srgbClr val="000000"/>
                </a:solidFill>
              </a:rPr>
              <a:t>1</a:t>
            </a:r>
            <a:r>
              <a:rPr lang="en-US" altLang="en-US" sz="2000" dirty="0" smtClean="0"/>
              <a:t>	1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 smtClean="0"/>
              <a:t>		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3</a:t>
            </a:r>
            <a:r>
              <a:rPr lang="en-US" altLang="en-US" sz="2000" dirty="0" smtClean="0"/>
              <a:t>	</a:t>
            </a:r>
            <a:r>
              <a:rPr lang="en-US" altLang="en-US" sz="2000" dirty="0" smtClean="0">
                <a:solidFill>
                  <a:srgbClr val="000000"/>
                </a:solidFill>
              </a:rPr>
              <a:t>2</a:t>
            </a:r>
            <a:r>
              <a:rPr lang="en-US" altLang="en-US" sz="2000" dirty="0" smtClean="0"/>
              <a:t>	4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 smtClean="0"/>
              <a:t>		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4</a:t>
            </a:r>
            <a:r>
              <a:rPr lang="en-US" altLang="en-US" sz="2000" dirty="0" smtClean="0"/>
              <a:t>	</a:t>
            </a:r>
            <a:r>
              <a:rPr lang="en-US" altLang="en-US" sz="2000" dirty="0" smtClean="0">
                <a:solidFill>
                  <a:srgbClr val="000000"/>
                </a:solidFill>
              </a:rPr>
              <a:t>1</a:t>
            </a:r>
            <a:r>
              <a:rPr lang="en-US" altLang="en-US" sz="2000" dirty="0" smtClean="0"/>
              <a:t>	5</a:t>
            </a:r>
          </a:p>
          <a:p>
            <a:pPr>
              <a:buFont typeface="Monotype Sorts" pitchFamily="-84" charset="2"/>
              <a:buNone/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 smtClean="0"/>
              <a:t>		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5	</a:t>
            </a:r>
            <a:r>
              <a:rPr lang="en-US" altLang="en-US" sz="2000" dirty="0" smtClean="0"/>
              <a:t>5	2</a:t>
            </a:r>
            <a:endParaRPr lang="en-US" altLang="en-US" dirty="0" smtClean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dirty="0" smtClean="0"/>
              <a:t>Priority scheduling Gantt Chart</a:t>
            </a:r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 smtClean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 smtClean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endParaRPr lang="en-US" altLang="en-US" dirty="0" smtClean="0"/>
          </a:p>
          <a:p>
            <a:pPr>
              <a:tabLst>
                <a:tab pos="1600200" algn="ctr"/>
                <a:tab pos="3251200" algn="ctr"/>
                <a:tab pos="5140325" algn="ctr"/>
              </a:tabLst>
            </a:pPr>
            <a:r>
              <a:rPr lang="en-US" altLang="en-US" sz="2000" b="1" dirty="0" smtClean="0"/>
              <a:t>Average waiting time </a:t>
            </a:r>
            <a:r>
              <a:rPr lang="en-US" altLang="en-US" sz="2000" dirty="0" smtClean="0"/>
              <a:t>=  (0 + 1 + 6 + 16 + 18)/5 = 8.2 ms</a:t>
            </a:r>
            <a:endParaRPr lang="en-US" altLang="en-US" sz="2000" i="1" baseline="-25000" dirty="0" smtClean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738" y="4917465"/>
            <a:ext cx="758248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5760" y="1055077"/>
            <a:ext cx="877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Consider the following set of processes, assumed to have arrived at time 0 in the order </a:t>
            </a:r>
            <a:r>
              <a:rPr lang="en-US" sz="2000" i="1" dirty="0" smtClean="0">
                <a:latin typeface="Helvetica"/>
              </a:rPr>
              <a:t>P1, P2, · · ·, P5, with the length of the CPU burst </a:t>
            </a:r>
            <a:r>
              <a:rPr lang="en-US" sz="2000" dirty="0" smtClean="0">
                <a:latin typeface="Helvetica"/>
              </a:rPr>
              <a:t>given in ms:</a:t>
            </a:r>
            <a:endParaRPr lang="th-TH" sz="20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Round Robin (RR) Scheduling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083" y="970670"/>
            <a:ext cx="8918917" cy="5331655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b="1" dirty="0" smtClean="0"/>
              <a:t>round-robin (RR) scheduling algorithm </a:t>
            </a:r>
            <a:r>
              <a:rPr lang="en-US" sz="2000" dirty="0" smtClean="0"/>
              <a:t>is designed especially for </a:t>
            </a:r>
            <a:r>
              <a:rPr lang="en-US" sz="2000" b="1" dirty="0" smtClean="0"/>
              <a:t>timesharing </a:t>
            </a:r>
            <a:r>
              <a:rPr lang="en-US" sz="2000" dirty="0" smtClean="0"/>
              <a:t>systems. It is similar to </a:t>
            </a:r>
            <a:r>
              <a:rPr lang="en-US" sz="2000" b="1" dirty="0" smtClean="0"/>
              <a:t>FCFS </a:t>
            </a:r>
            <a:r>
              <a:rPr lang="en-US" sz="2000" dirty="0" smtClean="0"/>
              <a:t>scheduling, but </a:t>
            </a:r>
            <a:r>
              <a:rPr lang="en-US" sz="2000" b="1" dirty="0" smtClean="0"/>
              <a:t>preemption</a:t>
            </a:r>
            <a:r>
              <a:rPr lang="en-US" sz="2000" dirty="0" smtClean="0"/>
              <a:t> is added to enable the system to switch between processes.</a:t>
            </a:r>
            <a:endParaRPr lang="en-US" altLang="en-US" sz="2000" dirty="0" smtClean="0"/>
          </a:p>
          <a:p>
            <a:r>
              <a:rPr lang="en-US" altLang="en-US" sz="2000" i="1" dirty="0" smtClean="0"/>
              <a:t>Each process gets a small unit of CPU time </a:t>
            </a:r>
            <a:r>
              <a:rPr lang="en-US" altLang="en-US" sz="2000" dirty="0" smtClean="0"/>
              <a:t>(</a:t>
            </a:r>
            <a:r>
              <a:rPr lang="en-US" altLang="en-US" sz="2000" b="1" dirty="0" smtClean="0"/>
              <a:t>time quantum </a:t>
            </a:r>
            <a:r>
              <a:rPr lang="en-US" altLang="en-US" sz="2000" b="1" i="1" dirty="0" smtClean="0"/>
              <a:t>q</a:t>
            </a:r>
            <a:r>
              <a:rPr lang="en-US" altLang="en-US" sz="2000" dirty="0" smtClean="0"/>
              <a:t>), usually 10-100 milliseconds.  After this time has elapsed, the process is </a:t>
            </a:r>
            <a:r>
              <a:rPr lang="en-US" altLang="en-US" sz="2000" b="1" dirty="0" smtClean="0"/>
              <a:t>preempted</a:t>
            </a:r>
            <a:r>
              <a:rPr lang="en-US" altLang="en-US" sz="2000" dirty="0" smtClean="0"/>
              <a:t> and added to the end of the </a:t>
            </a:r>
            <a:r>
              <a:rPr lang="en-US" altLang="en-US" sz="2000" b="1" dirty="0" smtClean="0"/>
              <a:t>ready queue</a:t>
            </a:r>
            <a:r>
              <a:rPr lang="en-US" altLang="en-US" sz="2000" dirty="0" smtClean="0"/>
              <a:t>.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 smtClean="0"/>
              <a:t>ready queue </a:t>
            </a:r>
            <a:r>
              <a:rPr lang="en-US" sz="2000" dirty="0" smtClean="0"/>
              <a:t>is treated as a circular queue</a:t>
            </a:r>
            <a:endParaRPr lang="en-US" altLang="en-US" sz="2000" dirty="0" smtClean="0"/>
          </a:p>
          <a:p>
            <a:r>
              <a:rPr lang="en-US" altLang="en-US" sz="2000" dirty="0" smtClean="0"/>
              <a:t>If there are </a:t>
            </a:r>
            <a:r>
              <a:rPr lang="en-US" altLang="en-US" sz="2000" b="1" i="1" dirty="0" smtClean="0"/>
              <a:t>n</a:t>
            </a:r>
            <a:r>
              <a:rPr lang="en-US" altLang="en-US" sz="2000" b="1" dirty="0" smtClean="0"/>
              <a:t> </a:t>
            </a:r>
            <a:r>
              <a:rPr lang="en-US" altLang="en-US" sz="2000" dirty="0" smtClean="0"/>
              <a:t>processes in the </a:t>
            </a:r>
            <a:r>
              <a:rPr lang="en-US" altLang="en-US" sz="2000" b="1" dirty="0" smtClean="0"/>
              <a:t>ready queue </a:t>
            </a:r>
            <a:r>
              <a:rPr lang="en-US" altLang="en-US" sz="2000" dirty="0" smtClean="0"/>
              <a:t>and the </a:t>
            </a:r>
            <a:r>
              <a:rPr lang="en-US" altLang="en-US" sz="2000" b="1" dirty="0" smtClean="0"/>
              <a:t>time quantum </a:t>
            </a:r>
            <a:r>
              <a:rPr lang="en-US" altLang="en-US" sz="2000" dirty="0" smtClean="0"/>
              <a:t>is </a:t>
            </a:r>
            <a:r>
              <a:rPr lang="en-US" altLang="en-US" sz="2000" b="1" i="1" dirty="0" smtClean="0"/>
              <a:t>q</a:t>
            </a:r>
            <a:r>
              <a:rPr lang="en-US" altLang="en-US" sz="2000" dirty="0" smtClean="0"/>
              <a:t>, then each process gets </a:t>
            </a:r>
            <a:r>
              <a:rPr lang="en-US" altLang="en-US" sz="2000" b="1" dirty="0" smtClean="0"/>
              <a:t>1/</a:t>
            </a:r>
            <a:r>
              <a:rPr lang="en-US" altLang="en-US" sz="2000" b="1" i="1" dirty="0" smtClean="0"/>
              <a:t>n</a:t>
            </a:r>
            <a:r>
              <a:rPr lang="en-US" altLang="en-US" sz="2000" b="1" dirty="0" smtClean="0"/>
              <a:t> </a:t>
            </a:r>
            <a:r>
              <a:rPr lang="en-US" altLang="en-US" sz="2000" dirty="0" smtClean="0"/>
              <a:t>of the CPU time in chunks of at most </a:t>
            </a:r>
            <a:r>
              <a:rPr lang="en-US" altLang="en-US" sz="2000" b="1" i="1" dirty="0" smtClean="0"/>
              <a:t>q</a:t>
            </a:r>
            <a:r>
              <a:rPr lang="en-US" altLang="en-US" sz="2000" dirty="0" smtClean="0"/>
              <a:t> time units at once.  No process waits more than </a:t>
            </a:r>
            <a:r>
              <a:rPr lang="en-US" altLang="en-US" sz="2000" b="1" dirty="0" smtClean="0"/>
              <a:t>(</a:t>
            </a:r>
            <a:r>
              <a:rPr lang="en-US" altLang="en-US" sz="2000" b="1" i="1" dirty="0" smtClean="0"/>
              <a:t>n</a:t>
            </a:r>
            <a:r>
              <a:rPr lang="en-US" altLang="en-US" sz="2000" b="1" dirty="0" smtClean="0"/>
              <a:t>-1)</a:t>
            </a:r>
            <a:r>
              <a:rPr lang="en-US" altLang="en-US" sz="2000" b="1" i="1" dirty="0" smtClean="0"/>
              <a:t>q </a:t>
            </a:r>
            <a:r>
              <a:rPr lang="en-US" altLang="en-US" sz="2000" dirty="0" smtClean="0"/>
              <a:t>time units.</a:t>
            </a:r>
          </a:p>
          <a:p>
            <a:r>
              <a:rPr lang="en-US" altLang="en-US" sz="2000" b="1" dirty="0" smtClean="0"/>
              <a:t>Timer interrupts </a:t>
            </a:r>
            <a:r>
              <a:rPr lang="en-US" altLang="en-US" sz="2000" dirty="0" smtClean="0"/>
              <a:t>every quantum to schedule next process</a:t>
            </a:r>
          </a:p>
          <a:p>
            <a:r>
              <a:rPr lang="en-US" altLang="en-US" sz="2000" b="1" dirty="0" smtClean="0"/>
              <a:t>Performance</a:t>
            </a:r>
          </a:p>
          <a:p>
            <a:pPr lvl="1"/>
            <a:r>
              <a:rPr lang="en-US" altLang="en-US" sz="2000" b="1" i="1" dirty="0" smtClean="0"/>
              <a:t>q</a:t>
            </a:r>
            <a:r>
              <a:rPr lang="en-US" altLang="en-US" sz="2000" b="1" dirty="0" smtClean="0"/>
              <a:t> large </a:t>
            </a:r>
            <a:r>
              <a:rPr lang="en-US" altLang="en-US" sz="2000" b="1" dirty="0" smtClean="0">
                <a:sym typeface="Symbol" pitchFamily="18" charset="2"/>
              </a:rPr>
              <a:t> FIFO</a:t>
            </a:r>
          </a:p>
          <a:p>
            <a:pPr lvl="1"/>
            <a:r>
              <a:rPr lang="en-US" altLang="en-US" sz="2000" b="1" i="1" dirty="0" smtClean="0">
                <a:sym typeface="Symbol" pitchFamily="18" charset="2"/>
              </a:rPr>
              <a:t>q </a:t>
            </a:r>
            <a:r>
              <a:rPr lang="en-US" altLang="en-US" sz="2000" b="1" dirty="0" smtClean="0">
                <a:sym typeface="Symbol" pitchFamily="18" charset="2"/>
              </a:rPr>
              <a:t>small  </a:t>
            </a:r>
            <a:r>
              <a:rPr lang="en-US" altLang="en-US" sz="2000" i="1" dirty="0" smtClean="0">
                <a:sym typeface="Symbol" pitchFamily="18" charset="2"/>
              </a:rPr>
              <a:t>q </a:t>
            </a:r>
            <a:r>
              <a:rPr lang="en-US" altLang="en-US" sz="2000" dirty="0" smtClean="0">
                <a:sym typeface="Symbol" pitchFamily="18" charset="2"/>
              </a:rPr>
              <a:t>must be large with respect to context switch, otherwise overhead is too high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762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17453" y="1233488"/>
            <a:ext cx="8117058" cy="4530725"/>
          </a:xfrm>
        </p:spPr>
        <p:txBody>
          <a:bodyPr/>
          <a:lstStyle/>
          <a:p>
            <a:r>
              <a:rPr lang="en-US" altLang="en-US" sz="2400" dirty="0" smtClean="0"/>
              <a:t>To introduce CPU scheduling, which is the basis for multi-programmed operating systems, b</a:t>
            </a:r>
            <a:r>
              <a:rPr lang="en-US" sz="2400" dirty="0" smtClean="0"/>
              <a:t>y switching the CPU among processes, the OS can make the computer more productive.</a:t>
            </a:r>
            <a:endParaRPr lang="en-US" altLang="en-US" sz="2400" dirty="0" smtClean="0"/>
          </a:p>
          <a:p>
            <a:r>
              <a:rPr lang="en-US" altLang="en-US" sz="2400" dirty="0" smtClean="0"/>
              <a:t>To describe various CPU-scheduling algorithms</a:t>
            </a:r>
          </a:p>
          <a:p>
            <a:r>
              <a:rPr lang="en-US" altLang="en-US" sz="2400" dirty="0" smtClean="0"/>
              <a:t>To discuss evaluation criteria for selecting a CPU-scheduling algorithm for a particular system</a:t>
            </a:r>
          </a:p>
          <a:p>
            <a:r>
              <a:rPr lang="en-US" altLang="en-US" sz="2400" dirty="0" smtClean="0"/>
              <a:t>To examine the scheduling algorithms of several operating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Round Robin (RR) Scheduling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970671"/>
            <a:ext cx="8754696" cy="5345723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b="1" dirty="0" smtClean="0"/>
              <a:t>ready queue </a:t>
            </a:r>
            <a:r>
              <a:rPr lang="en-US" sz="2000" dirty="0" smtClean="0"/>
              <a:t>is treated as a </a:t>
            </a:r>
            <a:r>
              <a:rPr lang="en-US" sz="2000" b="1" dirty="0" smtClean="0"/>
              <a:t>circular queue</a:t>
            </a:r>
            <a:r>
              <a:rPr lang="en-US" sz="2000" dirty="0" smtClean="0"/>
              <a:t>. The </a:t>
            </a:r>
            <a:r>
              <a:rPr lang="en-US" sz="2000" i="1" dirty="0" smtClean="0"/>
              <a:t>CPU scheduler </a:t>
            </a:r>
            <a:r>
              <a:rPr lang="en-US" sz="2000" dirty="0" smtClean="0"/>
              <a:t>goes around the </a:t>
            </a:r>
            <a:r>
              <a:rPr lang="en-US" sz="2000" b="1" dirty="0" smtClean="0"/>
              <a:t>ready queue</a:t>
            </a:r>
            <a:r>
              <a:rPr lang="en-US" sz="2000" dirty="0" smtClean="0"/>
              <a:t>, allocating the CPU to each process for a time interval of up to </a:t>
            </a:r>
            <a:r>
              <a:rPr lang="en-US" sz="2000" b="1" dirty="0" smtClean="0"/>
              <a:t>1 time quantum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New processes are added to the tail of the </a:t>
            </a:r>
            <a:r>
              <a:rPr lang="en-US" sz="2000" b="1" dirty="0" smtClean="0"/>
              <a:t>ready queue</a:t>
            </a:r>
            <a:r>
              <a:rPr lang="en-US" sz="2000" dirty="0" smtClean="0"/>
              <a:t>. The </a:t>
            </a:r>
            <a:r>
              <a:rPr lang="en-US" sz="2000" i="1" dirty="0" smtClean="0"/>
              <a:t>CPU scheduler </a:t>
            </a:r>
            <a:r>
              <a:rPr lang="en-US" sz="2000" dirty="0" smtClean="0"/>
              <a:t>picks the first process from the </a:t>
            </a:r>
            <a:r>
              <a:rPr lang="en-US" sz="2000" b="1" dirty="0" smtClean="0"/>
              <a:t>ready queue</a:t>
            </a:r>
            <a:r>
              <a:rPr lang="en-US" sz="2000" dirty="0" smtClean="0"/>
              <a:t>, sets a timer to interrupt after </a:t>
            </a:r>
            <a:r>
              <a:rPr lang="en-US" sz="2000" b="1" dirty="0" smtClean="0"/>
              <a:t>1 time quantum</a:t>
            </a:r>
            <a:r>
              <a:rPr lang="en-US" sz="2000" dirty="0" smtClean="0"/>
              <a:t>, and </a:t>
            </a:r>
            <a:r>
              <a:rPr lang="en-US" sz="2000" b="1" dirty="0" smtClean="0"/>
              <a:t>dispatches</a:t>
            </a:r>
            <a:r>
              <a:rPr lang="en-US" sz="2000" dirty="0" smtClean="0"/>
              <a:t> the process.</a:t>
            </a:r>
          </a:p>
          <a:p>
            <a:r>
              <a:rPr lang="en-US" sz="2000" dirty="0" smtClean="0"/>
              <a:t>If the process have a CPU burst of </a:t>
            </a:r>
            <a:r>
              <a:rPr lang="en-US" sz="2000" b="1" dirty="0" smtClean="0"/>
              <a:t>less than 1 time quantum</a:t>
            </a:r>
            <a:r>
              <a:rPr lang="en-US" sz="2000" dirty="0" smtClean="0"/>
              <a:t>, then the process itself will release the CPU voluntarily. The scheduler will then proceed to the next process in the </a:t>
            </a:r>
            <a:r>
              <a:rPr lang="en-US" sz="2000" b="1" dirty="0" smtClean="0"/>
              <a:t>ready queue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If the CPU burst of the currently running process is </a:t>
            </a:r>
            <a:r>
              <a:rPr lang="en-US" sz="2000" b="1" dirty="0" smtClean="0"/>
              <a:t>longer than 1 time quantum</a:t>
            </a:r>
            <a:r>
              <a:rPr lang="en-US" sz="2000" dirty="0" smtClean="0"/>
              <a:t>, the timer will go off and will cause an interrupt to the operating system. </a:t>
            </a:r>
          </a:p>
          <a:p>
            <a:pPr lvl="1"/>
            <a:r>
              <a:rPr lang="en-US" sz="2000" dirty="0" smtClean="0"/>
              <a:t>A context switch will be executed, and the process will be put at the tail of the </a:t>
            </a:r>
            <a:r>
              <a:rPr lang="en-US" sz="2000" b="1" dirty="0" smtClean="0"/>
              <a:t>ready queue</a:t>
            </a:r>
            <a:r>
              <a:rPr lang="en-US" sz="2000" dirty="0" smtClean="0"/>
              <a:t>. The CPU scheduler will then select the next process in the ready queue.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58900" y="139700"/>
            <a:ext cx="7750175" cy="647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 of RR with Time Quantum = 4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098" y="1786597"/>
            <a:ext cx="8440617" cy="4656405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219325" algn="ctr"/>
                <a:tab pos="3994150" algn="ctr"/>
              </a:tabLst>
            </a:pPr>
            <a:r>
              <a:rPr lang="en-US" altLang="en-US" dirty="0" smtClean="0"/>
              <a:t>		</a:t>
            </a:r>
            <a:r>
              <a:rPr lang="en-US" altLang="en-US" sz="2000" u="sng" dirty="0" smtClean="0"/>
              <a:t>Process</a:t>
            </a:r>
            <a:r>
              <a:rPr lang="en-US" altLang="en-US" sz="2000" dirty="0" smtClean="0"/>
              <a:t>	</a:t>
            </a:r>
            <a:r>
              <a:rPr lang="en-US" altLang="en-US" sz="2000" u="sng" dirty="0" smtClean="0"/>
              <a:t>Burst Time (ms)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219325" algn="ctr"/>
                <a:tab pos="3994150" algn="ctr"/>
              </a:tabLst>
            </a:pPr>
            <a:r>
              <a:rPr lang="en-US" altLang="en-US" sz="2000" i="1" dirty="0" smtClean="0"/>
              <a:t>		P</a:t>
            </a:r>
            <a:r>
              <a:rPr lang="en-US" altLang="en-US" sz="2000" i="1" baseline="-25000" dirty="0" smtClean="0"/>
              <a:t>1	</a:t>
            </a:r>
            <a:r>
              <a:rPr lang="en-US" altLang="en-US" sz="2000" dirty="0" smtClean="0"/>
              <a:t>24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219325" algn="ctr"/>
                <a:tab pos="3994150" algn="ctr"/>
              </a:tabLst>
            </a:pPr>
            <a:r>
              <a:rPr lang="en-US" altLang="en-US" sz="2000" dirty="0" smtClean="0"/>
              <a:t>		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2	 </a:t>
            </a:r>
            <a:r>
              <a:rPr lang="en-US" altLang="en-US" sz="2000" dirty="0" smtClean="0"/>
              <a:t>3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2219325" algn="ctr"/>
                <a:tab pos="3994150" algn="ctr"/>
              </a:tabLst>
            </a:pPr>
            <a:r>
              <a:rPr lang="en-US" altLang="en-US" sz="2000" dirty="0" smtClean="0"/>
              <a:t>		 </a:t>
            </a:r>
            <a:r>
              <a:rPr lang="en-US" altLang="en-US" sz="2000" i="1" dirty="0" smtClean="0"/>
              <a:t>P</a:t>
            </a:r>
            <a:r>
              <a:rPr lang="en-US" altLang="en-US" sz="2000" i="1" baseline="-25000" dirty="0" smtClean="0"/>
              <a:t>3	</a:t>
            </a:r>
            <a:r>
              <a:rPr lang="en-US" altLang="en-US" sz="2000" dirty="0" smtClean="0"/>
              <a:t>3	</a:t>
            </a:r>
          </a:p>
          <a:p>
            <a:pPr>
              <a:lnSpc>
                <a:spcPct val="90000"/>
              </a:lnSpc>
              <a:tabLst>
                <a:tab pos="2219325" algn="ctr"/>
                <a:tab pos="3994150" algn="ctr"/>
              </a:tabLst>
            </a:pPr>
            <a:r>
              <a:rPr lang="en-US" altLang="en-US" sz="2000" dirty="0" smtClean="0"/>
              <a:t>The Gantt chart is: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sz="2000" dirty="0" smtClean="0"/>
              <a:t>Let’s calculate the </a:t>
            </a:r>
            <a:r>
              <a:rPr lang="en-US" sz="2000" b="1" dirty="0" smtClean="0"/>
              <a:t>average waiting time </a:t>
            </a:r>
            <a:r>
              <a:rPr lang="en-US" sz="2000" dirty="0" smtClean="0"/>
              <a:t>for this schedule. P1 waits for 6 ms   (10 - 4), P2 waits for 4 ms</a:t>
            </a:r>
            <a:r>
              <a:rPr lang="en-US" sz="2000" i="1" dirty="0" smtClean="0"/>
              <a:t>, </a:t>
            </a:r>
            <a:r>
              <a:rPr lang="en-US" sz="2000" dirty="0" smtClean="0"/>
              <a:t>and </a:t>
            </a:r>
            <a:r>
              <a:rPr lang="en-US" sz="2000" i="1" dirty="0" smtClean="0"/>
              <a:t>P</a:t>
            </a:r>
            <a:r>
              <a:rPr lang="en-US" sz="2000" dirty="0" smtClean="0"/>
              <a:t>3</a:t>
            </a:r>
            <a:r>
              <a:rPr lang="en-US" sz="2000" i="1" dirty="0" smtClean="0"/>
              <a:t> waits for </a:t>
            </a:r>
            <a:r>
              <a:rPr lang="en-US" sz="2000" dirty="0" smtClean="0"/>
              <a:t>7ms </a:t>
            </a:r>
          </a:p>
          <a:p>
            <a:pPr>
              <a:lnSpc>
                <a:spcPct val="90000"/>
              </a:lnSpc>
              <a:tabLst>
                <a:tab pos="2219325" algn="ctr"/>
                <a:tab pos="3994150" algn="ctr"/>
              </a:tabLst>
            </a:pPr>
            <a:r>
              <a:rPr lang="en-US" sz="2000" dirty="0" smtClean="0"/>
              <a:t>Thus, the </a:t>
            </a:r>
            <a:r>
              <a:rPr lang="en-US" sz="2000" b="1" dirty="0" smtClean="0"/>
              <a:t>average waiting time </a:t>
            </a:r>
            <a:r>
              <a:rPr lang="en-US" sz="2000" dirty="0" smtClean="0"/>
              <a:t>is  (6+4+7)/3 = 17/3 = 5.66ms</a:t>
            </a:r>
            <a:endParaRPr lang="en-US" dirty="0" smtClean="0"/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014" y="3790096"/>
            <a:ext cx="7717277" cy="89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3219" y="914400"/>
            <a:ext cx="8707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Consider the following </a:t>
            </a:r>
            <a:r>
              <a:rPr lang="en-US" sz="2000" b="1" dirty="0" smtClean="0">
                <a:latin typeface="+mn-lt"/>
              </a:rPr>
              <a:t>set of processes that arrive at time 0</a:t>
            </a:r>
            <a:r>
              <a:rPr lang="en-US" sz="2000" dirty="0" smtClean="0">
                <a:latin typeface="+mn-lt"/>
              </a:rPr>
              <a:t>, with the length of the CPU burst given in ms (and the </a:t>
            </a:r>
            <a:r>
              <a:rPr lang="en-US" sz="2000" b="1" dirty="0" smtClean="0">
                <a:latin typeface="+mn-lt"/>
              </a:rPr>
              <a:t>time quantum </a:t>
            </a:r>
            <a:r>
              <a:rPr lang="en-US" sz="2000" dirty="0" smtClean="0">
                <a:latin typeface="+mn-lt"/>
              </a:rPr>
              <a:t>is 4 ms):</a:t>
            </a:r>
            <a:endParaRPr lang="th-TH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 of RR with Time Quantum = 4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3" y="1139484"/>
            <a:ext cx="8628087" cy="4895556"/>
          </a:xfrm>
        </p:spPr>
        <p:txBody>
          <a:bodyPr/>
          <a:lstStyle/>
          <a:p>
            <a:r>
              <a:rPr lang="en-US" sz="2000" dirty="0" smtClean="0"/>
              <a:t>If we use a time </a:t>
            </a:r>
            <a:r>
              <a:rPr lang="en-US" sz="2000" b="1" dirty="0" smtClean="0"/>
              <a:t>quantum of 4 milliseconds</a:t>
            </a:r>
            <a:r>
              <a:rPr lang="en-US" sz="2000" dirty="0" smtClean="0"/>
              <a:t>, then process </a:t>
            </a:r>
            <a:r>
              <a:rPr lang="en-US" sz="2000" i="1" dirty="0" smtClean="0"/>
              <a:t>P1 gets the first 4 </a:t>
            </a:r>
            <a:r>
              <a:rPr lang="en-US" sz="2000" dirty="0" err="1" smtClean="0"/>
              <a:t>ms.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Since it requires another 20 milliseconds, it is preempted after the first time quantum, and the CPU is given to the next process in the queue, process </a:t>
            </a:r>
            <a:r>
              <a:rPr lang="en-US" sz="2000" i="1" dirty="0" smtClean="0"/>
              <a:t>P2. Process P2 does not need 4 milliseconds, so it quits before its time </a:t>
            </a:r>
            <a:r>
              <a:rPr lang="en-US" sz="2000" dirty="0" smtClean="0"/>
              <a:t>quantum expires. </a:t>
            </a:r>
          </a:p>
          <a:p>
            <a:r>
              <a:rPr lang="en-US" sz="2000" dirty="0" smtClean="0"/>
              <a:t>The CPU is then given to the next process, process </a:t>
            </a:r>
            <a:r>
              <a:rPr lang="en-US" sz="2000" i="1" dirty="0" smtClean="0"/>
              <a:t>P3. Once </a:t>
            </a:r>
            <a:r>
              <a:rPr lang="en-US" sz="2000" dirty="0" smtClean="0"/>
              <a:t>each process has received 1 time quantum, the CPU is returned to process </a:t>
            </a:r>
            <a:r>
              <a:rPr lang="en-US" sz="2000" i="1" dirty="0" smtClean="0"/>
              <a:t>P1 </a:t>
            </a:r>
            <a:r>
              <a:rPr lang="en-US" sz="2000" dirty="0" smtClean="0"/>
              <a:t>for an additional time quantum.</a:t>
            </a:r>
          </a:p>
          <a:p>
            <a:pPr>
              <a:lnSpc>
                <a:spcPct val="90000"/>
              </a:lnSpc>
              <a:tabLst>
                <a:tab pos="2219325" algn="ctr"/>
                <a:tab pos="3994150" algn="ctr"/>
              </a:tabLst>
            </a:pPr>
            <a:r>
              <a:rPr lang="en-US" altLang="en-US" sz="2000" dirty="0" smtClean="0"/>
              <a:t>Typically, higher average turnaround than SJF, but better </a:t>
            </a:r>
            <a:r>
              <a:rPr lang="en-US" altLang="en-US" sz="2000" b="1" i="1" dirty="0" smtClean="0"/>
              <a:t>response</a:t>
            </a:r>
          </a:p>
          <a:p>
            <a:pPr>
              <a:lnSpc>
                <a:spcPct val="90000"/>
              </a:lnSpc>
              <a:tabLst>
                <a:tab pos="2219325" algn="ctr"/>
                <a:tab pos="3994150" algn="ctr"/>
              </a:tabLst>
            </a:pPr>
            <a:r>
              <a:rPr lang="en-US" altLang="en-US" sz="2000" dirty="0" smtClean="0"/>
              <a:t>The</a:t>
            </a:r>
            <a:r>
              <a:rPr lang="en-US" altLang="en-US" sz="2000" b="1" dirty="0" smtClean="0"/>
              <a:t> time quantum, q should be large compared to context switch time</a:t>
            </a:r>
          </a:p>
          <a:p>
            <a:pPr lvl="1">
              <a:lnSpc>
                <a:spcPct val="90000"/>
              </a:lnSpc>
              <a:tabLst>
                <a:tab pos="2219325" algn="ctr"/>
                <a:tab pos="3994150" algn="ctr"/>
              </a:tabLst>
            </a:pPr>
            <a:r>
              <a:rPr lang="en-US" altLang="en-US" sz="2000" b="1" dirty="0" smtClean="0"/>
              <a:t>q</a:t>
            </a:r>
            <a:r>
              <a:rPr lang="en-US" altLang="en-US" sz="2000" dirty="0" smtClean="0"/>
              <a:t> usually 10ms to 100ms, context switch &lt; 10 </a:t>
            </a:r>
            <a:r>
              <a:rPr lang="en-US" altLang="en-US" sz="2000" dirty="0" smtClean="0">
                <a:sym typeface="Symbol"/>
              </a:rPr>
              <a:t></a:t>
            </a:r>
            <a:r>
              <a:rPr lang="en-US" altLang="en-US" sz="2000" dirty="0" smtClean="0"/>
              <a:t>sec</a:t>
            </a:r>
          </a:p>
          <a:p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25" y="182563"/>
            <a:ext cx="7829550" cy="5254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Time Quantum and Context Switch Time</a:t>
            </a:r>
          </a:p>
        </p:txBody>
      </p:sp>
      <p:pic>
        <p:nvPicPr>
          <p:cNvPr id="245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9388"/>
            <a:ext cx="65278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266700"/>
            <a:ext cx="8535987" cy="4572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Turnaround Time Varies With The Time Quantum</a:t>
            </a: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4388" y="1379538"/>
            <a:ext cx="5005387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5937250" y="3744913"/>
            <a:ext cx="23129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>
            <a:spAutoFit/>
          </a:bodyPr>
          <a:lstStyle/>
          <a:p>
            <a:r>
              <a:rPr lang="en-US" altLang="en-US" sz="1300"/>
              <a:t>80% of CPU bursts should be shorter than 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3138" y="153988"/>
            <a:ext cx="7713662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Multilevel Queue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626" y="872198"/>
            <a:ext cx="8806374" cy="5417478"/>
          </a:xfrm>
        </p:spPr>
        <p:txBody>
          <a:bodyPr/>
          <a:lstStyle/>
          <a:p>
            <a:r>
              <a:rPr lang="en-US" altLang="en-US" sz="2000" dirty="0" smtClean="0"/>
              <a:t>The </a:t>
            </a:r>
            <a:r>
              <a:rPr lang="en-US" altLang="en-US" sz="2000" b="1" dirty="0" smtClean="0"/>
              <a:t>Ready queue</a:t>
            </a:r>
            <a:r>
              <a:rPr lang="en-US" altLang="en-US" sz="2000" dirty="0" smtClean="0"/>
              <a:t> is partitioned into separate queues, </a:t>
            </a:r>
            <a:r>
              <a:rPr lang="en-US" altLang="en-US" sz="2000" dirty="0" err="1" smtClean="0"/>
              <a:t>eg</a:t>
            </a:r>
            <a:r>
              <a:rPr lang="en-US" altLang="en-US" sz="2000" dirty="0" smtClean="0"/>
              <a:t>:</a:t>
            </a:r>
          </a:p>
          <a:p>
            <a:pPr lvl="1"/>
            <a:r>
              <a:rPr lang="en-US" altLang="en-US" sz="2000" b="1" dirty="0" smtClean="0"/>
              <a:t>foreground</a:t>
            </a:r>
            <a:r>
              <a:rPr lang="en-US" altLang="en-US" sz="2000" dirty="0" smtClean="0"/>
              <a:t> (interactive) processes</a:t>
            </a:r>
          </a:p>
          <a:p>
            <a:pPr lvl="1"/>
            <a:r>
              <a:rPr lang="en-US" altLang="en-US" sz="2000" b="1" dirty="0" smtClean="0"/>
              <a:t>background</a:t>
            </a:r>
            <a:r>
              <a:rPr lang="en-US" altLang="en-US" sz="2000" dirty="0" smtClean="0"/>
              <a:t> (batch) processes</a:t>
            </a:r>
          </a:p>
          <a:p>
            <a:r>
              <a:rPr lang="en-US" sz="2000" b="1" dirty="0" smtClean="0"/>
              <a:t>foreground processes </a:t>
            </a:r>
            <a:r>
              <a:rPr lang="en-US" sz="2000" dirty="0" smtClean="0"/>
              <a:t>may have higher priority (externally defined) over </a:t>
            </a:r>
            <a:r>
              <a:rPr lang="en-US" sz="2000" b="1" dirty="0" smtClean="0"/>
              <a:t>background processes</a:t>
            </a:r>
            <a:r>
              <a:rPr lang="en-US" sz="2000" dirty="0" smtClean="0"/>
              <a:t>.</a:t>
            </a:r>
            <a:endParaRPr lang="en-US" altLang="en-US" sz="2000" dirty="0" smtClean="0"/>
          </a:p>
          <a:p>
            <a:r>
              <a:rPr lang="en-US" altLang="en-US" sz="2000" dirty="0" smtClean="0"/>
              <a:t>Each queue has its own scheduling algorithm:</a:t>
            </a:r>
          </a:p>
          <a:p>
            <a:pPr lvl="1"/>
            <a:r>
              <a:rPr lang="en-US" altLang="en-US" sz="2000" b="1" dirty="0" smtClean="0"/>
              <a:t>foreground – RR</a:t>
            </a:r>
          </a:p>
          <a:p>
            <a:pPr lvl="1"/>
            <a:r>
              <a:rPr lang="en-US" altLang="en-US" sz="2000" b="1" dirty="0" smtClean="0"/>
              <a:t>background – FCFS</a:t>
            </a:r>
            <a:endParaRPr lang="en-US" altLang="en-US" sz="900" b="1" dirty="0" smtClean="0"/>
          </a:p>
          <a:p>
            <a:r>
              <a:rPr lang="en-US" altLang="en-US" sz="2000" dirty="0" smtClean="0"/>
              <a:t>Scheduling must be done between the queues:</a:t>
            </a:r>
          </a:p>
          <a:p>
            <a:pPr lvl="1"/>
            <a:r>
              <a:rPr lang="en-US" altLang="en-US" sz="2000" b="1" dirty="0" smtClean="0"/>
              <a:t>Fixed priority scheduling</a:t>
            </a:r>
            <a:r>
              <a:rPr lang="en-US" altLang="en-US" sz="2000" dirty="0" smtClean="0"/>
              <a:t>; (i.e., serve all from foreground then from background).  Possibility of starvation.</a:t>
            </a:r>
          </a:p>
          <a:p>
            <a:pPr lvl="1"/>
            <a:r>
              <a:rPr lang="en-US" altLang="en-US" sz="2000" b="1" dirty="0" smtClean="0"/>
              <a:t>Time slice </a:t>
            </a:r>
            <a:r>
              <a:rPr lang="en-US" altLang="en-US" sz="2000" dirty="0" smtClean="0"/>
              <a:t>– each queue gets a certain amount of CPU time which it can schedule amongst its processes; i.e., 80% to foreground in RR</a:t>
            </a:r>
          </a:p>
          <a:p>
            <a:pPr lvl="1"/>
            <a:r>
              <a:rPr lang="en-US" altLang="en-US" sz="2000" dirty="0" smtClean="0"/>
              <a:t>20% to background in FCFS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Multilevel Queue Scheduling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489" y="1233488"/>
            <a:ext cx="8726561" cy="4530725"/>
          </a:xfrm>
        </p:spPr>
        <p:txBody>
          <a:bodyPr/>
          <a:lstStyle/>
          <a:p>
            <a:r>
              <a:rPr lang="en-US" sz="2000" dirty="0" smtClean="0"/>
              <a:t>A </a:t>
            </a:r>
            <a:r>
              <a:rPr lang="en-US" sz="2000" b="1" dirty="0" smtClean="0"/>
              <a:t>multilevel queue scheduling algorithm </a:t>
            </a:r>
            <a:r>
              <a:rPr lang="en-US" sz="2000" dirty="0" smtClean="0"/>
              <a:t>partitions the</a:t>
            </a:r>
            <a:r>
              <a:rPr lang="en-US" sz="2000" b="1" dirty="0" smtClean="0"/>
              <a:t> ready queue </a:t>
            </a:r>
            <a:r>
              <a:rPr lang="en-US" sz="2000" dirty="0" smtClean="0"/>
              <a:t>into several separate queues (</a:t>
            </a:r>
            <a:r>
              <a:rPr lang="en-US" sz="2000" b="1" dirty="0" smtClean="0"/>
              <a:t>Figure 6.6</a:t>
            </a:r>
            <a:r>
              <a:rPr lang="en-US" sz="2000" dirty="0" smtClean="0"/>
              <a:t>). </a:t>
            </a:r>
          </a:p>
          <a:p>
            <a:r>
              <a:rPr lang="en-US" sz="2000" dirty="0" smtClean="0"/>
              <a:t>The processes are permanently assigned to one queue, generally based on some property of the process, such as </a:t>
            </a:r>
            <a:r>
              <a:rPr lang="en-US" sz="2000" i="1" dirty="0" smtClean="0"/>
              <a:t>memory size</a:t>
            </a:r>
            <a:r>
              <a:rPr lang="en-US" sz="2000" dirty="0" smtClean="0"/>
              <a:t>, </a:t>
            </a:r>
            <a:r>
              <a:rPr lang="en-US" sz="2000" i="1" dirty="0" smtClean="0"/>
              <a:t>process priority</a:t>
            </a:r>
            <a:r>
              <a:rPr lang="en-US" sz="2000" dirty="0" smtClean="0"/>
              <a:t>, or </a:t>
            </a:r>
            <a:r>
              <a:rPr lang="en-US" sz="2000" i="1" dirty="0" smtClean="0"/>
              <a:t>process type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Each queue has its own </a:t>
            </a:r>
            <a:r>
              <a:rPr lang="en-US" sz="2000" b="1" dirty="0" smtClean="0"/>
              <a:t>scheduling algorithm</a:t>
            </a:r>
            <a:r>
              <a:rPr lang="en-US" sz="2000" dirty="0" smtClean="0"/>
              <a:t>. For example, separate queues might be used for </a:t>
            </a:r>
            <a:r>
              <a:rPr lang="en-US" sz="2000" b="1" dirty="0" smtClean="0"/>
              <a:t>foreground </a:t>
            </a:r>
            <a:r>
              <a:rPr lang="en-US" sz="2000" dirty="0" smtClean="0"/>
              <a:t>and </a:t>
            </a:r>
            <a:r>
              <a:rPr lang="en-US" sz="2000" b="1" dirty="0" smtClean="0"/>
              <a:t>background</a:t>
            </a:r>
            <a:r>
              <a:rPr lang="en-US" sz="2000" dirty="0" smtClean="0"/>
              <a:t> processes. 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foreground queue </a:t>
            </a:r>
            <a:r>
              <a:rPr lang="en-US" sz="2000" dirty="0" smtClean="0"/>
              <a:t>might be scheduled by an </a:t>
            </a:r>
            <a:r>
              <a:rPr lang="en-US" sz="2000" b="1" dirty="0" smtClean="0"/>
              <a:t>RR algorithm</a:t>
            </a:r>
            <a:r>
              <a:rPr lang="en-US" sz="2000" dirty="0" smtClean="0"/>
              <a:t>, while the </a:t>
            </a:r>
            <a:r>
              <a:rPr lang="en-US" sz="2000" b="1" dirty="0" smtClean="0"/>
              <a:t>background queue </a:t>
            </a:r>
            <a:r>
              <a:rPr lang="en-US" sz="2000" dirty="0" smtClean="0"/>
              <a:t>is scheduled by an </a:t>
            </a:r>
            <a:r>
              <a:rPr lang="en-US" sz="2000" b="1" dirty="0" smtClean="0"/>
              <a:t>FCFS algorithm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foreground queue </a:t>
            </a:r>
            <a:r>
              <a:rPr lang="en-US" sz="2000" dirty="0" smtClean="0"/>
              <a:t>may have absolute priority over the </a:t>
            </a:r>
            <a:r>
              <a:rPr lang="en-US" sz="2000" b="1" dirty="0" smtClean="0"/>
              <a:t>background queue.</a:t>
            </a:r>
            <a:endParaRPr lang="th-TH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Multilevel Queue Scheduling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9" y="984738"/>
            <a:ext cx="8782832" cy="5275385"/>
          </a:xfrm>
        </p:spPr>
        <p:txBody>
          <a:bodyPr/>
          <a:lstStyle/>
          <a:p>
            <a:r>
              <a:rPr lang="en-US" sz="2000" dirty="0" smtClean="0"/>
              <a:t>Let’s look at an example of a </a:t>
            </a:r>
            <a:r>
              <a:rPr lang="en-US" sz="2000" b="1" dirty="0" smtClean="0"/>
              <a:t>multilevel queue scheduling algorithm </a:t>
            </a:r>
            <a:r>
              <a:rPr lang="en-US" sz="2000" dirty="0" smtClean="0"/>
              <a:t>with </a:t>
            </a:r>
            <a:r>
              <a:rPr lang="en-US" sz="2000" b="1" dirty="0" smtClean="0"/>
              <a:t>five queues, listed below in their order of priority</a:t>
            </a:r>
            <a:r>
              <a:rPr lang="en-US" sz="2000" dirty="0" smtClean="0"/>
              <a:t>:</a:t>
            </a:r>
          </a:p>
          <a:p>
            <a:pPr lvl="1">
              <a:buNone/>
            </a:pPr>
            <a:r>
              <a:rPr lang="en-US" sz="2000" b="1" dirty="0" smtClean="0"/>
              <a:t>1. System processes</a:t>
            </a:r>
          </a:p>
          <a:p>
            <a:pPr lvl="1">
              <a:buNone/>
            </a:pPr>
            <a:r>
              <a:rPr lang="en-US" sz="2000" b="1" dirty="0" smtClean="0"/>
              <a:t>2. Interactive processes</a:t>
            </a:r>
          </a:p>
          <a:p>
            <a:pPr lvl="1">
              <a:buNone/>
            </a:pPr>
            <a:r>
              <a:rPr lang="en-US" sz="2000" b="1" dirty="0" smtClean="0"/>
              <a:t>3. Interactive editing processes</a:t>
            </a:r>
          </a:p>
          <a:p>
            <a:pPr lvl="1">
              <a:buNone/>
            </a:pPr>
            <a:r>
              <a:rPr lang="en-US" sz="2000" b="1" dirty="0" smtClean="0"/>
              <a:t>4. Batch processes</a:t>
            </a:r>
          </a:p>
          <a:p>
            <a:pPr lvl="1">
              <a:buNone/>
            </a:pPr>
            <a:r>
              <a:rPr lang="en-US" sz="2000" b="1" dirty="0" smtClean="0"/>
              <a:t>5. Student processes</a:t>
            </a:r>
          </a:p>
          <a:p>
            <a:r>
              <a:rPr lang="en-US" sz="2000" dirty="0" smtClean="0"/>
              <a:t>Each queue has absolute priority over lower-priority queues. </a:t>
            </a:r>
          </a:p>
          <a:p>
            <a:r>
              <a:rPr lang="en-US" sz="2000" dirty="0" smtClean="0"/>
              <a:t>No process in the batch queue, for example, could run unless the queues for system processes, interactive processes, and interactive editing processes were all empty. </a:t>
            </a:r>
          </a:p>
          <a:p>
            <a:r>
              <a:rPr lang="en-US" sz="2000" dirty="0" smtClean="0"/>
              <a:t>If an interactive editing process entered the ready queue while a batch process was running, the batch process would be preempted.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0613" y="188913"/>
            <a:ext cx="7596187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Multilevel Queue Scheduling</a:t>
            </a:r>
          </a:p>
        </p:txBody>
      </p:sp>
      <p:pic>
        <p:nvPicPr>
          <p:cNvPr id="27651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0" y="1466850"/>
            <a:ext cx="668655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02191" y="6077243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6.6 Multilevel queue scheduling.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Thread Scheduling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422" y="900332"/>
            <a:ext cx="8665698" cy="5331656"/>
          </a:xfrm>
        </p:spPr>
        <p:txBody>
          <a:bodyPr/>
          <a:lstStyle/>
          <a:p>
            <a:r>
              <a:rPr lang="en-US" altLang="en-US" sz="2000" dirty="0" smtClean="0"/>
              <a:t>We have seen the distinction between </a:t>
            </a:r>
            <a:r>
              <a:rPr lang="en-US" altLang="en-US" sz="2000" b="1" dirty="0" smtClean="0"/>
              <a:t>user-level</a:t>
            </a:r>
            <a:r>
              <a:rPr lang="en-US" altLang="en-US" sz="2000" dirty="0" smtClean="0"/>
              <a:t> and </a:t>
            </a:r>
            <a:r>
              <a:rPr lang="en-US" altLang="en-US" sz="2000" b="1" dirty="0" smtClean="0"/>
              <a:t>kernel-level </a:t>
            </a:r>
            <a:r>
              <a:rPr lang="en-US" altLang="en-US" sz="2000" dirty="0" smtClean="0"/>
              <a:t>threads</a:t>
            </a:r>
          </a:p>
          <a:p>
            <a:r>
              <a:rPr lang="en-US" sz="2000" dirty="0" smtClean="0"/>
              <a:t>As per operating systems </a:t>
            </a:r>
            <a:r>
              <a:rPr lang="en-US" sz="2000" b="1" dirty="0" smtClean="0"/>
              <a:t>the kernel-level threads</a:t>
            </a:r>
            <a:r>
              <a:rPr lang="en-US" sz="2000" dirty="0" smtClean="0"/>
              <a:t>—not processes—that are being scheduled by the operating system.</a:t>
            </a:r>
          </a:p>
          <a:p>
            <a:r>
              <a:rPr lang="en-US" sz="2000" b="1" dirty="0" smtClean="0"/>
              <a:t>User-level threads </a:t>
            </a:r>
            <a:r>
              <a:rPr lang="en-US" sz="2000" dirty="0" smtClean="0"/>
              <a:t>are managed by a </a:t>
            </a:r>
            <a:r>
              <a:rPr lang="en-US" sz="2000" b="1" dirty="0" smtClean="0"/>
              <a:t>thread library</a:t>
            </a:r>
            <a:r>
              <a:rPr lang="en-US" sz="2000" dirty="0" smtClean="0"/>
              <a:t>, and the kernel is unaware of them. To run on a CPU, </a:t>
            </a:r>
            <a:r>
              <a:rPr lang="en-US" sz="2000" b="1" dirty="0" smtClean="0"/>
              <a:t>user-level threads </a:t>
            </a:r>
            <a:r>
              <a:rPr lang="en-US" sz="2000" dirty="0" smtClean="0"/>
              <a:t>must ultimately be mapped to an associated </a:t>
            </a:r>
            <a:r>
              <a:rPr lang="en-US" sz="2000" b="1" dirty="0" smtClean="0"/>
              <a:t>kernel-level thread</a:t>
            </a:r>
            <a:r>
              <a:rPr lang="en-US" sz="2000" dirty="0" smtClean="0"/>
              <a:t>, although this mapping may be indirect and may use a </a:t>
            </a:r>
            <a:r>
              <a:rPr lang="en-US" sz="2000" b="1" dirty="0" smtClean="0"/>
              <a:t>lightweight process (LWP)</a:t>
            </a:r>
            <a:r>
              <a:rPr lang="en-US" sz="2000" dirty="0" smtClean="0"/>
              <a:t>.</a:t>
            </a:r>
          </a:p>
          <a:p>
            <a:r>
              <a:rPr lang="en-US" altLang="en-US" sz="2000" b="1" dirty="0" smtClean="0"/>
              <a:t>Thread library schedules user-level threads to run on LWP</a:t>
            </a:r>
          </a:p>
          <a:p>
            <a:pPr lvl="1"/>
            <a:r>
              <a:rPr lang="en-US" altLang="en-US" sz="2000" dirty="0" smtClean="0"/>
              <a:t>Known as </a:t>
            </a:r>
            <a:r>
              <a:rPr lang="en-US" altLang="en-US" sz="2000" b="1" dirty="0" smtClean="0"/>
              <a:t>process-contention scope (PCS) </a:t>
            </a:r>
            <a:r>
              <a:rPr lang="en-US" altLang="en-US" sz="2000" dirty="0" smtClean="0"/>
              <a:t>since scheduling competition is within the process</a:t>
            </a:r>
          </a:p>
          <a:p>
            <a:pPr lvl="1"/>
            <a:r>
              <a:rPr lang="en-US" altLang="en-US" sz="2000" dirty="0" smtClean="0"/>
              <a:t>Typically done via priority set by programmer</a:t>
            </a:r>
          </a:p>
          <a:p>
            <a:r>
              <a:rPr lang="en-US" altLang="en-US" sz="2000" b="1" dirty="0" smtClean="0"/>
              <a:t>Kernel thread </a:t>
            </a:r>
            <a:r>
              <a:rPr lang="en-US" altLang="en-US" sz="2000" dirty="0" smtClean="0"/>
              <a:t>scheduled onto available CPU is </a:t>
            </a:r>
            <a:r>
              <a:rPr lang="en-US" altLang="en-US" sz="2000" b="1" dirty="0" smtClean="0"/>
              <a:t>system-contention scope (SCS) </a:t>
            </a:r>
            <a:r>
              <a:rPr lang="en-US" altLang="en-US" sz="2000" dirty="0" smtClean="0"/>
              <a:t>– competition among all threads in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Basic Concepts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41010"/>
            <a:ext cx="8487410" cy="5233182"/>
          </a:xfrm>
        </p:spPr>
        <p:txBody>
          <a:bodyPr/>
          <a:lstStyle/>
          <a:p>
            <a:r>
              <a:rPr lang="en-US" sz="2400" dirty="0" smtClean="0"/>
              <a:t>In a single-processor system, only one process can run at a time. Others must wait until the CPU is free.</a:t>
            </a:r>
          </a:p>
          <a:p>
            <a:r>
              <a:rPr lang="en-US" sz="2400" dirty="0" smtClean="0"/>
              <a:t>The objective of </a:t>
            </a:r>
            <a:r>
              <a:rPr lang="en-US" sz="2400" b="1" dirty="0" smtClean="0"/>
              <a:t>multiprogramming </a:t>
            </a:r>
            <a:r>
              <a:rPr lang="en-US" sz="2400" dirty="0" smtClean="0"/>
              <a:t>is to have some process running at all times, to </a:t>
            </a:r>
            <a:r>
              <a:rPr lang="en-US" sz="2400" b="1" dirty="0" smtClean="0"/>
              <a:t>maximize CPU utilization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idea is relatively simple:</a:t>
            </a:r>
          </a:p>
          <a:p>
            <a:pPr lvl="1"/>
            <a:r>
              <a:rPr lang="en-US" sz="2400" dirty="0" smtClean="0"/>
              <a:t> </a:t>
            </a:r>
            <a:r>
              <a:rPr lang="en-US" sz="2000" b="1" dirty="0" smtClean="0"/>
              <a:t>A process is executed until it must wait for the completion of some I/O request.</a:t>
            </a:r>
          </a:p>
          <a:p>
            <a:r>
              <a:rPr lang="en-US" sz="2400" dirty="0" smtClean="0"/>
              <a:t>One process has to wait, the OS takes the CPU away from that process and gives the CPU to another waiting process. This pattern continues is </a:t>
            </a:r>
            <a:r>
              <a:rPr lang="en-US" sz="2400" b="1" dirty="0" smtClean="0"/>
              <a:t>multiprogramming</a:t>
            </a:r>
            <a:r>
              <a:rPr lang="en-US" sz="2400" dirty="0" smtClean="0"/>
              <a:t>.</a:t>
            </a:r>
          </a:p>
          <a:p>
            <a:pPr lvl="1"/>
            <a:r>
              <a:rPr lang="en-US" b="1" dirty="0" smtClean="0"/>
              <a:t>This pattern continues. </a:t>
            </a:r>
          </a:p>
          <a:p>
            <a:pPr lvl="1"/>
            <a:r>
              <a:rPr lang="en-US" b="1" dirty="0" smtClean="0"/>
              <a:t>Every time one process has to wait, another process can take over use of the CPU</a:t>
            </a:r>
            <a:r>
              <a:rPr lang="en-US" dirty="0" smtClean="0"/>
              <a:t>.</a:t>
            </a:r>
          </a:p>
          <a:p>
            <a:pPr lvl="1"/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Thread Scheduling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970671"/>
            <a:ext cx="8782832" cy="5289451"/>
          </a:xfrm>
        </p:spPr>
        <p:txBody>
          <a:bodyPr/>
          <a:lstStyle/>
          <a:p>
            <a:r>
              <a:rPr lang="en-US" sz="2000" dirty="0" smtClean="0"/>
              <a:t>When we say the </a:t>
            </a:r>
            <a:r>
              <a:rPr lang="en-US" sz="2000" b="1" i="1" dirty="0" smtClean="0"/>
              <a:t>thread library </a:t>
            </a:r>
            <a:r>
              <a:rPr lang="en-US" sz="2000" dirty="0" smtClean="0"/>
              <a:t>schedules </a:t>
            </a:r>
            <a:r>
              <a:rPr lang="en-US" sz="2000" b="1" dirty="0" smtClean="0"/>
              <a:t>user threads </a:t>
            </a:r>
            <a:r>
              <a:rPr lang="en-US" sz="2000" dirty="0" smtClean="0"/>
              <a:t>onto available </a:t>
            </a:r>
            <a:r>
              <a:rPr lang="en-US" sz="2000" b="1" dirty="0" smtClean="0"/>
              <a:t>LWP</a:t>
            </a:r>
            <a:r>
              <a:rPr lang="en-US" sz="2000" dirty="0" smtClean="0"/>
              <a:t>s, we do not mean that the threads are actually running on a CPU.</a:t>
            </a:r>
          </a:p>
          <a:p>
            <a:r>
              <a:rPr lang="en-US" sz="2000" dirty="0" smtClean="0"/>
              <a:t> That would require the OS to schedule the </a:t>
            </a:r>
            <a:r>
              <a:rPr lang="en-US" sz="2000" b="1" dirty="0" smtClean="0"/>
              <a:t>kernel thread </a:t>
            </a:r>
            <a:r>
              <a:rPr lang="en-US" sz="2000" dirty="0" smtClean="0"/>
              <a:t>onto a physical CPU. To decide which </a:t>
            </a:r>
            <a:r>
              <a:rPr lang="en-US" sz="2000" b="1" dirty="0" smtClean="0"/>
              <a:t>kernel-level thread </a:t>
            </a:r>
            <a:r>
              <a:rPr lang="en-US" sz="2000" dirty="0" smtClean="0"/>
              <a:t>to schedule onto a CPU, the kernel uses </a:t>
            </a:r>
            <a:r>
              <a:rPr lang="en-US" sz="2000" b="1" dirty="0" smtClean="0"/>
              <a:t>system-contention scope (SCS).</a:t>
            </a:r>
          </a:p>
          <a:p>
            <a:r>
              <a:rPr lang="en-US" sz="2000" dirty="0" smtClean="0"/>
              <a:t>Typically, </a:t>
            </a:r>
            <a:r>
              <a:rPr lang="en-US" altLang="en-US" sz="2000" b="1" dirty="0" smtClean="0"/>
              <a:t>process-contention scope (PCS)</a:t>
            </a:r>
            <a:r>
              <a:rPr lang="en-US" sz="2000" dirty="0" smtClean="0"/>
              <a:t> is done according to priority—the scheduler selects the </a:t>
            </a:r>
            <a:r>
              <a:rPr lang="en-US" sz="2000" dirty="0" err="1" smtClean="0"/>
              <a:t>runnable</a:t>
            </a:r>
            <a:r>
              <a:rPr lang="en-US" sz="2000" dirty="0" smtClean="0"/>
              <a:t> thread with the highest priority to run. </a:t>
            </a:r>
          </a:p>
          <a:p>
            <a:r>
              <a:rPr lang="en-US" sz="2000" b="1" dirty="0" smtClean="0"/>
              <a:t>User-level thread </a:t>
            </a:r>
            <a:r>
              <a:rPr lang="en-US" sz="2000" dirty="0" smtClean="0"/>
              <a:t>priorities are set by the programmer and are not adjusted by the </a:t>
            </a:r>
            <a:r>
              <a:rPr lang="en-US" sz="2000" b="1" dirty="0" smtClean="0"/>
              <a:t>thread library</a:t>
            </a:r>
            <a:r>
              <a:rPr lang="en-US" sz="2000" dirty="0" smtClean="0"/>
              <a:t>, although some thread libraries may allow the programmer to change the priority of a thread. </a:t>
            </a:r>
          </a:p>
          <a:p>
            <a:r>
              <a:rPr lang="en-US" sz="2000" dirty="0" smtClean="0"/>
              <a:t>It is important to note that </a:t>
            </a:r>
            <a:r>
              <a:rPr lang="en-US" sz="2000" b="1" dirty="0" smtClean="0"/>
              <a:t>PCS</a:t>
            </a:r>
            <a:r>
              <a:rPr lang="en-US" sz="2000" dirty="0" smtClean="0"/>
              <a:t> will typically preempt the thread currently running in favor of a </a:t>
            </a:r>
            <a:r>
              <a:rPr lang="en-US" sz="2000" b="1" dirty="0" smtClean="0"/>
              <a:t>higher-priority thread</a:t>
            </a:r>
            <a:r>
              <a:rPr lang="en-US" sz="2000" dirty="0" smtClean="0"/>
              <a:t>.</a:t>
            </a:r>
            <a:endParaRPr lang="th-TH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3" y="163513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Multiple-Processor Scheduling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57" y="914400"/>
            <a:ext cx="8820443" cy="5233181"/>
          </a:xfrm>
        </p:spPr>
        <p:txBody>
          <a:bodyPr/>
          <a:lstStyle/>
          <a:p>
            <a:r>
              <a:rPr lang="en-US" altLang="en-US" sz="2000" b="1" dirty="0" smtClean="0"/>
              <a:t>CPU scheduling </a:t>
            </a:r>
            <a:r>
              <a:rPr lang="en-US" altLang="en-US" sz="2000" dirty="0" smtClean="0"/>
              <a:t>more complex when multiple CPUs are available</a:t>
            </a:r>
            <a:endParaRPr lang="en-US" altLang="en-US" sz="900" dirty="0" smtClean="0"/>
          </a:p>
          <a:p>
            <a:r>
              <a:rPr lang="en-US" altLang="en-US" sz="2000" b="1" u="sng" dirty="0" smtClean="0"/>
              <a:t>Multi-core system:</a:t>
            </a:r>
            <a:r>
              <a:rPr lang="en-US" altLang="en-US" sz="2000" b="1" dirty="0" smtClean="0"/>
              <a:t> Homogeneous processors </a:t>
            </a:r>
            <a:r>
              <a:rPr lang="en-US" altLang="en-US" sz="2000" dirty="0" smtClean="0"/>
              <a:t>within a </a:t>
            </a:r>
            <a:r>
              <a:rPr lang="en-US" altLang="en-US" sz="2000" b="1" dirty="0" smtClean="0"/>
              <a:t>multiprocessor</a:t>
            </a:r>
            <a:endParaRPr lang="en-US" altLang="en-US" sz="900" b="1" dirty="0" smtClean="0"/>
          </a:p>
          <a:p>
            <a:r>
              <a:rPr lang="en-US" altLang="en-US" sz="2000" b="1" dirty="0" smtClean="0"/>
              <a:t>Asymmetric multiprocessing </a:t>
            </a:r>
            <a:r>
              <a:rPr lang="en-US" altLang="en-US" sz="2000" dirty="0" smtClean="0"/>
              <a:t>– only one processor  (master) accesses the system data structures, alleviating the need for data sharing</a:t>
            </a:r>
            <a:endParaRPr lang="en-US" altLang="en-US" sz="900" dirty="0" smtClean="0"/>
          </a:p>
          <a:p>
            <a:r>
              <a:rPr lang="en-US" altLang="en-US" sz="2000" b="1" dirty="0" smtClean="0"/>
              <a:t>Symmetric multiprocessing (SMP) </a:t>
            </a:r>
            <a:r>
              <a:rPr lang="en-US" altLang="en-US" sz="2000" dirty="0" smtClean="0"/>
              <a:t>– each processor is self-scheduling, all processes in </a:t>
            </a:r>
            <a:r>
              <a:rPr lang="en-US" altLang="en-US" sz="2000" b="1" dirty="0" smtClean="0"/>
              <a:t>common ready queue</a:t>
            </a:r>
            <a:r>
              <a:rPr lang="en-US" altLang="en-US" sz="2000" dirty="0" smtClean="0"/>
              <a:t>, or each has its own private queue of ready processes</a:t>
            </a:r>
          </a:p>
          <a:p>
            <a:pPr lvl="1"/>
            <a:r>
              <a:rPr lang="en-US" altLang="en-US" sz="2000" dirty="0" smtClean="0"/>
              <a:t>Currently, most common</a:t>
            </a:r>
            <a:endParaRPr lang="en-US" altLang="en-US" sz="900" dirty="0" smtClean="0"/>
          </a:p>
          <a:p>
            <a:r>
              <a:rPr lang="en-US" altLang="en-US" sz="2000" b="1" dirty="0" smtClean="0"/>
              <a:t>Processor affinity </a:t>
            </a:r>
            <a:r>
              <a:rPr lang="en-US" altLang="en-US" sz="2000" dirty="0" smtClean="0"/>
              <a:t>(liking) – process has affinity for processor on which it is currently running</a:t>
            </a:r>
          </a:p>
          <a:p>
            <a:pPr lvl="1"/>
            <a:r>
              <a:rPr lang="en-US" altLang="en-US" sz="2000" b="1" dirty="0" smtClean="0"/>
              <a:t>soft affinity</a:t>
            </a:r>
          </a:p>
          <a:p>
            <a:pPr lvl="1"/>
            <a:r>
              <a:rPr lang="en-US" altLang="en-US" sz="2000" b="1" dirty="0" smtClean="0"/>
              <a:t>hard affinity</a:t>
            </a:r>
          </a:p>
          <a:p>
            <a:pPr lvl="1"/>
            <a:r>
              <a:rPr lang="en-US" altLang="en-US" sz="2000" dirty="0" smtClean="0"/>
              <a:t>Variations including </a:t>
            </a:r>
            <a:r>
              <a:rPr lang="en-US" altLang="en-US" sz="2000" b="1" dirty="0" smtClean="0"/>
              <a:t>processor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119188" y="201613"/>
            <a:ext cx="7567612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NUMA and CPU Scheduling</a:t>
            </a:r>
          </a:p>
        </p:txBody>
      </p:sp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633047" y="5449888"/>
            <a:ext cx="7948246" cy="70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7" tIns="45709" rIns="91417" bIns="45709">
            <a:spAutoFit/>
          </a:bodyPr>
          <a:lstStyle/>
          <a:p>
            <a:r>
              <a:rPr lang="en-US" altLang="en-US" sz="2000" dirty="0"/>
              <a:t>Note that memory-placement algorithms can also consider </a:t>
            </a:r>
            <a:r>
              <a:rPr lang="en-US" altLang="en-US" sz="2000" dirty="0" smtClean="0"/>
              <a:t>affinity (NUMA </a:t>
            </a:r>
            <a:r>
              <a:rPr lang="en-US" altLang="en-US" sz="2000" dirty="0" smtClean="0">
                <a:sym typeface="Wingdings" pitchFamily="2" charset="2"/>
              </a:rPr>
              <a:t> Non Uniform Memory Access)</a:t>
            </a:r>
            <a:endParaRPr lang="en-US" altLang="en-US" sz="2000" dirty="0"/>
          </a:p>
        </p:txBody>
      </p:sp>
      <p:pic>
        <p:nvPicPr>
          <p:cNvPr id="35844" name="Picture 1" descr="6_09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200" y="1266825"/>
            <a:ext cx="6262688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63" y="101600"/>
            <a:ext cx="8736037" cy="756529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Multiple-Processor Scheduling – Load Balancing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098" y="1083212"/>
            <a:ext cx="8525022" cy="4958813"/>
          </a:xfrm>
        </p:spPr>
        <p:txBody>
          <a:bodyPr/>
          <a:lstStyle/>
          <a:p>
            <a:r>
              <a:rPr lang="en-US" altLang="en-US" sz="2400" dirty="0" smtClean="0"/>
              <a:t>If SMP, need to keep all CPUs loaded for efficiency</a:t>
            </a:r>
          </a:p>
          <a:p>
            <a:r>
              <a:rPr lang="en-US" altLang="en-US" sz="2400" b="1" dirty="0" smtClean="0"/>
              <a:t>Load balancing </a:t>
            </a:r>
            <a:r>
              <a:rPr lang="en-US" altLang="en-US" sz="2400" dirty="0" smtClean="0"/>
              <a:t>attempts to keep workload evenly distributed</a:t>
            </a:r>
          </a:p>
          <a:p>
            <a:r>
              <a:rPr lang="en-US" altLang="en-US" sz="2400" b="1" dirty="0" smtClean="0"/>
              <a:t>Push migration </a:t>
            </a:r>
            <a:r>
              <a:rPr lang="en-US" altLang="en-US" sz="2400" dirty="0" smtClean="0"/>
              <a:t>– periodic task checks load on each processor, and if found pushes task from overloaded CPU to other CPUs</a:t>
            </a:r>
            <a:endParaRPr lang="en-US" altLang="en-US" sz="2400" b="1" dirty="0" smtClean="0"/>
          </a:p>
          <a:p>
            <a:r>
              <a:rPr lang="en-US" altLang="en-US" sz="2400" b="1" dirty="0" smtClean="0"/>
              <a:t>Pull migration </a:t>
            </a:r>
            <a:r>
              <a:rPr lang="en-US" altLang="en-US" sz="2400" dirty="0" smtClean="0"/>
              <a:t>– idle processors pulls waiting task from busy processor</a:t>
            </a:r>
          </a:p>
          <a:p>
            <a:endParaRPr lang="en-US" alt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865188" y="176213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 sz="3600" dirty="0" err="1" smtClean="0"/>
              <a:t>Multicore</a:t>
            </a:r>
            <a:r>
              <a:rPr lang="en-US" altLang="en-US" sz="3600" dirty="0" smtClean="0"/>
              <a:t> Processors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64233" y="998806"/>
            <a:ext cx="8370277" cy="4765407"/>
          </a:xfrm>
        </p:spPr>
        <p:txBody>
          <a:bodyPr/>
          <a:lstStyle/>
          <a:p>
            <a:r>
              <a:rPr lang="en-US" altLang="en-US" sz="2400" dirty="0" smtClean="0"/>
              <a:t>Recent trend to place </a:t>
            </a:r>
            <a:r>
              <a:rPr lang="en-US" altLang="en-US" sz="2400" b="1" dirty="0" smtClean="0"/>
              <a:t>multiple processor cores </a:t>
            </a:r>
            <a:r>
              <a:rPr lang="en-US" altLang="en-US" sz="2400" dirty="0" smtClean="0"/>
              <a:t>on same physical chip</a:t>
            </a:r>
          </a:p>
          <a:p>
            <a:r>
              <a:rPr lang="en-US" altLang="en-US" sz="2400" dirty="0" smtClean="0"/>
              <a:t>Faster and consumes less power</a:t>
            </a:r>
          </a:p>
          <a:p>
            <a:r>
              <a:rPr lang="en-US" altLang="en-US" sz="2400" b="1" dirty="0" smtClean="0"/>
              <a:t>Multiple threads </a:t>
            </a:r>
            <a:r>
              <a:rPr lang="en-US" altLang="en-US" sz="2400" dirty="0" smtClean="0"/>
              <a:t>per core also growing</a:t>
            </a:r>
          </a:p>
          <a:p>
            <a:pPr lvl="1"/>
            <a:r>
              <a:rPr lang="en-US" altLang="en-US" sz="2400" dirty="0" smtClean="0"/>
              <a:t>Takes advantage of memory stall to make progress on another thread while memory retrieve happens</a:t>
            </a:r>
          </a:p>
          <a:p>
            <a:pPr lvl="1">
              <a:buFont typeface="Monotype Sorts" pitchFamily="-84" charset="2"/>
              <a:buNone/>
            </a:pPr>
            <a:r>
              <a:rPr lang="en-US" altLang="en-US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196975" y="277813"/>
            <a:ext cx="7489825" cy="576262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Multithreaded </a:t>
            </a:r>
            <a:r>
              <a:rPr lang="en-US" altLang="en-US" sz="3600" dirty="0" err="1" smtClean="0"/>
              <a:t>Multicore</a:t>
            </a:r>
            <a:r>
              <a:rPr lang="en-US" altLang="en-US" sz="3600" dirty="0" smtClean="0"/>
              <a:t> System</a:t>
            </a:r>
          </a:p>
        </p:txBody>
      </p:sp>
      <p:pic>
        <p:nvPicPr>
          <p:cNvPr id="38915" name="Picture 4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025" y="1401763"/>
            <a:ext cx="678180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4425" y="3722688"/>
            <a:ext cx="6872288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277813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Rate </a:t>
            </a:r>
            <a:r>
              <a:rPr lang="en-US" altLang="en-US" sz="3600" dirty="0" err="1" smtClean="0"/>
              <a:t>Montonic</a:t>
            </a:r>
            <a:r>
              <a:rPr lang="en-US" altLang="en-US" sz="3600" dirty="0" smtClean="0"/>
              <a:t> Scheduling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7964" y="1026942"/>
            <a:ext cx="8440614" cy="4754733"/>
          </a:xfrm>
        </p:spPr>
        <p:txBody>
          <a:bodyPr/>
          <a:lstStyle/>
          <a:p>
            <a:r>
              <a:rPr lang="en-US" altLang="en-US" sz="2000" dirty="0" smtClean="0"/>
              <a:t>A priority is assigned based on the inverse of its period</a:t>
            </a:r>
          </a:p>
          <a:p>
            <a:endParaRPr lang="en-US" altLang="en-US" sz="900" dirty="0" smtClean="0"/>
          </a:p>
          <a:p>
            <a:r>
              <a:rPr lang="en-US" altLang="en-US" sz="2000" dirty="0" smtClean="0"/>
              <a:t>Shorter periods = higher priority;</a:t>
            </a:r>
          </a:p>
          <a:p>
            <a:endParaRPr lang="en-US" altLang="en-US" sz="900" dirty="0" smtClean="0"/>
          </a:p>
          <a:p>
            <a:r>
              <a:rPr lang="en-US" altLang="en-US" sz="2000" dirty="0" smtClean="0"/>
              <a:t>Longer periods = lower priority</a:t>
            </a:r>
          </a:p>
          <a:p>
            <a:endParaRPr lang="en-US" altLang="en-US" sz="900" dirty="0" smtClean="0"/>
          </a:p>
          <a:p>
            <a:r>
              <a:rPr lang="en-US" altLang="en-US" sz="2000" dirty="0" smtClean="0"/>
              <a:t>P</a:t>
            </a:r>
            <a:r>
              <a:rPr lang="en-US" altLang="en-US" sz="2000" baseline="-25000" dirty="0" smtClean="0"/>
              <a:t>1</a:t>
            </a:r>
            <a:r>
              <a:rPr lang="en-US" altLang="en-US" sz="2000" dirty="0" smtClean="0"/>
              <a:t> is assigned a higher priority than P</a:t>
            </a:r>
            <a:r>
              <a:rPr lang="en-US" altLang="en-US" sz="2000" baseline="-25000" dirty="0" smtClean="0"/>
              <a:t>2</a:t>
            </a:r>
            <a:r>
              <a:rPr lang="en-US" altLang="en-US" sz="2000" dirty="0" smtClean="0"/>
              <a:t>.</a:t>
            </a:r>
            <a:br>
              <a:rPr lang="en-US" altLang="en-US" sz="2000" dirty="0" smtClean="0"/>
            </a:br>
            <a:endParaRPr lang="en-US" altLang="en-US" sz="2000" dirty="0" smtClean="0"/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7763" y="3659188"/>
            <a:ext cx="6867525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800" y="82550"/>
            <a:ext cx="8077200" cy="6096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Missed Deadlines with Rate Monotonic Scheduling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 l="662" t="40077" r="664" b="40047"/>
          <a:stretch>
            <a:fillRect/>
          </a:stretch>
        </p:blipFill>
        <p:spPr bwMode="auto">
          <a:xfrm>
            <a:off x="1130300" y="1746250"/>
            <a:ext cx="7331075" cy="1784741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1" y="163513"/>
            <a:ext cx="8539088" cy="80715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Earliest Deadline First Scheduling (EDF)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1257300"/>
            <a:ext cx="7353300" cy="4483100"/>
          </a:xfrm>
        </p:spPr>
        <p:txBody>
          <a:bodyPr/>
          <a:lstStyle/>
          <a:p>
            <a:r>
              <a:rPr lang="en-US" altLang="en-US" sz="2000" dirty="0" smtClean="0"/>
              <a:t>Priorities are assigned according to deadlines:</a:t>
            </a:r>
            <a:br>
              <a:rPr lang="en-US" alt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the earlier the deadline, the higher the priority;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2000" dirty="0" smtClean="0"/>
              <a:t>	the later the deadline, the lower the priority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 l="711" t="40184" r="711" b="39867"/>
          <a:stretch>
            <a:fillRect/>
          </a:stretch>
        </p:blipFill>
        <p:spPr bwMode="auto">
          <a:xfrm>
            <a:off x="559777" y="3247243"/>
            <a:ext cx="7887801" cy="119814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38238" y="176213"/>
            <a:ext cx="7548562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Scheduling in Operating Systems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09663"/>
            <a:ext cx="6843713" cy="3508375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sz="2400" dirty="0" smtClean="0"/>
              <a:t>Linux scheduling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Windows scheduling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Solaris scheduling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Scheduling</a:t>
            </a:r>
            <a:r>
              <a:rPr lang="en-US" sz="2400" dirty="0" smtClean="0"/>
              <a:t> of this kind is a fundamental OS function.</a:t>
            </a:r>
          </a:p>
          <a:p>
            <a:r>
              <a:rPr lang="en-US" sz="2400" dirty="0" smtClean="0"/>
              <a:t>Almost all computer resources are </a:t>
            </a:r>
            <a:r>
              <a:rPr lang="en-US" sz="2400" b="1" dirty="0" smtClean="0"/>
              <a:t>scheduled </a:t>
            </a:r>
            <a:r>
              <a:rPr lang="en-US" sz="2400" dirty="0" smtClean="0"/>
              <a:t>before use. </a:t>
            </a:r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CPU</a:t>
            </a:r>
            <a:r>
              <a:rPr lang="en-US" sz="2400" dirty="0" smtClean="0"/>
              <a:t> is, of course, one of the primary computer resources. </a:t>
            </a:r>
          </a:p>
          <a:p>
            <a:r>
              <a:rPr lang="en-US" sz="2400" dirty="0" smtClean="0"/>
              <a:t>Thus, </a:t>
            </a:r>
            <a:r>
              <a:rPr lang="en-US" sz="2400" b="1" dirty="0" smtClean="0"/>
              <a:t>CPU</a:t>
            </a:r>
            <a:r>
              <a:rPr lang="en-US" sz="2400" dirty="0" smtClean="0"/>
              <a:t> </a:t>
            </a:r>
            <a:r>
              <a:rPr lang="en-US" sz="2400" b="1" dirty="0" smtClean="0"/>
              <a:t>scheduling</a:t>
            </a:r>
            <a:r>
              <a:rPr lang="en-US" sz="2400" dirty="0" smtClean="0"/>
              <a:t> is central to an OS design.</a:t>
            </a:r>
            <a:endParaRPr lang="th-TH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Basic Concepts</a:t>
            </a:r>
            <a:endParaRPr lang="th-T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900" y="138113"/>
            <a:ext cx="7848600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Linux Scheduling Through Version 2.5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489" y="956603"/>
            <a:ext cx="8665699" cy="506319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smtClean="0"/>
              <a:t>Prior to kernel version 2.5, ran variation of standard UNIX scheduling algorithm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Version 2.5 moved to constant order </a:t>
            </a:r>
            <a:r>
              <a:rPr lang="en-US" altLang="en-US" sz="2000" i="1" dirty="0" smtClean="0"/>
              <a:t>O</a:t>
            </a:r>
            <a:r>
              <a:rPr lang="en-US" altLang="en-US" sz="2000" dirty="0" smtClean="0"/>
              <a:t>(1) scheduling time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Preemptive, priority based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Two priority ranges: time-sharing and real-time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smtClean="0"/>
              <a:t>Real-time </a:t>
            </a:r>
            <a:r>
              <a:rPr lang="en-US" altLang="en-US" dirty="0" smtClean="0"/>
              <a:t>range from 0 to 99 and </a:t>
            </a:r>
            <a:r>
              <a:rPr lang="en-US" altLang="en-US" b="1" dirty="0" smtClean="0"/>
              <a:t>nice </a:t>
            </a:r>
            <a:r>
              <a:rPr lang="en-US" altLang="en-US" dirty="0" smtClean="0"/>
              <a:t>value from 100 to 140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Map into  global priority with numerically lower values indicating higher priority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Higher priority gets larger q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Task run-able as long as time left in time slice (</a:t>
            </a:r>
            <a:r>
              <a:rPr lang="en-US" altLang="en-US" b="1" dirty="0" smtClean="0"/>
              <a:t>active</a:t>
            </a:r>
            <a:r>
              <a:rPr lang="en-US" altLang="en-US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If no time left (</a:t>
            </a:r>
            <a:r>
              <a:rPr lang="en-US" altLang="en-US" b="1" dirty="0" smtClean="0"/>
              <a:t>expired</a:t>
            </a:r>
            <a:r>
              <a:rPr lang="en-US" altLang="en-US" dirty="0" smtClean="0"/>
              <a:t>), not run-able until all other tasks use their slices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All run-able tasks tracked in per-CPU </a:t>
            </a:r>
            <a:r>
              <a:rPr lang="en-US" altLang="en-US" b="1" dirty="0" err="1" smtClean="0"/>
              <a:t>runqueue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data structure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Two priority arrays (active, expired)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Tasks indexed by priority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When no more active, arrays are exchanged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smtClean="0"/>
              <a:t>Worked well, but poor response times for interactive processes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2200" y="176213"/>
            <a:ext cx="7594600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Linux Scheduling in Version 2.6.23 +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083" y="886265"/>
            <a:ext cx="8918917" cy="542563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b="1" i="1" dirty="0" smtClean="0"/>
              <a:t>Completely Fair Scheduler </a:t>
            </a:r>
            <a:r>
              <a:rPr lang="en-US" altLang="en-US" sz="2000" dirty="0" smtClean="0"/>
              <a:t>(CFS)</a:t>
            </a:r>
          </a:p>
          <a:p>
            <a:pPr>
              <a:lnSpc>
                <a:spcPct val="90000"/>
              </a:lnSpc>
            </a:pPr>
            <a:r>
              <a:rPr lang="en-US" altLang="en-US" sz="2000" b="1" dirty="0" smtClean="0"/>
              <a:t>Scheduling classes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Each has specific priority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Scheduler picks highest priority task in highest scheduling class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Rather than quantum based on fixed time allotments, based on proportion of CPU time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2 scheduling classes included, others can be added: </a:t>
            </a:r>
            <a:r>
              <a:rPr lang="en-US" altLang="en-US" b="1" dirty="0" smtClean="0"/>
              <a:t>default</a:t>
            </a:r>
            <a:r>
              <a:rPr lang="en-US" altLang="en-US" dirty="0" smtClean="0"/>
              <a:t> and </a:t>
            </a:r>
            <a:r>
              <a:rPr lang="en-US" altLang="en-US" b="1" dirty="0" smtClean="0"/>
              <a:t>real-time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Quantum calculated based on </a:t>
            </a:r>
            <a:r>
              <a:rPr lang="en-US" altLang="en-US" sz="2000" b="1" dirty="0" smtClean="0"/>
              <a:t>nice value </a:t>
            </a:r>
            <a:r>
              <a:rPr lang="en-US" altLang="en-US" sz="2000" dirty="0" smtClean="0"/>
              <a:t>from -20 to +19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Lower value is higher priority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Calculates </a:t>
            </a:r>
            <a:r>
              <a:rPr lang="en-US" altLang="en-US" b="1" dirty="0" smtClean="0"/>
              <a:t>target latency </a:t>
            </a:r>
            <a:r>
              <a:rPr lang="en-US" altLang="en-US" dirty="0" smtClean="0"/>
              <a:t>– interval of time during which task should run at least once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Target latency can increase if say number of active tasks increases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CFS scheduler maintains per task </a:t>
            </a:r>
            <a:r>
              <a:rPr lang="en-US" altLang="en-US" sz="2000" b="1" dirty="0" smtClean="0"/>
              <a:t>virtual run time </a:t>
            </a:r>
            <a:r>
              <a:rPr lang="en-US" altLang="en-US" sz="2000" dirty="0" smtClean="0"/>
              <a:t>in variable </a:t>
            </a:r>
            <a:r>
              <a:rPr lang="en-US" altLang="en-US" sz="2000" b="1" dirty="0" err="1" smtClean="0">
                <a:latin typeface="Courier New" pitchFamily="49" charset="0"/>
                <a:cs typeface="Courier New" pitchFamily="49" charset="0"/>
              </a:rPr>
              <a:t>vruntime</a:t>
            </a:r>
            <a:endParaRPr lang="en-US" alt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Associated with decay factor based on priority of task – lower priority is higher decay rate and Normal default priority yields virtual run time = actual run time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To decide next task to run, scheduler picks task with lowest virtual run time</a:t>
            </a:r>
          </a:p>
          <a:p>
            <a:pPr lvl="1">
              <a:lnSpc>
                <a:spcPct val="90000"/>
              </a:lnSpc>
            </a:pPr>
            <a:endParaRPr lang="en-US" altLang="en-US" sz="2000" dirty="0" smtClean="0"/>
          </a:p>
          <a:p>
            <a:pPr marL="1095375" lvl="2" indent="-239713">
              <a:lnSpc>
                <a:spcPct val="90000"/>
              </a:lnSpc>
            </a:pPr>
            <a:endParaRPr lang="en-US" altLang="en-US" dirty="0" smtClean="0"/>
          </a:p>
          <a:p>
            <a:pPr lvl="1">
              <a:lnSpc>
                <a:spcPct val="90000"/>
              </a:lnSpc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163513"/>
            <a:ext cx="8229600" cy="576262"/>
          </a:xfrm>
        </p:spPr>
        <p:txBody>
          <a:bodyPr/>
          <a:lstStyle/>
          <a:p>
            <a:r>
              <a:rPr lang="en-US" altLang="en-US" smtClean="0"/>
              <a:t>Linux Scheduling (Cont.)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37625" y="1144588"/>
            <a:ext cx="8637563" cy="4530725"/>
          </a:xfrm>
        </p:spPr>
        <p:txBody>
          <a:bodyPr/>
          <a:lstStyle/>
          <a:p>
            <a:r>
              <a:rPr lang="en-US" altLang="en-US" sz="2000" dirty="0" smtClean="0"/>
              <a:t>Real-time scheduling according to POSIX.1b</a:t>
            </a:r>
          </a:p>
          <a:p>
            <a:pPr lvl="1"/>
            <a:r>
              <a:rPr lang="en-US" altLang="en-US" sz="2000" dirty="0" smtClean="0"/>
              <a:t>Real-time tasks have static priorities</a:t>
            </a:r>
          </a:p>
          <a:p>
            <a:r>
              <a:rPr lang="en-US" altLang="en-US" sz="2000" dirty="0" smtClean="0"/>
              <a:t>Real-time plus normal map into global priority scheme</a:t>
            </a:r>
          </a:p>
          <a:p>
            <a:r>
              <a:rPr lang="en-US" altLang="en-US" sz="2000" dirty="0" smtClean="0"/>
              <a:t>Nice value of -20 maps to global priority 100</a:t>
            </a:r>
          </a:p>
          <a:p>
            <a:r>
              <a:rPr lang="en-US" altLang="en-US" sz="2000" dirty="0" smtClean="0"/>
              <a:t>Nice value of +19 maps to priority 139</a:t>
            </a:r>
          </a:p>
          <a:p>
            <a:endParaRPr lang="en-US" altLang="en-US" dirty="0" smtClean="0"/>
          </a:p>
        </p:txBody>
      </p:sp>
      <p:pic>
        <p:nvPicPr>
          <p:cNvPr id="55300" name="Picture 1" descr="Screen Shot 2012-12-17 at 9.28.34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335" y="4042875"/>
            <a:ext cx="6081713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/>
          <a:lstStyle/>
          <a:p>
            <a:r>
              <a:rPr lang="en-US" altLang="en-US" sz="3600" dirty="0" smtClean="0"/>
              <a:t>Windows Scheduling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79828" y="1144588"/>
            <a:ext cx="8764172" cy="4834181"/>
          </a:xfrm>
        </p:spPr>
        <p:txBody>
          <a:bodyPr/>
          <a:lstStyle/>
          <a:p>
            <a:r>
              <a:rPr lang="en-US" altLang="en-US" sz="2000" dirty="0" smtClean="0"/>
              <a:t>Windows uses priority-based preemptive scheduling</a:t>
            </a:r>
          </a:p>
          <a:p>
            <a:r>
              <a:rPr lang="en-US" altLang="en-US" sz="2000" dirty="0" smtClean="0"/>
              <a:t>Highest-priority thread runs next</a:t>
            </a:r>
          </a:p>
          <a:p>
            <a:r>
              <a:rPr lang="en-US" altLang="en-US" sz="2000" b="1" dirty="0" smtClean="0"/>
              <a:t>Dispatcher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is scheduler</a:t>
            </a:r>
          </a:p>
          <a:p>
            <a:r>
              <a:rPr lang="en-US" altLang="en-US" sz="2000" dirty="0" smtClean="0"/>
              <a:t>Thread runs until (1) blocks, (2) uses time slice, (3) preempted by higher-priority thread</a:t>
            </a:r>
          </a:p>
          <a:p>
            <a:r>
              <a:rPr lang="en-US" altLang="en-US" sz="2000" dirty="0" smtClean="0"/>
              <a:t>Real-time threads can preempt non-real-time</a:t>
            </a:r>
          </a:p>
          <a:p>
            <a:r>
              <a:rPr lang="en-US" altLang="en-US" sz="2000" dirty="0" smtClean="0"/>
              <a:t>32-level priority scheme</a:t>
            </a:r>
          </a:p>
          <a:p>
            <a:r>
              <a:rPr lang="en-US" altLang="en-US" sz="2000" b="1" dirty="0" smtClean="0"/>
              <a:t>Variable class </a:t>
            </a:r>
            <a:r>
              <a:rPr lang="en-US" altLang="en-US" sz="2000" dirty="0" smtClean="0"/>
              <a:t>is 1-15, </a:t>
            </a:r>
            <a:r>
              <a:rPr lang="en-US" altLang="en-US" sz="2000" b="1" dirty="0" smtClean="0"/>
              <a:t>real-time class </a:t>
            </a:r>
            <a:r>
              <a:rPr lang="en-US" altLang="en-US" sz="2000" dirty="0" smtClean="0"/>
              <a:t>is</a:t>
            </a:r>
            <a:r>
              <a:rPr lang="en-US" altLang="en-US" sz="2000" b="1" dirty="0" smtClean="0"/>
              <a:t> </a:t>
            </a:r>
            <a:r>
              <a:rPr lang="en-US" altLang="en-US" sz="2000" dirty="0" smtClean="0"/>
              <a:t>16-31</a:t>
            </a:r>
          </a:p>
          <a:p>
            <a:r>
              <a:rPr lang="en-US" altLang="en-US" sz="2000" dirty="0" smtClean="0"/>
              <a:t>Priority 0 is memory-management thread</a:t>
            </a:r>
          </a:p>
          <a:p>
            <a:r>
              <a:rPr lang="en-US" altLang="en-US" sz="2000" dirty="0" smtClean="0"/>
              <a:t>Queue for each priority</a:t>
            </a:r>
          </a:p>
          <a:p>
            <a:r>
              <a:rPr lang="en-US" altLang="en-US" sz="2000" dirty="0" smtClean="0"/>
              <a:t>If no run-able thread, runs </a:t>
            </a:r>
            <a:r>
              <a:rPr lang="en-US" altLang="en-US" sz="2000" b="1" dirty="0" smtClean="0"/>
              <a:t>idle thread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76262"/>
          </a:xfrm>
        </p:spPr>
        <p:txBody>
          <a:bodyPr/>
          <a:lstStyle/>
          <a:p>
            <a:r>
              <a:rPr lang="en-US" altLang="en-US" sz="3600" dirty="0" smtClean="0"/>
              <a:t>Windows Priority Classes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365760" y="900332"/>
            <a:ext cx="8581292" cy="5289453"/>
          </a:xfrm>
        </p:spPr>
        <p:txBody>
          <a:bodyPr/>
          <a:lstStyle/>
          <a:p>
            <a:r>
              <a:rPr lang="en-US" altLang="en-US" sz="2000" b="1" dirty="0" smtClean="0"/>
              <a:t>Win32 API</a:t>
            </a:r>
            <a:r>
              <a:rPr lang="en-US" altLang="en-US" sz="2000" dirty="0" smtClean="0"/>
              <a:t> identifies several priority classes to which a process can belong</a:t>
            </a:r>
          </a:p>
          <a:p>
            <a:pPr lvl="1"/>
            <a:r>
              <a:rPr lang="en-US" altLang="en-US" dirty="0" smtClean="0"/>
              <a:t>REALTIME_PRIORITY_CLASS, HIGH_PRIORITY_CLASS, ABOVE_NORMAL_PRIORITY_CLASS,NORMAL_PRIORITY_CLASS, BELOW_NORMAL_PRIORITY_CLASS, IDLE_PRIORITY_CLASS</a:t>
            </a:r>
            <a:endParaRPr lang="en-US" altLang="en-US" b="1" dirty="0" smtClean="0">
              <a:solidFill>
                <a:srgbClr val="3366FF"/>
              </a:solidFill>
            </a:endParaRPr>
          </a:p>
          <a:p>
            <a:pPr lvl="1"/>
            <a:r>
              <a:rPr lang="en-US" altLang="en-US" dirty="0" smtClean="0"/>
              <a:t>All are variable except REALTIME</a:t>
            </a:r>
          </a:p>
          <a:p>
            <a:r>
              <a:rPr lang="en-US" altLang="en-US" sz="2000" dirty="0" smtClean="0"/>
              <a:t>A thread within a given priority class has a relative priority</a:t>
            </a:r>
          </a:p>
          <a:p>
            <a:pPr lvl="1"/>
            <a:r>
              <a:rPr lang="en-US" altLang="en-US" dirty="0" smtClean="0"/>
              <a:t>TIME_CRITICAL, HIGHEST, ABOVE_NORMAL, NORMAL, BELOW_NORMAL, LOWEST, IDLE</a:t>
            </a:r>
          </a:p>
          <a:p>
            <a:r>
              <a:rPr lang="en-US" altLang="en-US" sz="2000" dirty="0" smtClean="0"/>
              <a:t>Priority class and relative priority combine to give numeric priority</a:t>
            </a:r>
          </a:p>
          <a:p>
            <a:r>
              <a:rPr lang="en-US" altLang="en-US" sz="2000" dirty="0" smtClean="0"/>
              <a:t>Base priority is NORMAL within the class</a:t>
            </a:r>
          </a:p>
          <a:p>
            <a:r>
              <a:rPr lang="en-US" altLang="en-US" sz="2000" dirty="0" smtClean="0"/>
              <a:t>If quantum expires, priority lowered, but never below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69900" y="150813"/>
            <a:ext cx="8229600" cy="576262"/>
          </a:xfrm>
        </p:spPr>
        <p:txBody>
          <a:bodyPr/>
          <a:lstStyle/>
          <a:p>
            <a:r>
              <a:rPr lang="en-US" altLang="en-US" dirty="0" smtClean="0"/>
              <a:t>Windows Priority Classes (Cont.)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379828" y="941388"/>
            <a:ext cx="8764172" cy="4798230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600" dirty="0" smtClean="0"/>
          </a:p>
          <a:p>
            <a:r>
              <a:rPr lang="en-US" altLang="en-US" sz="2400" dirty="0" smtClean="0"/>
              <a:t>If wait occurs, priority boosted depending on what was waited for</a:t>
            </a:r>
          </a:p>
          <a:p>
            <a:r>
              <a:rPr lang="en-US" altLang="en-US" sz="2400" dirty="0" smtClean="0"/>
              <a:t>Foreground window given 3x priority boost</a:t>
            </a:r>
          </a:p>
          <a:p>
            <a:r>
              <a:rPr lang="en-US" altLang="en-US" sz="2400" dirty="0" smtClean="0"/>
              <a:t>Windows 7 added </a:t>
            </a:r>
            <a:r>
              <a:rPr lang="en-US" altLang="en-US" sz="2400" b="1" dirty="0" smtClean="0">
                <a:solidFill>
                  <a:srgbClr val="3366FF"/>
                </a:solidFill>
              </a:rPr>
              <a:t>user-mode scheduling </a:t>
            </a:r>
            <a:r>
              <a:rPr lang="en-US" altLang="en-US" sz="2400" dirty="0" smtClean="0"/>
              <a:t>(</a:t>
            </a:r>
            <a:r>
              <a:rPr lang="en-US" altLang="en-US" sz="2400" b="1" dirty="0" smtClean="0">
                <a:solidFill>
                  <a:srgbClr val="3366FF"/>
                </a:solidFill>
              </a:rPr>
              <a:t>UMS</a:t>
            </a:r>
            <a:r>
              <a:rPr lang="en-US" altLang="en-US" sz="2400" dirty="0" smtClean="0"/>
              <a:t>) </a:t>
            </a:r>
          </a:p>
          <a:p>
            <a:pPr lvl="1"/>
            <a:r>
              <a:rPr lang="en-US" altLang="en-US" sz="2400" dirty="0" smtClean="0"/>
              <a:t>Applications create and manage threads independent of kernel</a:t>
            </a:r>
          </a:p>
          <a:p>
            <a:pPr lvl="1"/>
            <a:r>
              <a:rPr lang="en-US" altLang="en-US" sz="2400" dirty="0" smtClean="0"/>
              <a:t>For large number of threads, much more efficient</a:t>
            </a:r>
          </a:p>
          <a:p>
            <a:pPr lvl="1"/>
            <a:r>
              <a:rPr lang="en-US" altLang="en-US" sz="2400" dirty="0" smtClean="0"/>
              <a:t>UMS schedulers come from programming language libraries like C++ </a:t>
            </a:r>
            <a:r>
              <a:rPr lang="en-US" altLang="en-US" sz="2400" b="1" dirty="0" smtClean="0">
                <a:solidFill>
                  <a:srgbClr val="3366FF"/>
                </a:solidFill>
              </a:rPr>
              <a:t>Concurrent Runtime 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ConcRT</a:t>
            </a:r>
            <a:r>
              <a:rPr lang="en-US" altLang="en-US" sz="2400" dirty="0" smtClean="0"/>
              <a:t>) framework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176213"/>
            <a:ext cx="7800975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Windows Priorities</a:t>
            </a:r>
          </a:p>
        </p:txBody>
      </p:sp>
      <p:pic>
        <p:nvPicPr>
          <p:cNvPr id="59395" name="Picture 1" descr="6_22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758" y="1595316"/>
            <a:ext cx="7995758" cy="362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576262"/>
          </a:xfrm>
        </p:spPr>
        <p:txBody>
          <a:bodyPr/>
          <a:lstStyle/>
          <a:p>
            <a:r>
              <a:rPr lang="en-US" altLang="en-US" sz="3600" dirty="0" smtClean="0"/>
              <a:t>Solaris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79829" y="1081088"/>
            <a:ext cx="8553156" cy="4911749"/>
          </a:xfrm>
        </p:spPr>
        <p:txBody>
          <a:bodyPr/>
          <a:lstStyle/>
          <a:p>
            <a:r>
              <a:rPr lang="en-US" altLang="en-US" sz="2000" dirty="0" smtClean="0"/>
              <a:t>Priority-based scheduling</a:t>
            </a:r>
          </a:p>
          <a:p>
            <a:r>
              <a:rPr lang="en-US" altLang="en-US" sz="2000" dirty="0" smtClean="0"/>
              <a:t>Six classes available</a:t>
            </a:r>
          </a:p>
          <a:p>
            <a:pPr lvl="1"/>
            <a:r>
              <a:rPr lang="en-US" altLang="en-US" sz="2000" b="1" dirty="0" smtClean="0"/>
              <a:t>Time sharing (default) (TS)</a:t>
            </a:r>
          </a:p>
          <a:p>
            <a:pPr lvl="1"/>
            <a:r>
              <a:rPr lang="en-US" altLang="en-US" sz="2000" b="1" dirty="0" smtClean="0"/>
              <a:t>Interactive (IA)</a:t>
            </a:r>
          </a:p>
          <a:p>
            <a:pPr lvl="1"/>
            <a:r>
              <a:rPr lang="en-US" altLang="en-US" sz="2000" b="1" dirty="0" smtClean="0"/>
              <a:t>Real time (RT)</a:t>
            </a:r>
          </a:p>
          <a:p>
            <a:pPr lvl="1"/>
            <a:r>
              <a:rPr lang="en-US" altLang="en-US" sz="2000" b="1" dirty="0" smtClean="0"/>
              <a:t>System (SYS)</a:t>
            </a:r>
          </a:p>
          <a:p>
            <a:pPr lvl="1"/>
            <a:r>
              <a:rPr lang="en-US" altLang="en-US" sz="2000" b="1" dirty="0" smtClean="0"/>
              <a:t>Fair Share (FSS)</a:t>
            </a:r>
          </a:p>
          <a:p>
            <a:pPr lvl="1"/>
            <a:r>
              <a:rPr lang="en-US" altLang="en-US" sz="2000" b="1" dirty="0" smtClean="0"/>
              <a:t>Fixed priority (FP)</a:t>
            </a:r>
          </a:p>
          <a:p>
            <a:r>
              <a:rPr lang="en-US" altLang="en-US" sz="2000" dirty="0" smtClean="0"/>
              <a:t>Given thread can be in one class at a time</a:t>
            </a:r>
          </a:p>
          <a:p>
            <a:r>
              <a:rPr lang="en-US" altLang="en-US" sz="2000" dirty="0" smtClean="0"/>
              <a:t>Each class has its own scheduling algorithm</a:t>
            </a:r>
          </a:p>
          <a:p>
            <a:r>
              <a:rPr lang="en-US" altLang="en-US" sz="2000" dirty="0" smtClean="0"/>
              <a:t>Time sharing is multi-level feedback queue</a:t>
            </a:r>
          </a:p>
          <a:p>
            <a:pPr lvl="1"/>
            <a:r>
              <a:rPr lang="en-US" altLang="en-US" sz="2000" dirty="0" smtClean="0"/>
              <a:t>Loadable table configurable by </a:t>
            </a:r>
            <a:r>
              <a:rPr lang="en-US" altLang="en-US" sz="2000" dirty="0" err="1" smtClean="0"/>
              <a:t>sys.admin</a:t>
            </a:r>
            <a:endParaRPr lang="en-US" altLang="en-US" sz="2000" dirty="0" smtClean="0"/>
          </a:p>
          <a:p>
            <a:endParaRPr lang="en-US" altLang="en-US" sz="2000" dirty="0" smtClean="0"/>
          </a:p>
          <a:p>
            <a:pPr lvl="1"/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63513"/>
            <a:ext cx="7859712" cy="576262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Solaris Dispatch Table </a:t>
            </a:r>
          </a:p>
        </p:txBody>
      </p:sp>
      <p:pic>
        <p:nvPicPr>
          <p:cNvPr id="61443" name="Picture 1" descr="6_23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5920" y="1254125"/>
            <a:ext cx="6105378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Solaris Scheduling</a:t>
            </a:r>
          </a:p>
        </p:txBody>
      </p:sp>
      <p:pic>
        <p:nvPicPr>
          <p:cNvPr id="62467" name="Picture 1" descr="6_24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7063" y="1206500"/>
            <a:ext cx="3697971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026942"/>
            <a:ext cx="8614019" cy="4737271"/>
          </a:xfrm>
        </p:spPr>
        <p:txBody>
          <a:bodyPr/>
          <a:lstStyle/>
          <a:p>
            <a:r>
              <a:rPr lang="en-US" sz="2400" dirty="0" smtClean="0"/>
              <a:t>The success of </a:t>
            </a:r>
            <a:r>
              <a:rPr lang="en-US" sz="2400" b="1" dirty="0" smtClean="0"/>
              <a:t>CPU scheduling </a:t>
            </a:r>
            <a:r>
              <a:rPr lang="en-US" sz="2400" dirty="0" smtClean="0"/>
              <a:t>depends on the following observed properties of processes:</a:t>
            </a:r>
          </a:p>
          <a:p>
            <a:pPr lvl="1"/>
            <a:r>
              <a:rPr lang="en-US" sz="2000" dirty="0" smtClean="0"/>
              <a:t>A process </a:t>
            </a:r>
            <a:r>
              <a:rPr lang="en-US" sz="2000" b="1" dirty="0" smtClean="0"/>
              <a:t>execution</a:t>
            </a:r>
            <a:r>
              <a:rPr lang="en-US" sz="2000" dirty="0" smtClean="0"/>
              <a:t> consists of </a:t>
            </a:r>
          </a:p>
          <a:p>
            <a:pPr lvl="2"/>
            <a:r>
              <a:rPr lang="en-US" sz="2000" dirty="0" smtClean="0"/>
              <a:t>(1) a </a:t>
            </a:r>
            <a:r>
              <a:rPr lang="en-US" sz="2000" b="1" u="sng" dirty="0" smtClean="0"/>
              <a:t>cycle of CPU execution </a:t>
            </a:r>
            <a:r>
              <a:rPr lang="en-US" sz="2000" dirty="0" smtClean="0"/>
              <a:t>and </a:t>
            </a:r>
          </a:p>
          <a:p>
            <a:pPr lvl="2"/>
            <a:r>
              <a:rPr lang="en-US" sz="2000" dirty="0" smtClean="0"/>
              <a:t>(2) </a:t>
            </a:r>
            <a:r>
              <a:rPr lang="en-US" sz="2000" b="1" dirty="0" smtClean="0"/>
              <a:t> </a:t>
            </a:r>
            <a:r>
              <a:rPr lang="en-US" sz="2000" b="1" u="sng" dirty="0" smtClean="0"/>
              <a:t>I/O wait</a:t>
            </a:r>
            <a:r>
              <a:rPr lang="en-US" sz="2000" b="1" dirty="0" smtClean="0"/>
              <a:t>. </a:t>
            </a:r>
          </a:p>
          <a:p>
            <a:pPr lvl="1"/>
            <a:r>
              <a:rPr lang="en-US" sz="2000" b="1" dirty="0" smtClean="0"/>
              <a:t>Processes </a:t>
            </a:r>
            <a:r>
              <a:rPr lang="en-US" sz="2000" dirty="0" smtClean="0"/>
              <a:t>alternate between these </a:t>
            </a:r>
            <a:r>
              <a:rPr lang="en-US" sz="2000" b="1" dirty="0" smtClean="0"/>
              <a:t>two states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Process execution begins with a </a:t>
            </a:r>
            <a:r>
              <a:rPr lang="en-US" sz="2000" b="1" dirty="0" smtClean="0"/>
              <a:t>CPU burst (means CPU involvement).</a:t>
            </a:r>
          </a:p>
          <a:p>
            <a:r>
              <a:rPr lang="en-US" sz="2400" dirty="0" smtClean="0"/>
              <a:t>Process execution begins with a </a:t>
            </a:r>
            <a:r>
              <a:rPr lang="en-US" sz="2400" b="1" dirty="0" smtClean="0"/>
              <a:t>CPU burst. </a:t>
            </a:r>
            <a:r>
              <a:rPr lang="en-US" sz="2400" dirty="0" smtClean="0"/>
              <a:t>That is followed by an </a:t>
            </a:r>
            <a:r>
              <a:rPr lang="en-US" sz="2400" b="1" dirty="0" smtClean="0"/>
              <a:t>I/O burst, which is followed by another CPU burst, then </a:t>
            </a:r>
            <a:r>
              <a:rPr lang="en-US" sz="2400" dirty="0" smtClean="0"/>
              <a:t>another </a:t>
            </a:r>
            <a:r>
              <a:rPr lang="en-US" sz="2400" b="1" dirty="0" smtClean="0"/>
              <a:t>I/O burst</a:t>
            </a:r>
            <a:r>
              <a:rPr lang="en-US" sz="2400" dirty="0" smtClean="0"/>
              <a:t>, and so on. </a:t>
            </a:r>
          </a:p>
          <a:p>
            <a:r>
              <a:rPr lang="en-US" sz="2400" dirty="0" smtClean="0"/>
              <a:t>Eventually, the final CPU burst ends with a system request to </a:t>
            </a:r>
            <a:r>
              <a:rPr lang="en-US" sz="2400" b="1" dirty="0" smtClean="0"/>
              <a:t>terminate execution </a:t>
            </a:r>
            <a:r>
              <a:rPr lang="en-US" sz="2400" dirty="0" smtClean="0"/>
              <a:t>(</a:t>
            </a:r>
            <a:r>
              <a:rPr lang="en-US" sz="2400" b="1" dirty="0" smtClean="0"/>
              <a:t>Figure 6.1</a:t>
            </a:r>
            <a:r>
              <a:rPr lang="en-US" sz="2400" dirty="0" smtClean="0"/>
              <a:t>).</a:t>
            </a:r>
            <a:endParaRPr lang="th-TH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CPU–I/O Burst</a:t>
            </a:r>
            <a:endParaRPr lang="th-TH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76262"/>
          </a:xfrm>
        </p:spPr>
        <p:txBody>
          <a:bodyPr/>
          <a:lstStyle/>
          <a:p>
            <a:r>
              <a:rPr lang="en-US" altLang="en-US" sz="3600" dirty="0" smtClean="0"/>
              <a:t>Solaris Scheduling (Cont.)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36097" y="1195388"/>
            <a:ext cx="8468751" cy="4530725"/>
          </a:xfrm>
        </p:spPr>
        <p:txBody>
          <a:bodyPr/>
          <a:lstStyle/>
          <a:p>
            <a:r>
              <a:rPr lang="en-US" altLang="en-US" sz="2400" dirty="0" smtClean="0"/>
              <a:t>Scheduler converts class-specific priorities into a per-thread global priority</a:t>
            </a:r>
          </a:p>
          <a:p>
            <a:pPr lvl="1"/>
            <a:r>
              <a:rPr lang="en-US" altLang="en-US" sz="2400" dirty="0" smtClean="0"/>
              <a:t>Thread with highest priority runs next</a:t>
            </a:r>
          </a:p>
          <a:p>
            <a:pPr lvl="1"/>
            <a:r>
              <a:rPr lang="en-US" altLang="en-US" sz="2400" dirty="0" smtClean="0"/>
              <a:t>Runs until (1) blocks, (2) uses time slice, (3) preempted by higher-priority thread</a:t>
            </a:r>
          </a:p>
          <a:p>
            <a:pPr lvl="1"/>
            <a:r>
              <a:rPr lang="en-US" altLang="en-US" sz="2400" dirty="0" smtClean="0"/>
              <a:t>Multiple threads at same priority selected via RR</a:t>
            </a:r>
          </a:p>
          <a:p>
            <a:pPr lvl="1">
              <a:buFont typeface="Monotype Sorts" pitchFamily="-84" charset="2"/>
              <a:buNone/>
            </a:pP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975" y="201613"/>
            <a:ext cx="7616825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Algorithm Evaluation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1116013"/>
            <a:ext cx="7566025" cy="4643437"/>
          </a:xfrm>
        </p:spPr>
        <p:txBody>
          <a:bodyPr/>
          <a:lstStyle/>
          <a:p>
            <a:r>
              <a:rPr lang="en-US" altLang="en-US" smtClean="0"/>
              <a:t>How to select CPU-scheduling algorithm for an OS?</a:t>
            </a:r>
          </a:p>
          <a:p>
            <a:r>
              <a:rPr lang="en-US" altLang="en-US" smtClean="0"/>
              <a:t>Determine criteria, then evaluate algorithms</a:t>
            </a:r>
          </a:p>
          <a:p>
            <a:r>
              <a:rPr lang="en-US" altLang="en-US" b="1" smtClean="0">
                <a:solidFill>
                  <a:srgbClr val="3366FF"/>
                </a:solidFill>
              </a:rPr>
              <a:t>Deterministic modeling</a:t>
            </a:r>
          </a:p>
          <a:p>
            <a:pPr lvl="1"/>
            <a:r>
              <a:rPr lang="en-US" altLang="en-US" smtClean="0"/>
              <a:t>Type of </a:t>
            </a:r>
            <a:r>
              <a:rPr lang="en-US" altLang="en-US" b="1" smtClean="0">
                <a:solidFill>
                  <a:srgbClr val="3366FF"/>
                </a:solidFill>
              </a:rPr>
              <a:t>analytic evaluation</a:t>
            </a:r>
          </a:p>
          <a:p>
            <a:pPr lvl="1"/>
            <a:r>
              <a:rPr lang="en-US" altLang="en-US" smtClean="0"/>
              <a:t>Takes a particular predetermined workload and defines the performance of each algorithm  for that workload</a:t>
            </a:r>
          </a:p>
          <a:p>
            <a:r>
              <a:rPr lang="en-US" altLang="en-US" smtClean="0"/>
              <a:t>Consider 5 processes arriving at time 0:</a:t>
            </a:r>
          </a:p>
        </p:txBody>
      </p:sp>
      <p:pic>
        <p:nvPicPr>
          <p:cNvPr id="64516" name="Picture 1" descr="Screen Shot 2012-12-17 at 9.44.14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1888" y="3821113"/>
            <a:ext cx="1897062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975" y="277813"/>
            <a:ext cx="7616825" cy="576262"/>
          </a:xfrm>
        </p:spPr>
        <p:txBody>
          <a:bodyPr/>
          <a:lstStyle/>
          <a:p>
            <a:pPr eaLnBrk="1" hangingPunct="1"/>
            <a:r>
              <a:rPr lang="en-US" altLang="en-US" smtClean="0"/>
              <a:t>Deterministic Evaluation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82713"/>
            <a:ext cx="7566025" cy="4643437"/>
          </a:xfrm>
        </p:spPr>
        <p:txBody>
          <a:bodyPr/>
          <a:lstStyle/>
          <a:p>
            <a:pPr marL="342197" indent="-342197">
              <a:buFont typeface="Monotype Sorts" charset="0"/>
              <a:buChar char="n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For each algorithm, calculate minimum average waiting time</a:t>
            </a:r>
          </a:p>
          <a:p>
            <a:pPr marL="342197" indent="-342197">
              <a:buFont typeface="Monotype Sorts" charset="0"/>
              <a:buChar char="n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Simple and fast, but requires exact numbers for input, applies only to those inputs</a:t>
            </a:r>
          </a:p>
          <a:p>
            <a:pPr marL="742167" lvl="1" indent="-285536">
              <a:buFont typeface="Monotype Sorts" charset="0"/>
              <a:buChar char="l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FCS is 28ms:</a:t>
            </a:r>
          </a:p>
          <a:p>
            <a:pPr marL="342197" indent="-342197">
              <a:buFont typeface="Monotype Sorts" charset="0"/>
              <a:buChar char="n"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742167" lvl="1" indent="-285536">
              <a:buFont typeface="Monotype Sorts" charset="0"/>
              <a:buChar char="l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Non-preemptive SFJ is 13ms:</a:t>
            </a:r>
          </a:p>
          <a:p>
            <a:pPr marL="342197" indent="-342197">
              <a:buFont typeface="Monotype Sorts" charset="0"/>
              <a:buChar char="n"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742167" lvl="1" indent="-285536">
              <a:buFont typeface="Monotype Sorts" charset="0"/>
              <a:buChar char="l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RR is 23ms:</a:t>
            </a:r>
          </a:p>
          <a:p>
            <a:pPr marL="0" indent="0">
              <a:buFont typeface="Monotype Sorts" pitchFamily="-84" charset="2"/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65540" name="Picture 2" descr="Screen Shot 2012-12-17 at 9.47.12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5163" y="2720975"/>
            <a:ext cx="4445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3" descr="Screen Shot 2012-12-17 at 9.47.18 P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3888" y="3852863"/>
            <a:ext cx="4529137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4" descr="Screen Shot 2012-12-17 at 9.47.24 P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98650" y="4902200"/>
            <a:ext cx="4445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Queueing Models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908050" y="1233488"/>
            <a:ext cx="7105650" cy="4530725"/>
          </a:xfrm>
        </p:spPr>
        <p:txBody>
          <a:bodyPr/>
          <a:lstStyle/>
          <a:p>
            <a:r>
              <a:rPr lang="en-US" altLang="en-US" smtClean="0"/>
              <a:t>Describes the arrival of processes, and CPU and I/O bursts probabilistically</a:t>
            </a:r>
          </a:p>
          <a:p>
            <a:pPr lvl="1"/>
            <a:r>
              <a:rPr lang="en-US" altLang="en-US" smtClean="0"/>
              <a:t>Commonly exponential, and described by mean</a:t>
            </a:r>
          </a:p>
          <a:p>
            <a:pPr lvl="1"/>
            <a:r>
              <a:rPr lang="en-US" altLang="en-US" smtClean="0"/>
              <a:t>Computes average throughput, utilization, waiting time, etc</a:t>
            </a:r>
          </a:p>
          <a:p>
            <a:r>
              <a:rPr lang="en-US" altLang="en-US" smtClean="0"/>
              <a:t>Computer system described as network of servers, each with queue of waiting processes</a:t>
            </a:r>
          </a:p>
          <a:p>
            <a:pPr lvl="1"/>
            <a:r>
              <a:rPr lang="en-US" altLang="en-US" smtClean="0"/>
              <a:t>Knowing arrival rates and service rates</a:t>
            </a:r>
          </a:p>
          <a:p>
            <a:pPr lvl="1"/>
            <a:r>
              <a:rPr lang="en-US" altLang="en-US" smtClean="0"/>
              <a:t>Computes utilization, average queue length, average wait time,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Little</a:t>
            </a:r>
            <a:r>
              <a:rPr lang="ja-JP" altLang="en-US" smtClean="0"/>
              <a:t>’</a:t>
            </a:r>
            <a:r>
              <a:rPr lang="en-US" altLang="ja-JP" smtClean="0"/>
              <a:t>s Formula</a:t>
            </a:r>
            <a:endParaRPr lang="en-US" altLang="en-US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895350" y="1169988"/>
            <a:ext cx="7270750" cy="4530725"/>
          </a:xfrm>
        </p:spPr>
        <p:txBody>
          <a:bodyPr/>
          <a:lstStyle/>
          <a:p>
            <a:r>
              <a:rPr lang="en-US" altLang="en-US" i="1" smtClean="0"/>
              <a:t>n</a:t>
            </a:r>
            <a:r>
              <a:rPr lang="en-US" altLang="en-US" smtClean="0"/>
              <a:t> = average queue length</a:t>
            </a:r>
          </a:p>
          <a:p>
            <a:r>
              <a:rPr lang="en-US" altLang="en-US" i="1" smtClean="0"/>
              <a:t>W</a:t>
            </a:r>
            <a:r>
              <a:rPr lang="en-US" altLang="en-US" smtClean="0"/>
              <a:t> = average waiting time in queue</a:t>
            </a:r>
          </a:p>
          <a:p>
            <a:r>
              <a:rPr lang="en-US" altLang="en-US" i="1" smtClean="0"/>
              <a:t>λ</a:t>
            </a:r>
            <a:r>
              <a:rPr lang="en-US" altLang="en-US" smtClean="0"/>
              <a:t> = average arrival rate into queue</a:t>
            </a:r>
          </a:p>
          <a:p>
            <a:r>
              <a:rPr lang="en-US" altLang="en-US" smtClean="0"/>
              <a:t>Little</a:t>
            </a:r>
            <a:r>
              <a:rPr lang="ja-JP" altLang="en-US" smtClean="0"/>
              <a:t>’</a:t>
            </a:r>
            <a:r>
              <a:rPr lang="en-US" altLang="ja-JP" smtClean="0"/>
              <a:t>s law – in steady state, processes leaving queue must equal processes arriving, thus:</a:t>
            </a:r>
            <a:br>
              <a:rPr lang="en-US" altLang="ja-JP" smtClean="0"/>
            </a:br>
            <a:r>
              <a:rPr lang="en-US" altLang="ja-JP" smtClean="0"/>
              <a:t>      </a:t>
            </a:r>
            <a:r>
              <a:rPr lang="en-US" altLang="ja-JP" i="1" smtClean="0"/>
              <a:t>n </a:t>
            </a:r>
            <a:r>
              <a:rPr lang="en-US" altLang="ja-JP" smtClean="0"/>
              <a:t>= </a:t>
            </a:r>
            <a:r>
              <a:rPr lang="en-US" altLang="ja-JP" i="1" smtClean="0"/>
              <a:t>λ </a:t>
            </a:r>
            <a:r>
              <a:rPr lang="en-US" altLang="ja-JP" smtClean="0"/>
              <a:t>x</a:t>
            </a:r>
            <a:r>
              <a:rPr lang="en-US" altLang="ja-JP" i="1" smtClean="0"/>
              <a:t> W</a:t>
            </a:r>
          </a:p>
          <a:p>
            <a:pPr lvl="1"/>
            <a:r>
              <a:rPr lang="en-US" altLang="en-US" smtClean="0"/>
              <a:t>Valid for any scheduling algorithm and arrival distribution</a:t>
            </a:r>
          </a:p>
          <a:p>
            <a:r>
              <a:rPr lang="en-US" altLang="en-US" smtClean="0"/>
              <a:t>For example, if on average 7 processes arrive per second, and normally 14 processes in queue, then average wait time per process = 2 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Simulations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Queueing models limited</a:t>
            </a:r>
          </a:p>
          <a:p>
            <a:r>
              <a:rPr lang="en-US" altLang="en-US" b="1" smtClean="0">
                <a:solidFill>
                  <a:srgbClr val="3366FF"/>
                </a:solidFill>
              </a:rPr>
              <a:t>Simulations</a:t>
            </a:r>
            <a:r>
              <a:rPr lang="en-US" altLang="en-US" b="1" smtClean="0"/>
              <a:t> </a:t>
            </a:r>
            <a:r>
              <a:rPr lang="en-US" altLang="en-US" smtClean="0"/>
              <a:t>more accurate</a:t>
            </a:r>
          </a:p>
          <a:p>
            <a:pPr lvl="1"/>
            <a:r>
              <a:rPr lang="en-US" altLang="en-US" smtClean="0"/>
              <a:t>Programmed model of computer system</a:t>
            </a:r>
          </a:p>
          <a:p>
            <a:pPr lvl="1"/>
            <a:r>
              <a:rPr lang="en-US" altLang="en-US" smtClean="0"/>
              <a:t>Clock is a variable</a:t>
            </a:r>
          </a:p>
          <a:p>
            <a:pPr lvl="1"/>
            <a:r>
              <a:rPr lang="en-US" altLang="en-US" smtClean="0"/>
              <a:t>Gather statistics  indicating algorithm performance</a:t>
            </a:r>
          </a:p>
          <a:p>
            <a:pPr lvl="1"/>
            <a:r>
              <a:rPr lang="en-US" altLang="en-US" smtClean="0"/>
              <a:t>Data to drive simulation gathered via</a:t>
            </a:r>
          </a:p>
          <a:p>
            <a:pPr lvl="2"/>
            <a:r>
              <a:rPr lang="en-US" altLang="en-US" smtClean="0"/>
              <a:t>Random number generator according to probabilities</a:t>
            </a:r>
          </a:p>
          <a:p>
            <a:pPr lvl="2"/>
            <a:r>
              <a:rPr lang="en-US" altLang="en-US" smtClean="0"/>
              <a:t>Distributions defined mathematically or empirically</a:t>
            </a:r>
          </a:p>
          <a:p>
            <a:pPr lvl="2"/>
            <a:r>
              <a:rPr lang="en-US" altLang="en-US" smtClean="0"/>
              <a:t>Trace tapes record sequences of real events in real systems</a:t>
            </a:r>
          </a:p>
          <a:p>
            <a:pPr lvl="2"/>
            <a:endParaRPr lang="en-US" altLang="en-US" smtClean="0"/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0313" y="166688"/>
            <a:ext cx="7850187" cy="57626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Evaluation of CPU Schedulers by Simulation</a:t>
            </a:r>
          </a:p>
        </p:txBody>
      </p:sp>
      <p:pic>
        <p:nvPicPr>
          <p:cNvPr id="69635" name="Picture 1" descr="6_25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1379538"/>
            <a:ext cx="636746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 idx="4294967295"/>
          </p:nvPr>
        </p:nvSpPr>
        <p:spPr>
          <a:xfrm>
            <a:off x="1404938" y="188913"/>
            <a:ext cx="6824662" cy="576262"/>
          </a:xfrm>
        </p:spPr>
        <p:txBody>
          <a:bodyPr/>
          <a:lstStyle/>
          <a:p>
            <a:r>
              <a:rPr lang="en-US" altLang="en-US" smtClean="0"/>
              <a:t>Implementation</a:t>
            </a:r>
          </a:p>
        </p:txBody>
      </p:sp>
      <p:sp>
        <p:nvSpPr>
          <p:cNvPr id="70659" name="Content Placeholder 2"/>
          <p:cNvSpPr txBox="1">
            <a:spLocks/>
          </p:cNvSpPr>
          <p:nvPr/>
        </p:nvSpPr>
        <p:spPr bwMode="auto">
          <a:xfrm>
            <a:off x="850900" y="1208088"/>
            <a:ext cx="75311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9" rIns="91417" bIns="45709"/>
          <a:lstStyle/>
          <a:p>
            <a:pPr marL="488950" indent="-488950" defTabSz="1304925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itchFamily="-84" charset="0"/>
              </a:rPr>
              <a:t>Even simulations have limited accuracy</a:t>
            </a:r>
          </a:p>
          <a:p>
            <a:pPr marL="488950" indent="-488950" defTabSz="1304925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itchFamily="-84" charset="0"/>
              </a:rPr>
              <a:t>Just implement new scheduler and test in real systems</a:t>
            </a:r>
          </a:p>
          <a:p>
            <a:pPr marL="1141413" lvl="1" indent="-488950" defTabSz="1304925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itchFamily="-84" charset="0"/>
              </a:rPr>
              <a:t>High cost, high risk</a:t>
            </a:r>
          </a:p>
          <a:p>
            <a:pPr marL="1141413" lvl="1" indent="-488950" defTabSz="1304925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itchFamily="-84" charset="0"/>
              </a:rPr>
              <a:t>Environments vary</a:t>
            </a:r>
          </a:p>
          <a:p>
            <a:pPr marL="488950" indent="-488950" defTabSz="1304925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itchFamily="-84" charset="0"/>
              </a:rPr>
              <a:t>Most flexible schedulers can be modified per-site or per-system</a:t>
            </a:r>
          </a:p>
          <a:p>
            <a:pPr marL="488950" indent="-488950" defTabSz="1304925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itchFamily="-84" charset="0"/>
              </a:rPr>
              <a:t>Or APIs to modify priorities</a:t>
            </a:r>
          </a:p>
          <a:p>
            <a:pPr marL="488950" indent="-488950" defTabSz="1304925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itchFamily="-84" charset="0"/>
              </a:rPr>
              <a:t>But again environments vary</a:t>
            </a:r>
          </a:p>
          <a:p>
            <a:pPr marL="488950" indent="-488950" defTabSz="1304925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>
              <a:latin typeface="Helvetica" pitchFamily="-84" charset="0"/>
            </a:endParaRPr>
          </a:p>
          <a:p>
            <a:pPr marL="1550988" lvl="2" indent="-325438" defTabSz="1304925">
              <a:spcBef>
                <a:spcPct val="35000"/>
              </a:spcBef>
              <a:buClr>
                <a:srgbClr val="009900"/>
              </a:buClr>
              <a:buSzPct val="75000"/>
              <a:buFont typeface="Webdings" pitchFamily="18" charset="2"/>
              <a:buChar char="4"/>
            </a:pPr>
            <a:endParaRPr kumimoji="1" lang="en-US" altLang="en-US">
              <a:latin typeface="Helvetica" pitchFamily="-84" charset="0"/>
            </a:endParaRPr>
          </a:p>
          <a:p>
            <a:pPr marL="1141413" lvl="1" indent="-488950" defTabSz="1304925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endParaRPr kumimoji="1" lang="en-US" altLang="en-US">
              <a:latin typeface="Helvetica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End of Chapter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3132" y="289194"/>
            <a:ext cx="8229600" cy="576262"/>
          </a:xfrm>
        </p:spPr>
        <p:txBody>
          <a:bodyPr/>
          <a:lstStyle/>
          <a:p>
            <a:pPr eaLnBrk="1" hangingPunct="1"/>
            <a:r>
              <a:rPr lang="en-US" dirty="0" smtClean="0"/>
              <a:t>CPU–I/O Burst  Figure 6.1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1274763"/>
            <a:ext cx="3978275" cy="5057775"/>
          </a:xfrm>
        </p:spPr>
        <p:txBody>
          <a:bodyPr/>
          <a:lstStyle/>
          <a:p>
            <a:r>
              <a:rPr lang="en-US" altLang="en-US" sz="2400" b="1" dirty="0" smtClean="0"/>
              <a:t>Maximum CPU utilization </a:t>
            </a:r>
            <a:r>
              <a:rPr lang="en-US" altLang="en-US" sz="2400" dirty="0" smtClean="0"/>
              <a:t>obtained with multiprogramming</a:t>
            </a:r>
          </a:p>
          <a:p>
            <a:r>
              <a:rPr lang="en-US" altLang="en-US" sz="2400" b="1" dirty="0" smtClean="0"/>
              <a:t>CPU–I/O Burst Cycle </a:t>
            </a:r>
            <a:r>
              <a:rPr lang="en-US" altLang="en-US" sz="2400" dirty="0" smtClean="0"/>
              <a:t>– Process execution consists of a </a:t>
            </a:r>
            <a:r>
              <a:rPr lang="en-US" altLang="en-US" sz="2400" b="1" dirty="0" smtClean="0"/>
              <a:t>cycle</a:t>
            </a:r>
            <a:r>
              <a:rPr lang="en-US" altLang="en-US" sz="2400" dirty="0" smtClean="0"/>
              <a:t> of CPU execution and I/O wait</a:t>
            </a:r>
          </a:p>
          <a:p>
            <a:r>
              <a:rPr lang="en-US" altLang="en-US" sz="2400" b="1" dirty="0" smtClean="0"/>
              <a:t>CPU burst </a:t>
            </a:r>
            <a:r>
              <a:rPr lang="en-US" altLang="en-US" sz="2400" dirty="0" smtClean="0"/>
              <a:t>followed by </a:t>
            </a:r>
            <a:r>
              <a:rPr lang="en-US" altLang="en-US" sz="2400" b="1" dirty="0" smtClean="0"/>
              <a:t>I/O burst</a:t>
            </a:r>
            <a:endParaRPr lang="en-US" altLang="en-US" sz="2400" dirty="0" smtClean="0"/>
          </a:p>
          <a:p>
            <a:r>
              <a:rPr lang="en-US" altLang="en-US" sz="2400" b="1" dirty="0" smtClean="0"/>
              <a:t>CPU burst distribution </a:t>
            </a:r>
            <a:r>
              <a:rPr lang="en-US" altLang="en-US" sz="2400" dirty="0" smtClean="0"/>
              <a:t>is of main concern</a:t>
            </a:r>
          </a:p>
          <a:p>
            <a:pPr>
              <a:buFont typeface="Monotype Sorts" pitchFamily="-84" charset="2"/>
              <a:buNone/>
            </a:pPr>
            <a:endParaRPr lang="en-US" altLang="en-US" sz="2400" dirty="0" smtClean="0"/>
          </a:p>
        </p:txBody>
      </p:sp>
      <p:pic>
        <p:nvPicPr>
          <p:cNvPr id="7172" name="Picture 1" descr="6_0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9422" y="720969"/>
            <a:ext cx="2763569" cy="580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CPU–I/O Burst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66" y="1233488"/>
            <a:ext cx="8585884" cy="4530725"/>
          </a:xfrm>
        </p:spPr>
        <p:txBody>
          <a:bodyPr/>
          <a:lstStyle/>
          <a:p>
            <a:r>
              <a:rPr lang="en-US" sz="2400" dirty="0" smtClean="0"/>
              <a:t>The durations of </a:t>
            </a:r>
            <a:r>
              <a:rPr lang="en-US" sz="2400" b="1" dirty="0" smtClean="0"/>
              <a:t>CPU bursts </a:t>
            </a:r>
            <a:r>
              <a:rPr lang="en-US" sz="2400" dirty="0" smtClean="0"/>
              <a:t>have been measured extensively. </a:t>
            </a:r>
          </a:p>
          <a:p>
            <a:pPr lvl="1"/>
            <a:r>
              <a:rPr lang="en-US" sz="2000" dirty="0" smtClean="0"/>
              <a:t>Although a CPU burst vary from process to process and from computer to computer, it tends to have a </a:t>
            </a:r>
            <a:r>
              <a:rPr lang="en-US" sz="2000" b="1" dirty="0" smtClean="0"/>
              <a:t>frequency curve </a:t>
            </a:r>
            <a:r>
              <a:rPr lang="en-US" sz="2000" dirty="0" smtClean="0"/>
              <a:t>similar to that shown in </a:t>
            </a:r>
            <a:r>
              <a:rPr lang="en-US" sz="2000" b="1" dirty="0" smtClean="0"/>
              <a:t>Figure 6.2. </a:t>
            </a:r>
          </a:p>
          <a:p>
            <a:r>
              <a:rPr lang="en-US" sz="2400" dirty="0" smtClean="0"/>
              <a:t>The curve is generally characterized as </a:t>
            </a:r>
            <a:r>
              <a:rPr lang="en-US" sz="2400" i="1" dirty="0" smtClean="0"/>
              <a:t>exponential </a:t>
            </a:r>
            <a:r>
              <a:rPr lang="en-US" sz="2400" dirty="0" smtClean="0"/>
              <a:t>or </a:t>
            </a:r>
            <a:r>
              <a:rPr lang="en-US" sz="2400" i="1" dirty="0" smtClean="0"/>
              <a:t>hyper-exponential</a:t>
            </a:r>
            <a:r>
              <a:rPr lang="en-US" sz="2400" dirty="0" smtClean="0"/>
              <a:t>, with a large number of short CPU bursts and a small number of long CPU bursts</a:t>
            </a:r>
            <a:r>
              <a:rPr lang="en-US" dirty="0" smtClean="0"/>
              <a:t>.</a:t>
            </a:r>
          </a:p>
          <a:p>
            <a:pPr lvl="1"/>
            <a:r>
              <a:rPr lang="en-US" sz="2000" dirty="0" smtClean="0"/>
              <a:t>An </a:t>
            </a:r>
            <a:r>
              <a:rPr lang="en-US" sz="2000" b="1" dirty="0" smtClean="0"/>
              <a:t>I/O-bound program </a:t>
            </a:r>
            <a:r>
              <a:rPr lang="en-US" sz="2000" dirty="0" smtClean="0"/>
              <a:t>typically has many </a:t>
            </a:r>
            <a:r>
              <a:rPr lang="en-US" sz="2000" i="1" dirty="0" smtClean="0"/>
              <a:t>short CPU bursts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b="1" dirty="0" smtClean="0"/>
              <a:t>CPU-bound program </a:t>
            </a:r>
            <a:r>
              <a:rPr lang="en-US" sz="2000" dirty="0" smtClean="0"/>
              <a:t>might have a few </a:t>
            </a:r>
            <a:r>
              <a:rPr lang="en-US" sz="2000" i="1" dirty="0" smtClean="0"/>
              <a:t>long CPU bursts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This distribution can be important in the selection of an appropriate CPU-scheduling algorithm.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166" y="176213"/>
            <a:ext cx="8525022" cy="5762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Histogram of CPU-burst Times </a:t>
            </a:r>
            <a:r>
              <a:rPr lang="en-US" dirty="0" smtClean="0"/>
              <a:t>Figure 6.2</a:t>
            </a:r>
            <a:endParaRPr lang="en-US" altLang="en-US" dirty="0" smtClean="0"/>
          </a:p>
        </p:txBody>
      </p:sp>
      <p:pic>
        <p:nvPicPr>
          <p:cNvPr id="819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4488" y="1525588"/>
            <a:ext cx="5721350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93366" y="5683348"/>
            <a:ext cx="2827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6.2.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12123</TotalTime>
  <Words>4103</Words>
  <Application>Microsoft Office PowerPoint</Application>
  <PresentationFormat>On-screen Show (4:3)</PresentationFormat>
  <Paragraphs>506</Paragraphs>
  <Slides>68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os-8</vt:lpstr>
      <vt:lpstr>Equation</vt:lpstr>
      <vt:lpstr>Chapter 6:  CPU Scheduling</vt:lpstr>
      <vt:lpstr>Chapter 6:  CPU Scheduling</vt:lpstr>
      <vt:lpstr>Objectives</vt:lpstr>
      <vt:lpstr>Basic Concepts</vt:lpstr>
      <vt:lpstr>Basic Concepts</vt:lpstr>
      <vt:lpstr>CPU–I/O Burst</vt:lpstr>
      <vt:lpstr>CPU–I/O Burst  Figure 6.1</vt:lpstr>
      <vt:lpstr>CPU–I/O Burst</vt:lpstr>
      <vt:lpstr>Histogram of CPU-burst Times Figure 6.2</vt:lpstr>
      <vt:lpstr>CPU Scheduler</vt:lpstr>
      <vt:lpstr>CPU Scheduler</vt:lpstr>
      <vt:lpstr>CPU Scheduler</vt:lpstr>
      <vt:lpstr>CPU Scheduler</vt:lpstr>
      <vt:lpstr>Dispatcher</vt:lpstr>
      <vt:lpstr>Scheduling Criteria</vt:lpstr>
      <vt:lpstr>Scheduling Algorithm Optimization Criteria</vt:lpstr>
      <vt:lpstr>Scheduling Algorithms</vt:lpstr>
      <vt:lpstr>First- Come, First-Served (FCFS) Scheduling</vt:lpstr>
      <vt:lpstr>FCFS Scheduling (Cont.)</vt:lpstr>
      <vt:lpstr>FCFS Scheduling (Cont.)</vt:lpstr>
      <vt:lpstr>Shortest-Job-First (SJF) Scheduling</vt:lpstr>
      <vt:lpstr>Example of SJF</vt:lpstr>
      <vt:lpstr>Determining Length of Next CPU Burst</vt:lpstr>
      <vt:lpstr>Prediction of the Length of the Next CPU Burst</vt:lpstr>
      <vt:lpstr>Shortest-remaining-time-first</vt:lpstr>
      <vt:lpstr>Shortest-remaining-time-first</vt:lpstr>
      <vt:lpstr>Priority Scheduling</vt:lpstr>
      <vt:lpstr>Example of Priority Scheduling</vt:lpstr>
      <vt:lpstr>Round Robin (RR) Scheduling</vt:lpstr>
      <vt:lpstr>Round Robin (RR) Scheduling</vt:lpstr>
      <vt:lpstr>Example of RR with Time Quantum = 4</vt:lpstr>
      <vt:lpstr>Example of RR with Time Quantum = 4</vt:lpstr>
      <vt:lpstr>Time Quantum and Context Switch Time</vt:lpstr>
      <vt:lpstr>Turnaround Time Varies With The Time Quantum</vt:lpstr>
      <vt:lpstr>Multilevel Queue</vt:lpstr>
      <vt:lpstr>Multilevel Queue Scheduling</vt:lpstr>
      <vt:lpstr>Multilevel Queue Scheduling</vt:lpstr>
      <vt:lpstr>Multilevel Queue Scheduling</vt:lpstr>
      <vt:lpstr>Thread Scheduling</vt:lpstr>
      <vt:lpstr>Thread Scheduling</vt:lpstr>
      <vt:lpstr>Multiple-Processor Scheduling</vt:lpstr>
      <vt:lpstr>NUMA and CPU Scheduling</vt:lpstr>
      <vt:lpstr>Multiple-Processor Scheduling – Load Balancing</vt:lpstr>
      <vt:lpstr>Multicore Processors</vt:lpstr>
      <vt:lpstr>Multithreaded Multicore System</vt:lpstr>
      <vt:lpstr>Rate Montonic Scheduling</vt:lpstr>
      <vt:lpstr>Missed Deadlines with Rate Monotonic Scheduling</vt:lpstr>
      <vt:lpstr>Earliest Deadline First Scheduling (EDF)</vt:lpstr>
      <vt:lpstr>Scheduling in Operating Systems</vt:lpstr>
      <vt:lpstr>Linux Scheduling Through Version 2.5</vt:lpstr>
      <vt:lpstr>Linux Scheduling in Version 2.6.23 +</vt:lpstr>
      <vt:lpstr>Linux Scheduling (Cont.)</vt:lpstr>
      <vt:lpstr>Windows Scheduling</vt:lpstr>
      <vt:lpstr>Windows Priority Classes</vt:lpstr>
      <vt:lpstr>Windows Priority Classes (Cont.)</vt:lpstr>
      <vt:lpstr>Windows Priorities</vt:lpstr>
      <vt:lpstr>Solaris</vt:lpstr>
      <vt:lpstr>Solaris Dispatch Table </vt:lpstr>
      <vt:lpstr>Solaris Scheduling</vt:lpstr>
      <vt:lpstr>Solaris Scheduling (Cont.)</vt:lpstr>
      <vt:lpstr>Algorithm Evaluation</vt:lpstr>
      <vt:lpstr>Deterministic Evaluation</vt:lpstr>
      <vt:lpstr>Queueing Models</vt:lpstr>
      <vt:lpstr>Little’s Formula</vt:lpstr>
      <vt:lpstr>Simulations</vt:lpstr>
      <vt:lpstr>Evaluation of CPU Schedulers by Simulation</vt:lpstr>
      <vt:lpstr>Implementation</vt:lpstr>
      <vt:lpstr>End of Chapter 6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win7</cp:lastModifiedBy>
  <cp:revision>392</cp:revision>
  <cp:lastPrinted>2013-09-10T17:57:57Z</cp:lastPrinted>
  <dcterms:created xsi:type="dcterms:W3CDTF">2011-01-13T23:43:38Z</dcterms:created>
  <dcterms:modified xsi:type="dcterms:W3CDTF">2018-01-30T05:41:55Z</dcterms:modified>
</cp:coreProperties>
</file>