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87"/>
  </p:notesMasterIdLst>
  <p:handoutMasterIdLst>
    <p:handoutMasterId r:id="rId88"/>
  </p:handoutMasterIdLst>
  <p:sldIdLst>
    <p:sldId id="331" r:id="rId2"/>
    <p:sldId id="332" r:id="rId3"/>
    <p:sldId id="333" r:id="rId4"/>
    <p:sldId id="334" r:id="rId5"/>
    <p:sldId id="404" r:id="rId6"/>
    <p:sldId id="405" r:id="rId7"/>
    <p:sldId id="403" r:id="rId8"/>
    <p:sldId id="406" r:id="rId9"/>
    <p:sldId id="335" r:id="rId10"/>
    <p:sldId id="407" r:id="rId11"/>
    <p:sldId id="336" r:id="rId12"/>
    <p:sldId id="408" r:id="rId13"/>
    <p:sldId id="410" r:id="rId14"/>
    <p:sldId id="411" r:id="rId15"/>
    <p:sldId id="337" r:id="rId16"/>
    <p:sldId id="427" r:id="rId17"/>
    <p:sldId id="428" r:id="rId18"/>
    <p:sldId id="429" r:id="rId19"/>
    <p:sldId id="338" r:id="rId20"/>
    <p:sldId id="339" r:id="rId21"/>
    <p:sldId id="340" r:id="rId22"/>
    <p:sldId id="341" r:id="rId23"/>
    <p:sldId id="342" r:id="rId24"/>
    <p:sldId id="416" r:id="rId25"/>
    <p:sldId id="417" r:id="rId26"/>
    <p:sldId id="418" r:id="rId27"/>
    <p:sldId id="419" r:id="rId28"/>
    <p:sldId id="420" r:id="rId29"/>
    <p:sldId id="422" r:id="rId30"/>
    <p:sldId id="471" r:id="rId31"/>
    <p:sldId id="472" r:id="rId32"/>
    <p:sldId id="396" r:id="rId33"/>
    <p:sldId id="397" r:id="rId34"/>
    <p:sldId id="435" r:id="rId35"/>
    <p:sldId id="437" r:id="rId36"/>
    <p:sldId id="438" r:id="rId37"/>
    <p:sldId id="439" r:id="rId38"/>
    <p:sldId id="440" r:id="rId39"/>
    <p:sldId id="441" r:id="rId40"/>
    <p:sldId id="442" r:id="rId41"/>
    <p:sldId id="443" r:id="rId42"/>
    <p:sldId id="444" r:id="rId43"/>
    <p:sldId id="445" r:id="rId44"/>
    <p:sldId id="446" r:id="rId45"/>
    <p:sldId id="447" r:id="rId46"/>
    <p:sldId id="473" r:id="rId47"/>
    <p:sldId id="448" r:id="rId48"/>
    <p:sldId id="351" r:id="rId49"/>
    <p:sldId id="449" r:id="rId50"/>
    <p:sldId id="352" r:id="rId51"/>
    <p:sldId id="450" r:id="rId52"/>
    <p:sldId id="451" r:id="rId53"/>
    <p:sldId id="452" r:id="rId54"/>
    <p:sldId id="353" r:id="rId55"/>
    <p:sldId id="354" r:id="rId56"/>
    <p:sldId id="454" r:id="rId57"/>
    <p:sldId id="453" r:id="rId58"/>
    <p:sldId id="455" r:id="rId59"/>
    <p:sldId id="356" r:id="rId60"/>
    <p:sldId id="456" r:id="rId61"/>
    <p:sldId id="474" r:id="rId62"/>
    <p:sldId id="457" r:id="rId63"/>
    <p:sldId id="459" r:id="rId64"/>
    <p:sldId id="460" r:id="rId65"/>
    <p:sldId id="461" r:id="rId66"/>
    <p:sldId id="463" r:id="rId67"/>
    <p:sldId id="464" r:id="rId68"/>
    <p:sldId id="466" r:id="rId69"/>
    <p:sldId id="465" r:id="rId70"/>
    <p:sldId id="467" r:id="rId71"/>
    <p:sldId id="477" r:id="rId72"/>
    <p:sldId id="468" r:id="rId73"/>
    <p:sldId id="364" r:id="rId74"/>
    <p:sldId id="365" r:id="rId75"/>
    <p:sldId id="366" r:id="rId76"/>
    <p:sldId id="367" r:id="rId77"/>
    <p:sldId id="479" r:id="rId78"/>
    <p:sldId id="469" r:id="rId79"/>
    <p:sldId id="470" r:id="rId80"/>
    <p:sldId id="383" r:id="rId81"/>
    <p:sldId id="384" r:id="rId82"/>
    <p:sldId id="385" r:id="rId83"/>
    <p:sldId id="480" r:id="rId84"/>
    <p:sldId id="394" r:id="rId85"/>
    <p:sldId id="395" r:id="rId8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0000"/>
    <a:srgbClr val="66CCFF"/>
    <a:srgbClr val="CCFFFF"/>
    <a:srgbClr val="F8F8F8"/>
    <a:srgbClr val="EAEAEA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500" y="-96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718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algn="r"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7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66188"/>
            <a:ext cx="30718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algn="r" defTabSz="883169">
              <a:defRPr sz="1100">
                <a:latin typeface="Helvetica" pitchFamily="-84" charset="0"/>
              </a:defRPr>
            </a:lvl1pPr>
          </a:lstStyle>
          <a:p>
            <a:pPr>
              <a:defRPr/>
            </a:pPr>
            <a:fld id="{077F5827-49AB-4F2D-A3DF-26B6ACD7C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algn="r"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116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7AFA16F-7908-41B5-A36F-02728131D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9E030F91-574C-4B7D-AFF8-9F6E53F08115}" type="slidenum">
              <a:rPr lang="en-US" altLang="en-US" smtClean="0">
                <a:latin typeface="Helvetica" pitchFamily="-84" charset="0"/>
              </a:rPr>
              <a:pPr defTabSz="930275"/>
              <a:t>1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9B9D251E-81B6-4C82-B4DE-18600E98B606}" type="slidenum">
              <a:rPr lang="en-US" altLang="en-US" smtClean="0">
                <a:latin typeface="Helvetica" pitchFamily="-84" charset="0"/>
              </a:rPr>
              <a:pPr defTabSz="930275"/>
              <a:t>23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80CF7E26-735B-4E07-97A9-62AA2AE31814}" type="slidenum">
              <a:rPr lang="en-US" altLang="en-US" smtClean="0">
                <a:latin typeface="Helvetica" pitchFamily="-84" charset="0"/>
              </a:rPr>
              <a:pPr defTabSz="930275"/>
              <a:t>30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B0354F79-FC29-4A2B-A0E1-5D500C1A74C1}" type="slidenum">
              <a:rPr lang="en-US" altLang="en-US" smtClean="0">
                <a:latin typeface="Helvetica" pitchFamily="-84" charset="0"/>
              </a:rPr>
              <a:pPr defTabSz="930275"/>
              <a:t>32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D380D2CC-ED54-4DCC-8B2B-622EB430615B}" type="slidenum">
              <a:rPr lang="en-US" altLang="en-US" smtClean="0">
                <a:latin typeface="Helvetica" pitchFamily="-84" charset="0"/>
              </a:rPr>
              <a:pPr defTabSz="930275"/>
              <a:t>38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AB6BE4B2-3302-48B1-BC10-E1E9B6BF8BCC}" type="slidenum">
              <a:rPr lang="en-US" altLang="en-US" smtClean="0">
                <a:latin typeface="Helvetica" pitchFamily="-84" charset="0"/>
              </a:rPr>
              <a:pPr defTabSz="930275"/>
              <a:t>46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02E10356-A60E-4866-9EB7-C779A6D47BBC}" type="slidenum">
              <a:rPr lang="en-US" altLang="en-US" smtClean="0">
                <a:latin typeface="Helvetica" pitchFamily="-84" charset="0"/>
              </a:rPr>
              <a:pPr defTabSz="930275"/>
              <a:t>48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E43EEEFE-295D-4AA1-971C-FD5EF472A3F9}" type="slidenum">
              <a:rPr lang="en-US" altLang="en-US" smtClean="0">
                <a:latin typeface="Helvetica" pitchFamily="-84" charset="0"/>
              </a:rPr>
              <a:pPr defTabSz="930275"/>
              <a:t>50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D8E897B6-9E0C-4FE2-93B3-67746E7D3444}" type="slidenum">
              <a:rPr lang="en-US" altLang="en-US" smtClean="0">
                <a:latin typeface="Helvetica" pitchFamily="-84" charset="0"/>
              </a:rPr>
              <a:pPr defTabSz="930275"/>
              <a:t>55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01196CD2-A0B6-4713-A72F-25AD90FADD6E}" type="slidenum">
              <a:rPr lang="en-US" altLang="en-US" smtClean="0">
                <a:latin typeface="Helvetica" pitchFamily="-84" charset="0"/>
              </a:rPr>
              <a:pPr defTabSz="930275"/>
              <a:t>56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60E1880C-A9AF-4B92-8062-C4656D2C8C13}" type="slidenum">
              <a:rPr lang="en-US" altLang="en-US" smtClean="0">
                <a:latin typeface="Helvetica" pitchFamily="-84" charset="0"/>
              </a:rPr>
              <a:pPr defTabSz="930275"/>
              <a:t>59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B745F8DD-5BA5-48BE-87F6-AEC5BA8F22DC}" type="slidenum">
              <a:rPr lang="en-US" altLang="en-US" smtClean="0">
                <a:latin typeface="Helvetica" pitchFamily="-84" charset="0"/>
              </a:rPr>
              <a:pPr defTabSz="930275"/>
              <a:t>2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E8986509-4CC5-4F70-AEDA-FC1856586003}" type="slidenum">
              <a:rPr lang="en-US" altLang="en-US" smtClean="0">
                <a:latin typeface="Helvetica" pitchFamily="-84" charset="0"/>
              </a:rPr>
              <a:pPr defTabSz="930275"/>
              <a:t>61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F0DBF041-01BE-48EB-B51C-1CE21066E907}" type="slidenum">
              <a:rPr lang="en-US" altLang="en-US" smtClean="0">
                <a:latin typeface="Helvetica" pitchFamily="-84" charset="0"/>
              </a:rPr>
              <a:pPr defTabSz="930275"/>
              <a:t>68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1A172684-0CD8-48E7-9347-5848364FCFFD}" type="slidenum">
              <a:rPr lang="en-US" altLang="en-US" smtClean="0">
                <a:latin typeface="Helvetica" pitchFamily="-84" charset="0"/>
              </a:rPr>
              <a:pPr defTabSz="930275"/>
              <a:t>70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49635C27-99E2-4F6B-BC7C-81C2D7D8C6FF}" type="slidenum">
              <a:rPr lang="en-US" altLang="en-US" smtClean="0">
                <a:latin typeface="Helvetica" pitchFamily="-84" charset="0"/>
              </a:rPr>
              <a:pPr defTabSz="930275"/>
              <a:t>73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BE60255A-8555-418F-A0E1-EF5C38402093}" type="slidenum">
              <a:rPr lang="en-US" altLang="en-US" smtClean="0">
                <a:latin typeface="Helvetica" pitchFamily="-84" charset="0"/>
              </a:rPr>
              <a:pPr defTabSz="930275"/>
              <a:t>75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D5B53232-80EC-4A62-A314-0B9F58B3F03A}" type="slidenum">
              <a:rPr lang="en-US" altLang="en-US" smtClean="0">
                <a:latin typeface="Helvetica" pitchFamily="-84" charset="0"/>
              </a:rPr>
              <a:pPr defTabSz="930275"/>
              <a:t>76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D51DD79E-0651-4CC7-B081-46434E9EC01A}" type="slidenum">
              <a:rPr lang="en-US" altLang="en-US" smtClean="0">
                <a:latin typeface="Helvetica" pitchFamily="-84" charset="0"/>
              </a:rPr>
              <a:pPr defTabSz="930275"/>
              <a:t>80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6DCC5109-4966-4FA8-AA2B-A5B274ABBDEA}" type="slidenum">
              <a:rPr lang="en-US" altLang="en-US" smtClean="0">
                <a:latin typeface="Helvetica" pitchFamily="-84" charset="0"/>
              </a:rPr>
              <a:pPr defTabSz="930275"/>
              <a:t>81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82E81B48-F098-4E6F-A823-D7AB82F3FC45}" type="slidenum">
              <a:rPr lang="en-US" altLang="en-US" smtClean="0">
                <a:latin typeface="Helvetica" pitchFamily="-84" charset="0"/>
              </a:rPr>
              <a:pPr defTabSz="930275"/>
              <a:t>82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8AC17AF0-1E78-4040-8CB6-F7322DDB546C}" type="slidenum">
              <a:rPr lang="en-US" altLang="en-US" smtClean="0">
                <a:latin typeface="Helvetica" pitchFamily="-84" charset="0"/>
              </a:rPr>
              <a:pPr defTabSz="930275"/>
              <a:t>84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2F73A71E-831E-48F6-AAD0-D887AD8D844F}" type="slidenum">
              <a:rPr lang="en-US" altLang="en-US" smtClean="0">
                <a:latin typeface="Helvetica" pitchFamily="-84" charset="0"/>
              </a:rPr>
              <a:pPr defTabSz="930275"/>
              <a:t>3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CFA57F55-1355-4CE2-ADAA-E9F660C45F60}" type="slidenum">
              <a:rPr lang="en-US" altLang="en-US" smtClean="0">
                <a:latin typeface="Helvetica" pitchFamily="-84" charset="0"/>
              </a:rPr>
              <a:pPr defTabSz="930275"/>
              <a:t>85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5C63714E-DF1D-414D-8DFF-4AD7CD5EF4CC}" type="slidenum">
              <a:rPr lang="en-US" altLang="en-US" smtClean="0">
                <a:latin typeface="Helvetica" pitchFamily="-84" charset="0"/>
              </a:rPr>
              <a:pPr defTabSz="930275"/>
              <a:t>4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23268C3D-BD77-4C08-A453-56671565744A}" type="slidenum">
              <a:rPr lang="en-US" altLang="en-US" smtClean="0">
                <a:latin typeface="Helvetica" pitchFamily="-84" charset="0"/>
              </a:rPr>
              <a:pPr defTabSz="930275"/>
              <a:t>9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73A0A722-849D-41BD-A616-23375A2B2DD5}" type="slidenum">
              <a:rPr lang="en-US" altLang="en-US" smtClean="0">
                <a:latin typeface="Helvetica" pitchFamily="-84" charset="0"/>
              </a:rPr>
              <a:pPr defTabSz="930275"/>
              <a:t>19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F35FB105-2E9B-4DF3-939D-B72195D8951C}" type="slidenum">
              <a:rPr lang="en-US" altLang="en-US" smtClean="0">
                <a:latin typeface="Helvetica" pitchFamily="-84" charset="0"/>
              </a:rPr>
              <a:pPr defTabSz="930275"/>
              <a:t>20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71993302-A6E7-4286-BE6E-77ECD9B08CED}" type="slidenum">
              <a:rPr lang="en-US" altLang="en-US" smtClean="0">
                <a:latin typeface="Helvetica" pitchFamily="-84" charset="0"/>
              </a:rPr>
              <a:pPr defTabSz="930275"/>
              <a:t>21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1CC2B5BC-D04F-4A4F-9E3B-08512F9842B0}" type="slidenum">
              <a:rPr lang="en-US" altLang="en-US" smtClean="0">
                <a:latin typeface="Helvetica" pitchFamily="-84" charset="0"/>
              </a:rPr>
              <a:pPr defTabSz="930275"/>
              <a:t>22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33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95575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336699"/>
                </a:solidFill>
                <a:latin typeface="Helvetica" pitchFamily="-84" charset="0"/>
              </a:rPr>
              <a:t>Operating System Concepts – 9</a:t>
            </a:r>
            <a:r>
              <a:rPr lang="en-US" altLang="en-US" sz="1000" b="1" baseline="30000" smtClean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smtClean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 smtClean="0">
                <a:solidFill>
                  <a:srgbClr val="006699"/>
                </a:solidFill>
                <a:latin typeface="Helvetica" pitchFamily="-84" charset="0"/>
              </a:rPr>
              <a:t>8.</a:t>
            </a:r>
            <a:fld id="{E2F0340A-77D2-4B5C-94C6-D3CCB0FA332F}" type="slidenum">
              <a:rPr lang="en-US" altLang="en-US" sz="1000" b="1" smtClean="0">
                <a:solidFill>
                  <a:srgbClr val="006699"/>
                </a:solidFill>
                <a:latin typeface="Helvetica" pitchFamily="-8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 smtClean="0">
              <a:solidFill>
                <a:srgbClr val="006699"/>
              </a:solidFill>
              <a:latin typeface="Helvetica" pitchFamily="-8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00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8425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006699"/>
                </a:solidFill>
                <a:latin typeface="Helvetica" pitchFamily="-84" charset="0"/>
              </a:rPr>
              <a:t>Operating System Concepts – 9</a:t>
            </a:r>
            <a:r>
              <a:rPr lang="en-US" altLang="en-US" sz="1000" b="1" baseline="30000" smtClean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smtClean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-84" charset="2"/>
        <a:buChar char="n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-84" charset="2"/>
        <a:buChar char="l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93750"/>
            <a:ext cx="7772400" cy="21288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Chapter 8: Memory Management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03920" cy="576262"/>
          </a:xfrm>
        </p:spPr>
        <p:txBody>
          <a:bodyPr/>
          <a:lstStyle/>
          <a:p>
            <a:r>
              <a:rPr lang="en-US" altLang="en-US" dirty="0" smtClean="0"/>
              <a:t>Base and Limit Registers </a:t>
            </a:r>
            <a:r>
              <a:rPr lang="en-US" dirty="0" smtClean="0"/>
              <a:t>Figure 8.1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3" y="1083212"/>
            <a:ext cx="8810968" cy="4681001"/>
          </a:xfrm>
        </p:spPr>
        <p:txBody>
          <a:bodyPr/>
          <a:lstStyle/>
          <a:p>
            <a:r>
              <a:rPr lang="en-US" sz="2400" dirty="0" smtClean="0"/>
              <a:t>For example, if the </a:t>
            </a:r>
            <a:r>
              <a:rPr lang="en-US" sz="2400" b="1" dirty="0" smtClean="0"/>
              <a:t>base register </a:t>
            </a:r>
            <a:r>
              <a:rPr lang="en-US" sz="2400" dirty="0" smtClean="0"/>
              <a:t>holds 300040 and the </a:t>
            </a:r>
            <a:r>
              <a:rPr lang="en-US" sz="2400" b="1" dirty="0" smtClean="0"/>
              <a:t>limit register</a:t>
            </a:r>
            <a:r>
              <a:rPr lang="en-US" sz="2400" dirty="0" smtClean="0"/>
              <a:t> is 120900, then the program can legally access all addresses from 300040 through 420939 (exclusive, see Fig. 8.2) </a:t>
            </a:r>
          </a:p>
          <a:p>
            <a:pPr lvl="1"/>
            <a:r>
              <a:rPr lang="en-US" sz="2200" b="1" u="sng" dirty="0" smtClean="0"/>
              <a:t>Protection of memory space </a:t>
            </a:r>
            <a:r>
              <a:rPr lang="en-US" sz="2200" u="sng" dirty="0" smtClean="0"/>
              <a:t>is accomplished by having the CPU hardware compare  with every address generated in </a:t>
            </a:r>
            <a:r>
              <a:rPr lang="en-US" sz="2200" b="1" u="sng" dirty="0" smtClean="0"/>
              <a:t>user mode </a:t>
            </a:r>
            <a:r>
              <a:rPr lang="en-US" sz="2200" u="sng" dirty="0" smtClean="0"/>
              <a:t>with the registers</a:t>
            </a:r>
            <a:r>
              <a:rPr lang="en-US" sz="2200" dirty="0" smtClean="0"/>
              <a:t>.</a:t>
            </a:r>
          </a:p>
          <a:p>
            <a:r>
              <a:rPr lang="en-US" sz="2400" dirty="0" smtClean="0"/>
              <a:t>Any attempt by a program executing in </a:t>
            </a:r>
            <a:r>
              <a:rPr lang="en-US" sz="2400" b="1" dirty="0" smtClean="0"/>
              <a:t>user mode </a:t>
            </a:r>
            <a:r>
              <a:rPr lang="en-US" sz="2400" dirty="0" smtClean="0"/>
              <a:t>to access </a:t>
            </a:r>
            <a:r>
              <a:rPr lang="en-US" sz="2400" b="1" dirty="0" smtClean="0"/>
              <a:t>operating-system space, </a:t>
            </a:r>
            <a:r>
              <a:rPr lang="en-US" sz="2400" dirty="0" smtClean="0"/>
              <a:t> treats the attempt as a </a:t>
            </a:r>
            <a:r>
              <a:rPr lang="en-US" sz="2400" b="1" i="1" dirty="0" smtClean="0"/>
              <a:t>fatal error </a:t>
            </a:r>
            <a:r>
              <a:rPr lang="en-US" sz="2400" dirty="0" smtClean="0"/>
              <a:t>(see </a:t>
            </a:r>
            <a:r>
              <a:rPr lang="en-US" sz="2400" b="1" dirty="0" smtClean="0"/>
              <a:t>Figure 8.2</a:t>
            </a:r>
            <a:r>
              <a:rPr lang="en-US" sz="2400" dirty="0" smtClean="0"/>
              <a:t>).</a:t>
            </a:r>
          </a:p>
          <a:p>
            <a:pPr lvl="1"/>
            <a:r>
              <a:rPr lang="en-US" b="1" i="1" u="sng" dirty="0" smtClean="0"/>
              <a:t>This scheme prevents a user program from (accidentally or deliberately) modifying the code or data structures of either the OS or other users</a:t>
            </a:r>
            <a:r>
              <a:rPr lang="en-US" b="1" dirty="0" smtClean="0"/>
              <a:t>.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41388" y="153988"/>
            <a:ext cx="8202612" cy="576262"/>
          </a:xfrm>
        </p:spPr>
        <p:txBody>
          <a:bodyPr/>
          <a:lstStyle/>
          <a:p>
            <a:r>
              <a:rPr lang="en-US" altLang="en-US" dirty="0" smtClean="0"/>
              <a:t>Hardware Address Protection </a:t>
            </a:r>
            <a:r>
              <a:rPr lang="en-US" dirty="0" smtClean="0"/>
              <a:t>Figure 8.2</a:t>
            </a:r>
            <a:endParaRPr lang="en-US" altLang="en-US" dirty="0" smtClean="0"/>
          </a:p>
        </p:txBody>
      </p:sp>
      <p:pic>
        <p:nvPicPr>
          <p:cNvPr id="8195" name="Content Placeholder 4" descr="8.02.pdf"/>
          <p:cNvPicPr>
            <a:picLocks noGrp="1" noChangeAspect="1"/>
          </p:cNvPicPr>
          <p:nvPr>
            <p:ph idx="1"/>
          </p:nvPr>
        </p:nvPicPr>
        <p:blipFill>
          <a:blip r:embed="rId2"/>
          <a:srcRect t="-12790" b="-12790"/>
          <a:stretch>
            <a:fillRect/>
          </a:stretch>
        </p:blipFill>
        <p:spPr>
          <a:xfrm>
            <a:off x="1083212" y="1156579"/>
            <a:ext cx="7427025" cy="40900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Base and Limit Registers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28" y="1233488"/>
            <a:ext cx="8656222" cy="4530725"/>
          </a:xfrm>
        </p:spPr>
        <p:txBody>
          <a:bodyPr/>
          <a:lstStyle/>
          <a:p>
            <a:r>
              <a:rPr lang="en-US" sz="2400" u="sng" dirty="0" smtClean="0"/>
              <a:t>The values of </a:t>
            </a:r>
            <a:r>
              <a:rPr lang="en-US" sz="2400" b="1" u="sng" dirty="0" smtClean="0"/>
              <a:t>base</a:t>
            </a:r>
            <a:r>
              <a:rPr lang="en-US" sz="2400" u="sng" dirty="0" smtClean="0"/>
              <a:t> and </a:t>
            </a:r>
            <a:r>
              <a:rPr lang="en-US" sz="2400" b="1" u="sng" dirty="0" smtClean="0"/>
              <a:t>limit </a:t>
            </a:r>
            <a:r>
              <a:rPr lang="en-US" sz="2400" u="sng" dirty="0" smtClean="0"/>
              <a:t>registers can be loaded only by the </a:t>
            </a:r>
            <a:r>
              <a:rPr lang="en-US" sz="2400" b="1" u="sng" dirty="0" smtClean="0"/>
              <a:t>OS</a:t>
            </a:r>
            <a:r>
              <a:rPr lang="en-US" sz="2400" dirty="0" smtClean="0"/>
              <a:t>, which uses </a:t>
            </a:r>
            <a:r>
              <a:rPr lang="en-US" sz="2400" b="1" dirty="0" smtClean="0"/>
              <a:t>a special privileged instruction </a:t>
            </a:r>
            <a:r>
              <a:rPr lang="en-US" sz="2400" dirty="0" smtClean="0"/>
              <a:t>of the CPU. </a:t>
            </a:r>
          </a:p>
          <a:p>
            <a:pPr lvl="1"/>
            <a:r>
              <a:rPr lang="en-US" sz="2200" b="1" u="sng" dirty="0" smtClean="0"/>
              <a:t>Privileged instructions </a:t>
            </a:r>
            <a:r>
              <a:rPr lang="en-US" sz="2200" u="sng" dirty="0" smtClean="0"/>
              <a:t>can be executed only in </a:t>
            </a:r>
            <a:r>
              <a:rPr lang="en-US" sz="2200" b="1" u="sng" dirty="0" smtClean="0"/>
              <a:t>kernel mode</a:t>
            </a:r>
            <a:r>
              <a:rPr lang="en-US" sz="2200" u="sng" dirty="0" smtClean="0"/>
              <a:t>, and the OS can only load the </a:t>
            </a:r>
            <a:r>
              <a:rPr lang="en-US" sz="2200" b="1" u="sng" dirty="0" smtClean="0"/>
              <a:t>base</a:t>
            </a:r>
            <a:r>
              <a:rPr lang="en-US" sz="2200" u="sng" dirty="0" smtClean="0"/>
              <a:t> and </a:t>
            </a:r>
            <a:r>
              <a:rPr lang="en-US" sz="2200" b="1" u="sng" dirty="0" smtClean="0"/>
              <a:t>limit registers</a:t>
            </a:r>
            <a:r>
              <a:rPr lang="en-US" sz="2200" u="sng" dirty="0" smtClean="0"/>
              <a:t>.</a:t>
            </a:r>
          </a:p>
          <a:p>
            <a:r>
              <a:rPr lang="en-US" sz="2400" i="1" dirty="0" smtClean="0"/>
              <a:t>This scheme allows the OS to change the value of the registers but prevents user programs from changing the registers’ contents.</a:t>
            </a:r>
            <a:endParaRPr lang="th-TH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Address Binding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22" y="1097280"/>
            <a:ext cx="8740628" cy="4666933"/>
          </a:xfrm>
        </p:spPr>
        <p:txBody>
          <a:bodyPr/>
          <a:lstStyle/>
          <a:p>
            <a:r>
              <a:rPr lang="en-US" sz="2400" dirty="0" smtClean="0"/>
              <a:t>Usually, a run-able user program resides on a disk as a </a:t>
            </a:r>
            <a:r>
              <a:rPr lang="en-US" sz="2400" b="1" dirty="0" smtClean="0"/>
              <a:t>binary executable file </a:t>
            </a:r>
            <a:r>
              <a:rPr lang="en-US" sz="2400" dirty="0" smtClean="0"/>
              <a:t>(</a:t>
            </a:r>
            <a:r>
              <a:rPr lang="en-US" sz="2400" b="1" dirty="0" smtClean="0"/>
              <a:t>.exe file</a:t>
            </a:r>
            <a:r>
              <a:rPr lang="en-US" sz="2400" dirty="0" smtClean="0"/>
              <a:t>)</a:t>
            </a:r>
            <a:r>
              <a:rPr lang="en-US" sz="2400" b="1" dirty="0" smtClean="0"/>
              <a:t> </a:t>
            </a:r>
            <a:r>
              <a:rPr lang="en-US" sz="2400" dirty="0" smtClean="0"/>
              <a:t>before it is loaded into memory for execution</a:t>
            </a:r>
            <a:r>
              <a:rPr lang="en-US" sz="2400" b="1" dirty="0" smtClean="0"/>
              <a:t>. </a:t>
            </a:r>
          </a:p>
          <a:p>
            <a:r>
              <a:rPr lang="en-US" sz="2400" u="sng" dirty="0" smtClean="0"/>
              <a:t>To be executed, the program must be brought into main memory and placed within a process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Depending on the </a:t>
            </a:r>
            <a:r>
              <a:rPr lang="en-US" sz="2400" b="1" dirty="0" smtClean="0"/>
              <a:t>memory management </a:t>
            </a:r>
            <a:r>
              <a:rPr lang="en-US" sz="2400" dirty="0" smtClean="0"/>
              <a:t>in use, the </a:t>
            </a:r>
            <a:r>
              <a:rPr lang="en-US" sz="2400" b="1" dirty="0" smtClean="0"/>
              <a:t>process </a:t>
            </a:r>
            <a:r>
              <a:rPr lang="en-US" sz="2400" dirty="0" smtClean="0"/>
              <a:t>(.exe file of the user program in MM) may be moved between </a:t>
            </a:r>
            <a:r>
              <a:rPr lang="en-US" sz="2400" b="1" dirty="0" smtClean="0"/>
              <a:t>disk</a:t>
            </a:r>
            <a:r>
              <a:rPr lang="en-US" sz="2400" dirty="0" smtClean="0"/>
              <a:t> and </a:t>
            </a:r>
            <a:r>
              <a:rPr lang="en-US" sz="2400" b="1" dirty="0" smtClean="0"/>
              <a:t>memory</a:t>
            </a:r>
            <a:r>
              <a:rPr lang="en-US" sz="2400" dirty="0" smtClean="0"/>
              <a:t> during its execution. 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processes</a:t>
            </a:r>
            <a:r>
              <a:rPr lang="en-US" sz="2400" dirty="0" smtClean="0"/>
              <a:t> on the disk that are waiting to be brought into memory for execution form the </a:t>
            </a:r>
            <a:r>
              <a:rPr lang="en-US" sz="2400" b="1" dirty="0" smtClean="0"/>
              <a:t>input queue (disk queue).</a:t>
            </a:r>
            <a:endParaRPr lang="th-TH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Address Binding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26942"/>
            <a:ext cx="8670290" cy="5106572"/>
          </a:xfrm>
        </p:spPr>
        <p:txBody>
          <a:bodyPr/>
          <a:lstStyle/>
          <a:p>
            <a:r>
              <a:rPr lang="en-US" sz="2200" dirty="0" smtClean="0"/>
              <a:t>The CPU </a:t>
            </a:r>
            <a:r>
              <a:rPr lang="en-US" sz="2200" b="1" dirty="0" smtClean="0"/>
              <a:t>scheduling procedure</a:t>
            </a:r>
            <a:r>
              <a:rPr lang="en-US" sz="2200" dirty="0" smtClean="0"/>
              <a:t> selects one of the processes in the </a:t>
            </a:r>
            <a:r>
              <a:rPr lang="en-US" sz="2200" b="1" dirty="0" smtClean="0"/>
              <a:t>input queue </a:t>
            </a:r>
            <a:r>
              <a:rPr lang="en-US" sz="2200" dirty="0" smtClean="0"/>
              <a:t>and to </a:t>
            </a:r>
            <a:r>
              <a:rPr lang="en-US" sz="2200" b="1" dirty="0" smtClean="0"/>
              <a:t>load</a:t>
            </a:r>
            <a:r>
              <a:rPr lang="en-US" sz="2200" dirty="0" smtClean="0"/>
              <a:t> that into the </a:t>
            </a:r>
            <a:r>
              <a:rPr lang="en-US" sz="2200" b="1" dirty="0" smtClean="0"/>
              <a:t>main memory</a:t>
            </a:r>
            <a:r>
              <a:rPr lang="en-US" sz="2200" dirty="0" smtClean="0"/>
              <a:t>. </a:t>
            </a:r>
          </a:p>
          <a:p>
            <a:r>
              <a:rPr lang="en-US" sz="2200" dirty="0" smtClean="0"/>
              <a:t>As the </a:t>
            </a:r>
            <a:r>
              <a:rPr lang="en-US" sz="2200" b="1" dirty="0" smtClean="0"/>
              <a:t>process</a:t>
            </a:r>
            <a:r>
              <a:rPr lang="en-US" sz="2200" dirty="0" smtClean="0"/>
              <a:t> is executed, it accesses instructions and data from memory. </a:t>
            </a:r>
          </a:p>
          <a:p>
            <a:r>
              <a:rPr lang="en-US" sz="2200" dirty="0" smtClean="0"/>
              <a:t>Eventually, the process </a:t>
            </a:r>
            <a:r>
              <a:rPr lang="en-US" sz="2200" b="1" dirty="0" smtClean="0"/>
              <a:t>terminates</a:t>
            </a:r>
            <a:r>
              <a:rPr lang="en-US" sz="2200" dirty="0" smtClean="0"/>
              <a:t>, and its </a:t>
            </a:r>
            <a:r>
              <a:rPr lang="en-US" sz="2200" b="1" dirty="0" smtClean="0"/>
              <a:t>memory space </a:t>
            </a:r>
            <a:r>
              <a:rPr lang="en-US" sz="2200" dirty="0" smtClean="0"/>
              <a:t>is declared to  be available for other waiting processes.</a:t>
            </a:r>
          </a:p>
          <a:p>
            <a:r>
              <a:rPr lang="en-US" sz="2200" dirty="0" smtClean="0"/>
              <a:t>Most systems allow a </a:t>
            </a:r>
            <a:r>
              <a:rPr lang="en-US" sz="2200" b="1" dirty="0" smtClean="0"/>
              <a:t>user process </a:t>
            </a:r>
            <a:r>
              <a:rPr lang="en-US" sz="2200" dirty="0" smtClean="0"/>
              <a:t>to reside in any part of the physical memory. </a:t>
            </a:r>
          </a:p>
          <a:p>
            <a:r>
              <a:rPr lang="en-US" sz="2200" u="sng" dirty="0" smtClean="0"/>
              <a:t>Although the </a:t>
            </a:r>
            <a:r>
              <a:rPr lang="en-US" sz="2200" b="1" u="sng" dirty="0" smtClean="0"/>
              <a:t>main memory address space </a:t>
            </a:r>
            <a:r>
              <a:rPr lang="en-US" sz="2200" u="sng" dirty="0" smtClean="0"/>
              <a:t>of the computer may start at </a:t>
            </a:r>
            <a:r>
              <a:rPr lang="en-US" sz="2200" b="1" u="sng" dirty="0" smtClean="0"/>
              <a:t>00000</a:t>
            </a:r>
            <a:r>
              <a:rPr lang="en-US" sz="2200" u="sng" dirty="0" smtClean="0"/>
              <a:t>, </a:t>
            </a:r>
            <a:r>
              <a:rPr lang="en-US" sz="2200" b="1" u="sng" dirty="0" smtClean="0"/>
              <a:t>the first address of the user process does not need to be 00000</a:t>
            </a:r>
            <a:r>
              <a:rPr lang="en-US" sz="22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r>
              <a:rPr lang="en-US" altLang="en-US" dirty="0" smtClean="0"/>
              <a:t>Address Binding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9489" y="914401"/>
            <a:ext cx="8834511" cy="5156200"/>
          </a:xfrm>
        </p:spPr>
        <p:txBody>
          <a:bodyPr/>
          <a:lstStyle/>
          <a:p>
            <a:r>
              <a:rPr kumimoji="0" lang="en-US" altLang="en-US" sz="2200" dirty="0" smtClean="0"/>
              <a:t>User programs on the </a:t>
            </a:r>
            <a:r>
              <a:rPr kumimoji="0" lang="en-US" altLang="en-US" sz="2200" b="1" dirty="0" smtClean="0"/>
              <a:t>disk memory</a:t>
            </a:r>
            <a:r>
              <a:rPr kumimoji="0" lang="en-US" altLang="en-US" sz="2200" dirty="0" smtClean="0"/>
              <a:t> folder </a:t>
            </a:r>
            <a:r>
              <a:rPr kumimoji="0" lang="en-US" altLang="en-US" sz="2200" b="1" dirty="0" smtClean="0"/>
              <a:t>ready</a:t>
            </a:r>
            <a:r>
              <a:rPr kumimoji="0" lang="en-US" altLang="en-US" sz="2200" dirty="0" smtClean="0"/>
              <a:t> to be brought into </a:t>
            </a:r>
            <a:r>
              <a:rPr kumimoji="0" lang="en-US" altLang="en-US" sz="2200" b="1" dirty="0" smtClean="0"/>
              <a:t>main memory</a:t>
            </a:r>
            <a:r>
              <a:rPr kumimoji="0" lang="en-US" altLang="en-US" sz="2200" dirty="0" smtClean="0"/>
              <a:t> for execution.</a:t>
            </a:r>
            <a:endParaRPr kumimoji="0" lang="en-US" altLang="en-US" sz="2200" b="1" dirty="0" smtClean="0"/>
          </a:p>
          <a:p>
            <a:r>
              <a:rPr kumimoji="0" lang="en-US" altLang="en-US" sz="2200" dirty="0" smtClean="0"/>
              <a:t>Further, </a:t>
            </a:r>
            <a:r>
              <a:rPr kumimoji="0" lang="en-US" altLang="en-US" sz="2200" b="1" dirty="0" smtClean="0"/>
              <a:t>addresses represented </a:t>
            </a:r>
            <a:r>
              <a:rPr kumimoji="0" lang="en-US" altLang="en-US" sz="2200" dirty="0" smtClean="0"/>
              <a:t>in different ways at different stages of a program</a:t>
            </a:r>
            <a:r>
              <a:rPr kumimoji="0" lang="ja-JP" altLang="en-US" sz="2200" smtClean="0"/>
              <a:t>’</a:t>
            </a:r>
            <a:r>
              <a:rPr kumimoji="0" lang="en-US" altLang="ja-JP" sz="2200" dirty="0" smtClean="0"/>
              <a:t>s life</a:t>
            </a:r>
          </a:p>
          <a:p>
            <a:pPr lvl="1"/>
            <a:r>
              <a:rPr kumimoji="0" lang="en-US" altLang="en-US" sz="2200" b="1" u="sng" dirty="0" smtClean="0"/>
              <a:t>Source code addresses </a:t>
            </a:r>
            <a:r>
              <a:rPr kumimoji="0" lang="en-US" altLang="en-US" sz="2200" dirty="0" smtClean="0"/>
              <a:t>usually symbolic</a:t>
            </a:r>
          </a:p>
          <a:p>
            <a:pPr lvl="1"/>
            <a:r>
              <a:rPr kumimoji="0" lang="en-US" altLang="en-US" sz="2200" b="1" u="sng" dirty="0" smtClean="0"/>
              <a:t>Compiled code addresses </a:t>
            </a:r>
            <a:r>
              <a:rPr kumimoji="0" lang="en-US" altLang="en-US" sz="2200" b="1" dirty="0" smtClean="0"/>
              <a:t>bind </a:t>
            </a:r>
            <a:r>
              <a:rPr kumimoji="0" lang="en-US" altLang="en-US" sz="2200" dirty="0" smtClean="0"/>
              <a:t>to </a:t>
            </a:r>
            <a:r>
              <a:rPr kumimoji="0" lang="en-US" altLang="en-US" sz="2200" b="1" dirty="0" smtClean="0"/>
              <a:t>relocatable addresses</a:t>
            </a:r>
          </a:p>
          <a:p>
            <a:pPr lvl="1"/>
            <a:r>
              <a:rPr kumimoji="0" lang="en-US" altLang="en-US" sz="2200" b="1" u="sng" dirty="0" smtClean="0"/>
              <a:t>Linker </a:t>
            </a:r>
            <a:r>
              <a:rPr kumimoji="0" lang="en-US" altLang="en-US" sz="2200" u="sng" dirty="0" smtClean="0"/>
              <a:t>or </a:t>
            </a:r>
            <a:r>
              <a:rPr kumimoji="0" lang="en-US" altLang="en-US" sz="2200" b="1" u="sng" dirty="0" smtClean="0"/>
              <a:t>loader</a:t>
            </a:r>
            <a:r>
              <a:rPr kumimoji="0" lang="en-US" altLang="en-US" sz="2200" u="sng" dirty="0" smtClean="0"/>
              <a:t> </a:t>
            </a:r>
            <a:r>
              <a:rPr kumimoji="0" lang="en-US" altLang="en-US" sz="2200" dirty="0" smtClean="0"/>
              <a:t>will </a:t>
            </a:r>
            <a:r>
              <a:rPr kumimoji="0" lang="en-US" altLang="en-US" sz="2200" b="1" dirty="0" smtClean="0"/>
              <a:t>bind</a:t>
            </a:r>
            <a:r>
              <a:rPr kumimoji="0" lang="en-US" altLang="en-US" sz="2200" dirty="0" smtClean="0"/>
              <a:t> </a:t>
            </a:r>
            <a:r>
              <a:rPr kumimoji="0" lang="en-US" altLang="en-US" sz="2200" b="1" dirty="0" smtClean="0"/>
              <a:t>relocatable addresses </a:t>
            </a:r>
            <a:r>
              <a:rPr kumimoji="0" lang="en-US" altLang="en-US" sz="2200" dirty="0" smtClean="0"/>
              <a:t>to </a:t>
            </a:r>
            <a:r>
              <a:rPr kumimoji="0" lang="en-US" altLang="en-US" sz="2200" b="1" dirty="0" smtClean="0"/>
              <a:t>absolute addresses </a:t>
            </a:r>
            <a:r>
              <a:rPr kumimoji="0" lang="en-US" altLang="en-US" sz="2200" dirty="0" smtClean="0"/>
              <a:t>(main memory address)</a:t>
            </a:r>
            <a:endParaRPr kumimoji="0" lang="en-US" altLang="en-US" sz="2200" b="1" dirty="0" smtClean="0"/>
          </a:p>
          <a:p>
            <a:pPr lvl="1"/>
            <a:r>
              <a:rPr kumimoji="0" lang="en-US" altLang="en-US" sz="2200" dirty="0" smtClean="0"/>
              <a:t>Each  </a:t>
            </a:r>
            <a:r>
              <a:rPr kumimoji="0" lang="en-US" altLang="en-US" sz="2200" b="1" dirty="0" smtClean="0"/>
              <a:t>address binding </a:t>
            </a:r>
            <a:r>
              <a:rPr kumimoji="0" lang="en-US" altLang="en-US" sz="2200" dirty="0" smtClean="0"/>
              <a:t>maps </a:t>
            </a:r>
            <a:r>
              <a:rPr kumimoji="0" lang="en-US" altLang="en-US" sz="2200" b="1" dirty="0" smtClean="0"/>
              <a:t>one address space to another</a:t>
            </a:r>
          </a:p>
          <a:p>
            <a:r>
              <a:rPr lang="en-US" sz="2200" b="1" u="sng" dirty="0" smtClean="0"/>
              <a:t>Address binding is the process of mapping the program's disk addresses (called logical or virtual addresses) to corresponding physical or main memory addresses.</a:t>
            </a:r>
            <a:endParaRPr lang="th-TH" sz="2200" b="1" u="sng" dirty="0" smtClean="0"/>
          </a:p>
          <a:p>
            <a:pPr lvl="1"/>
            <a:endParaRPr kumimoji="0" lang="en-US" altLang="en-US" sz="2200" b="1" dirty="0" smtClean="0"/>
          </a:p>
          <a:p>
            <a:pPr>
              <a:buFont typeface="Monotype Sorts" pitchFamily="-84" charset="2"/>
              <a:buNone/>
            </a:pPr>
            <a:endParaRPr kumimoji="0" lang="en-US" altLang="en-US" sz="2000" dirty="0" smtClean="0"/>
          </a:p>
          <a:p>
            <a:pPr lvl="1"/>
            <a:endParaRPr kumimoji="0"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Address Binding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63" y="1069145"/>
            <a:ext cx="8628087" cy="5387925"/>
          </a:xfrm>
        </p:spPr>
        <p:txBody>
          <a:bodyPr/>
          <a:lstStyle/>
          <a:p>
            <a:r>
              <a:rPr lang="en-US" sz="2200" b="1" u="sng" dirty="0" smtClean="0"/>
              <a:t>Address binding </a:t>
            </a:r>
            <a:r>
              <a:rPr lang="en-US" sz="2200" u="sng" dirty="0" smtClean="0"/>
              <a:t>is the process of mapping the </a:t>
            </a:r>
            <a:r>
              <a:rPr lang="en-US" sz="2200" i="1" u="sng" dirty="0" smtClean="0"/>
              <a:t>program's logical or virtual addresses </a:t>
            </a:r>
            <a:r>
              <a:rPr lang="en-US" sz="2200" u="sng" dirty="0" smtClean="0"/>
              <a:t>to corresponding </a:t>
            </a:r>
            <a:r>
              <a:rPr lang="en-US" sz="2200" b="1" u="sng" dirty="0" smtClean="0"/>
              <a:t>physical </a:t>
            </a:r>
            <a:r>
              <a:rPr lang="en-US" sz="2200" u="sng" dirty="0" smtClean="0"/>
              <a:t>or </a:t>
            </a:r>
            <a:r>
              <a:rPr lang="en-US" sz="2200" b="1" u="sng" dirty="0" smtClean="0"/>
              <a:t>main memory addresses</a:t>
            </a:r>
            <a:r>
              <a:rPr lang="en-US" sz="2200" u="sng" dirty="0" smtClean="0"/>
              <a:t>.</a:t>
            </a:r>
          </a:p>
          <a:p>
            <a:pPr marL="914400" lvl="1" indent="-457200">
              <a:buClr>
                <a:schemeClr val="tx1"/>
              </a:buClr>
              <a:buSzPct val="103000"/>
              <a:buFont typeface="+mj-lt"/>
              <a:buAutoNum type="arabicPeriod"/>
            </a:pPr>
            <a:r>
              <a:rPr lang="en-US" sz="2000" dirty="0" smtClean="0"/>
              <a:t>The CPU</a:t>
            </a:r>
            <a:r>
              <a:rPr lang="en-US" sz="2000" b="1" dirty="0" smtClean="0"/>
              <a:t> generates the logical </a:t>
            </a:r>
            <a:r>
              <a:rPr lang="en-US" sz="2000" dirty="0" smtClean="0"/>
              <a:t>or</a:t>
            </a:r>
            <a:r>
              <a:rPr lang="en-US" sz="2000" b="1" dirty="0" smtClean="0"/>
              <a:t> virtual address</a:t>
            </a:r>
            <a:r>
              <a:rPr lang="en-US" sz="2000" dirty="0" smtClean="0"/>
              <a:t> for an </a:t>
            </a:r>
            <a:r>
              <a:rPr lang="en-US" sz="2000" b="1" dirty="0" smtClean="0"/>
              <a:t>instruction/data  </a:t>
            </a:r>
            <a:r>
              <a:rPr lang="en-US" sz="2000" dirty="0" smtClean="0"/>
              <a:t>of the </a:t>
            </a:r>
            <a:r>
              <a:rPr lang="en-US" sz="2000" b="1" dirty="0" smtClean="0"/>
              <a:t>executable file </a:t>
            </a:r>
            <a:r>
              <a:rPr lang="en-US" sz="2000" dirty="0" smtClean="0"/>
              <a:t>in disk folder and converts its </a:t>
            </a:r>
            <a:r>
              <a:rPr lang="en-US" sz="2000" b="1" dirty="0" smtClean="0"/>
              <a:t>logical address </a:t>
            </a:r>
            <a:r>
              <a:rPr lang="en-US" sz="2000" dirty="0" smtClean="0"/>
              <a:t>into </a:t>
            </a:r>
            <a:r>
              <a:rPr lang="en-US" sz="2000" b="1" dirty="0" smtClean="0"/>
              <a:t>physical address</a:t>
            </a:r>
            <a:r>
              <a:rPr lang="en-US" sz="2000" dirty="0" smtClean="0"/>
              <a:t> by the </a:t>
            </a:r>
            <a:r>
              <a:rPr lang="en-US" sz="2000" b="1" dirty="0" smtClean="0"/>
              <a:t>MMU</a:t>
            </a:r>
            <a:r>
              <a:rPr lang="en-US" sz="2000" dirty="0" smtClean="0"/>
              <a:t> (Memory Management Unit) of OS is called </a:t>
            </a:r>
            <a:r>
              <a:rPr lang="en-US" sz="2000" b="1" u="sng" dirty="0" smtClean="0"/>
              <a:t>address binding</a:t>
            </a:r>
          </a:p>
          <a:p>
            <a:pPr marL="914400" lvl="1" indent="-457200">
              <a:buClr>
                <a:schemeClr val="tx1"/>
              </a:buClr>
              <a:buSzPct val="103000"/>
              <a:buFont typeface="+mj-lt"/>
              <a:buAutoNum type="arabicPeriod"/>
            </a:pPr>
            <a:r>
              <a:rPr lang="en-US" sz="2000" dirty="0" smtClean="0"/>
              <a:t>The output of this process is the appropriate </a:t>
            </a:r>
            <a:r>
              <a:rPr lang="en-US" sz="2000" b="1" dirty="0" smtClean="0"/>
              <a:t>physical address </a:t>
            </a:r>
            <a:r>
              <a:rPr lang="en-US" sz="2000" dirty="0" smtClean="0"/>
              <a:t>or the location of code/data in </a:t>
            </a:r>
            <a:r>
              <a:rPr lang="en-US" sz="2000" b="1" dirty="0" smtClean="0"/>
              <a:t>Main memory</a:t>
            </a:r>
            <a:r>
              <a:rPr lang="en-US" sz="2000" dirty="0" smtClean="0"/>
              <a:t>.</a:t>
            </a:r>
          </a:p>
          <a:p>
            <a:r>
              <a:rPr lang="en-US" sz="2200" dirty="0" smtClean="0"/>
              <a:t>The above</a:t>
            </a:r>
            <a:r>
              <a:rPr lang="en-US" sz="2200" b="1" dirty="0" smtClean="0"/>
              <a:t> two steps </a:t>
            </a:r>
            <a:r>
              <a:rPr lang="en-US" sz="2200" dirty="0" smtClean="0"/>
              <a:t>is also known as </a:t>
            </a:r>
            <a:r>
              <a:rPr lang="en-US" sz="2200" b="1" dirty="0" smtClean="0"/>
              <a:t>run-time address binding</a:t>
            </a:r>
            <a:r>
              <a:rPr lang="en-US" sz="2200" dirty="0" smtClean="0"/>
              <a:t> (or </a:t>
            </a:r>
            <a:r>
              <a:rPr lang="en-US" sz="2200" b="1" dirty="0" smtClean="0"/>
              <a:t>dynamic binding</a:t>
            </a:r>
            <a:r>
              <a:rPr lang="en-US" sz="2200" dirty="0" smtClean="0"/>
              <a:t>) where each </a:t>
            </a:r>
            <a:r>
              <a:rPr lang="en-US" sz="2200" b="1" dirty="0" smtClean="0"/>
              <a:t>physical memory reference </a:t>
            </a:r>
            <a:r>
              <a:rPr lang="en-US" sz="2200" dirty="0" smtClean="0"/>
              <a:t>is resolved only when the </a:t>
            </a:r>
            <a:r>
              <a:rPr lang="en-US" sz="2200" b="1" u="sng" dirty="0" smtClean="0"/>
              <a:t>memory reference </a:t>
            </a:r>
            <a:r>
              <a:rPr lang="en-US" sz="2200" u="sng" dirty="0" smtClean="0"/>
              <a:t>is made at </a:t>
            </a:r>
            <a:r>
              <a:rPr lang="en-US" sz="2200" b="1" u="sng" dirty="0" smtClean="0"/>
              <a:t>run-time</a:t>
            </a:r>
            <a:r>
              <a:rPr lang="en-US" sz="2200" u="sng" dirty="0" smtClean="0"/>
              <a:t>.</a:t>
            </a:r>
          </a:p>
          <a:p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Address Binding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998806"/>
            <a:ext cx="8670290" cy="4765407"/>
          </a:xfrm>
        </p:spPr>
        <p:txBody>
          <a:bodyPr/>
          <a:lstStyle/>
          <a:p>
            <a:r>
              <a:rPr lang="en-US" sz="2200" u="sng" dirty="0" smtClean="0"/>
              <a:t>In </a:t>
            </a:r>
            <a:r>
              <a:rPr lang="en-US" sz="2200" b="1" u="sng" dirty="0" smtClean="0"/>
              <a:t>run-time address binding , </a:t>
            </a:r>
            <a:r>
              <a:rPr lang="en-US" sz="2200" u="sng" dirty="0" smtClean="0"/>
              <a:t>until </a:t>
            </a:r>
            <a:r>
              <a:rPr lang="en-US" sz="2200" b="1" u="sng" dirty="0" smtClean="0"/>
              <a:t>a memory reference is made</a:t>
            </a:r>
            <a:r>
              <a:rPr lang="en-US" sz="2200" u="sng" dirty="0" smtClean="0"/>
              <a:t>, the binding does not happen</a:t>
            </a:r>
            <a:r>
              <a:rPr lang="en-US" sz="2200" dirty="0" smtClean="0"/>
              <a:t>. </a:t>
            </a:r>
          </a:p>
          <a:p>
            <a:r>
              <a:rPr lang="en-US" sz="2200" dirty="0" smtClean="0"/>
              <a:t>This type of binding requires the </a:t>
            </a:r>
            <a:r>
              <a:rPr lang="en-US" sz="2200" b="1" dirty="0" smtClean="0"/>
              <a:t>compiler</a:t>
            </a:r>
            <a:r>
              <a:rPr lang="en-US" sz="2200" dirty="0" smtClean="0"/>
              <a:t> to generate  </a:t>
            </a:r>
            <a:r>
              <a:rPr lang="en-US" sz="2200" b="1" dirty="0" smtClean="0"/>
              <a:t>re-locatable or offset based addresses </a:t>
            </a:r>
            <a:r>
              <a:rPr lang="en-US" sz="2200" dirty="0" smtClean="0"/>
              <a:t>from the </a:t>
            </a:r>
            <a:r>
              <a:rPr lang="en-US" sz="2200" b="1" dirty="0" smtClean="0"/>
              <a:t>source code</a:t>
            </a:r>
            <a:r>
              <a:rPr lang="en-US" sz="2200" dirty="0" smtClean="0"/>
              <a:t>. </a:t>
            </a:r>
          </a:p>
          <a:p>
            <a:r>
              <a:rPr lang="en-US" sz="2200" dirty="0" smtClean="0"/>
              <a:t>The exact manner of carrying out the </a:t>
            </a:r>
            <a:r>
              <a:rPr lang="en-US" sz="2200" b="1" dirty="0" smtClean="0"/>
              <a:t>address mapping </a:t>
            </a:r>
            <a:r>
              <a:rPr lang="en-US" sz="2200" dirty="0" smtClean="0"/>
              <a:t>is dependent on the </a:t>
            </a:r>
            <a:r>
              <a:rPr lang="en-US" sz="2200" i="1" dirty="0" smtClean="0"/>
              <a:t>memory management scheme </a:t>
            </a:r>
            <a:r>
              <a:rPr lang="en-US" sz="2200" dirty="0" smtClean="0"/>
              <a:t>employed by the </a:t>
            </a:r>
            <a:r>
              <a:rPr lang="en-US" sz="2200" b="1" dirty="0" smtClean="0"/>
              <a:t>operating system</a:t>
            </a:r>
            <a:r>
              <a:rPr lang="en-US" sz="2200" dirty="0" smtClean="0"/>
              <a:t>.</a:t>
            </a:r>
          </a:p>
          <a:p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Address Binding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25" y="900332"/>
            <a:ext cx="8698425" cy="5148776"/>
          </a:xfrm>
        </p:spPr>
        <p:txBody>
          <a:bodyPr/>
          <a:lstStyle/>
          <a:p>
            <a:r>
              <a:rPr lang="en-US" sz="2000" dirty="0" smtClean="0"/>
              <a:t>Let's take the case of </a:t>
            </a:r>
            <a:r>
              <a:rPr lang="en-US" sz="2000" b="1" dirty="0" smtClean="0"/>
              <a:t>contiguous memory allocation</a:t>
            </a:r>
            <a:r>
              <a:rPr lang="en-US" sz="2000" dirty="0" smtClean="0"/>
              <a:t>. In this method, a </a:t>
            </a:r>
            <a:r>
              <a:rPr lang="en-US" sz="2000" b="1" dirty="0" smtClean="0"/>
              <a:t>process</a:t>
            </a:r>
            <a:r>
              <a:rPr lang="en-US" sz="2000" dirty="0" smtClean="0"/>
              <a:t> will occupy a </a:t>
            </a:r>
            <a:r>
              <a:rPr lang="en-US" sz="2000" b="1" dirty="0" smtClean="0"/>
              <a:t>contiguous main-memory </a:t>
            </a:r>
            <a:r>
              <a:rPr lang="en-US" sz="2000" dirty="0" smtClean="0"/>
              <a:t>area starting at some location "</a:t>
            </a:r>
            <a:r>
              <a:rPr lang="en-US" sz="2000" b="1" dirty="0" smtClean="0"/>
              <a:t>L</a:t>
            </a:r>
            <a:r>
              <a:rPr lang="en-US" sz="2000" dirty="0" smtClean="0"/>
              <a:t>" and extending to "</a:t>
            </a:r>
            <a:r>
              <a:rPr lang="en-US" sz="2000" b="1" dirty="0" smtClean="0"/>
              <a:t>L+X</a:t>
            </a:r>
            <a:r>
              <a:rPr lang="en-US" sz="2000" dirty="0" smtClean="0"/>
              <a:t>" where </a:t>
            </a:r>
            <a:r>
              <a:rPr lang="en-US" sz="2000" b="1" dirty="0" smtClean="0"/>
              <a:t>X</a:t>
            </a:r>
            <a:r>
              <a:rPr lang="en-US" sz="2000" dirty="0" smtClean="0"/>
              <a:t> is a byte </a:t>
            </a:r>
            <a:r>
              <a:rPr lang="en-US" sz="2000" b="1" dirty="0" smtClean="0"/>
              <a:t>offset</a:t>
            </a:r>
            <a:r>
              <a:rPr lang="en-US" sz="2000" dirty="0" smtClean="0"/>
              <a:t> relative to </a:t>
            </a:r>
            <a:r>
              <a:rPr lang="en-US" sz="2000" b="1" dirty="0" smtClean="0"/>
              <a:t>L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In this scheme,</a:t>
            </a:r>
            <a:r>
              <a:rPr lang="en-US" sz="2000" b="1" dirty="0" smtClean="0"/>
              <a:t> address binding happens through a set of 2 registers</a:t>
            </a:r>
            <a:r>
              <a:rPr lang="en-US" sz="2000" dirty="0" smtClean="0"/>
              <a:t> -- </a:t>
            </a:r>
            <a:r>
              <a:rPr lang="en-US" sz="2000" b="1" dirty="0" smtClean="0"/>
              <a:t>base register</a:t>
            </a:r>
            <a:r>
              <a:rPr lang="en-US" sz="2000" dirty="0" smtClean="0"/>
              <a:t> and </a:t>
            </a:r>
            <a:r>
              <a:rPr lang="en-US" sz="2000" b="1" dirty="0" smtClean="0"/>
              <a:t>limit register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In our example, </a:t>
            </a:r>
            <a:r>
              <a:rPr lang="en-US" sz="2000" b="1" dirty="0" smtClean="0"/>
              <a:t>base register </a:t>
            </a:r>
            <a:r>
              <a:rPr lang="en-US" sz="2000" dirty="0" smtClean="0"/>
              <a:t>will have address "</a:t>
            </a:r>
            <a:r>
              <a:rPr lang="en-US" sz="2000" b="1" dirty="0" smtClean="0"/>
              <a:t>L</a:t>
            </a:r>
            <a:r>
              <a:rPr lang="en-US" sz="2000" dirty="0" smtClean="0"/>
              <a:t>" as its value, and </a:t>
            </a:r>
            <a:r>
              <a:rPr lang="en-US" sz="2000" b="1" dirty="0" smtClean="0"/>
              <a:t>limit register </a:t>
            </a:r>
            <a:r>
              <a:rPr lang="en-US" sz="2000" dirty="0" smtClean="0"/>
              <a:t>will have </a:t>
            </a:r>
            <a:r>
              <a:rPr lang="en-US" sz="2000" b="1" dirty="0" smtClean="0"/>
              <a:t>offset "X" </a:t>
            </a:r>
            <a:r>
              <a:rPr lang="en-US" sz="2000" dirty="0" smtClean="0"/>
              <a:t>as its value.</a:t>
            </a:r>
          </a:p>
          <a:p>
            <a:r>
              <a:rPr lang="en-US" sz="2000" dirty="0" smtClean="0"/>
              <a:t> </a:t>
            </a:r>
            <a:r>
              <a:rPr lang="en-US" sz="2000" b="1" dirty="0" smtClean="0"/>
              <a:t>The purpose of these registers is two-fold:</a:t>
            </a:r>
          </a:p>
          <a:p>
            <a:pPr lvl="1"/>
            <a:r>
              <a:rPr lang="en-US" sz="2000" b="1" u="sng" dirty="0" smtClean="0"/>
              <a:t>Memory protection</a:t>
            </a:r>
            <a:r>
              <a:rPr lang="en-US" sz="2000" dirty="0" smtClean="0"/>
              <a:t> - References made are checked if they lie within the </a:t>
            </a:r>
            <a:r>
              <a:rPr lang="en-US" sz="2000" b="1" dirty="0" smtClean="0"/>
              <a:t>process's address space </a:t>
            </a:r>
            <a:r>
              <a:rPr lang="en-US" sz="2000" dirty="0" smtClean="0"/>
              <a:t>or the contiguous memory area occupied by the process.</a:t>
            </a:r>
          </a:p>
          <a:p>
            <a:pPr lvl="1"/>
            <a:r>
              <a:rPr lang="en-US" sz="2000" b="1" u="sng" dirty="0" smtClean="0"/>
              <a:t>Address conversion</a:t>
            </a:r>
            <a:r>
              <a:rPr lang="en-US" sz="2000" dirty="0" smtClean="0"/>
              <a:t> - Once the </a:t>
            </a:r>
            <a:r>
              <a:rPr lang="en-US" sz="2000" b="1" dirty="0" smtClean="0"/>
              <a:t>logical address </a:t>
            </a:r>
            <a:r>
              <a:rPr lang="en-US" sz="2000" b="1" smtClean="0"/>
              <a:t>reference </a:t>
            </a:r>
            <a:r>
              <a:rPr lang="en-US" sz="2000" smtClean="0"/>
              <a:t>is </a:t>
            </a:r>
            <a:r>
              <a:rPr lang="en-US" sz="2000" dirty="0" smtClean="0"/>
              <a:t>verified, it is simply added to the </a:t>
            </a:r>
            <a:r>
              <a:rPr lang="en-US" sz="2000" b="1" dirty="0" smtClean="0"/>
              <a:t>value in base or relocation register</a:t>
            </a:r>
            <a:r>
              <a:rPr lang="en-US" sz="2000" dirty="0" smtClean="0"/>
              <a:t>. The added value is the </a:t>
            </a:r>
            <a:r>
              <a:rPr lang="en-US" sz="2000" b="1" u="sng" dirty="0" smtClean="0"/>
              <a:t>real physical address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3950" y="290513"/>
            <a:ext cx="8134350" cy="4572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Binding of Instructions and Data to Memory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083" y="809624"/>
            <a:ext cx="8679766" cy="5520838"/>
          </a:xfrm>
        </p:spPr>
        <p:txBody>
          <a:bodyPr/>
          <a:lstStyle/>
          <a:p>
            <a:r>
              <a:rPr kumimoji="0" lang="en-US" altLang="en-US" sz="2400" b="1" dirty="0" smtClean="0"/>
              <a:t>Address binding </a:t>
            </a:r>
            <a:r>
              <a:rPr kumimoji="0" lang="en-US" altLang="en-US" sz="2400" dirty="0" smtClean="0"/>
              <a:t>of </a:t>
            </a:r>
            <a:r>
              <a:rPr kumimoji="0" lang="en-US" altLang="en-US" sz="2400" b="1" i="1" dirty="0" smtClean="0"/>
              <a:t>instructions</a:t>
            </a:r>
            <a:r>
              <a:rPr kumimoji="0" lang="en-US" altLang="en-US" sz="2400" dirty="0" smtClean="0"/>
              <a:t> and </a:t>
            </a:r>
            <a:r>
              <a:rPr kumimoji="0" lang="en-US" altLang="en-US" sz="2400" b="1" i="1" dirty="0" smtClean="0"/>
              <a:t>data</a:t>
            </a:r>
            <a:r>
              <a:rPr kumimoji="0" lang="en-US" altLang="en-US" sz="2400" i="1" dirty="0" smtClean="0"/>
              <a:t> </a:t>
            </a:r>
            <a:r>
              <a:rPr kumimoji="0" lang="en-US" altLang="en-US" sz="2400" dirty="0" smtClean="0"/>
              <a:t>to </a:t>
            </a:r>
            <a:r>
              <a:rPr kumimoji="0" lang="en-US" altLang="en-US" sz="2400" b="1" dirty="0" smtClean="0"/>
              <a:t>memory addresses </a:t>
            </a:r>
            <a:r>
              <a:rPr kumimoji="0" lang="en-US" altLang="en-US" sz="2400" dirty="0" smtClean="0"/>
              <a:t>can happen at </a:t>
            </a:r>
            <a:r>
              <a:rPr kumimoji="0" lang="en-US" altLang="en-US" sz="2400" b="1" dirty="0" smtClean="0"/>
              <a:t>three different stages</a:t>
            </a:r>
            <a:r>
              <a:rPr kumimoji="0" lang="en-US" altLang="en-US" sz="2400" dirty="0" smtClean="0"/>
              <a:t>:</a:t>
            </a:r>
          </a:p>
          <a:p>
            <a:r>
              <a:rPr lang="en-US" altLang="en-US" sz="2000" b="1" u="sng" dirty="0" smtClean="0"/>
              <a:t>Compile time</a:t>
            </a:r>
            <a:r>
              <a:rPr lang="en-US" altLang="en-US" sz="2000" dirty="0" smtClean="0"/>
              <a:t>:  </a:t>
            </a:r>
            <a:r>
              <a:rPr lang="en-US" sz="2000" dirty="0" smtClean="0"/>
              <a:t>If you know at </a:t>
            </a:r>
            <a:r>
              <a:rPr lang="en-US" sz="2000" b="1" dirty="0" smtClean="0"/>
              <a:t>compile time </a:t>
            </a:r>
            <a:r>
              <a:rPr lang="en-US" sz="2000" dirty="0" smtClean="0"/>
              <a:t>where the process will reside in memory</a:t>
            </a:r>
            <a:r>
              <a:rPr lang="en-US" altLang="en-US" sz="2000" dirty="0" smtClean="0"/>
              <a:t>, then </a:t>
            </a:r>
            <a:r>
              <a:rPr lang="en-US" altLang="en-US" sz="2000" b="1" dirty="0" smtClean="0"/>
              <a:t>absolute code</a:t>
            </a:r>
            <a:r>
              <a:rPr lang="en-US" altLang="en-US" sz="2000" dirty="0" smtClean="0"/>
              <a:t> can be generated; must recompile code if starting location changes. </a:t>
            </a:r>
            <a:endParaRPr lang="en-US" sz="2000" dirty="0" smtClean="0"/>
          </a:p>
          <a:p>
            <a:r>
              <a:rPr lang="en-US" altLang="en-US" sz="2000" b="1" u="sng" dirty="0" smtClean="0"/>
              <a:t>Load time</a:t>
            </a:r>
            <a:r>
              <a:rPr lang="en-US" altLang="en-US" sz="2000" dirty="0" smtClean="0"/>
              <a:t>:  </a:t>
            </a:r>
            <a:r>
              <a:rPr lang="en-US" sz="2000" dirty="0" smtClean="0"/>
              <a:t>If it is not known at </a:t>
            </a:r>
            <a:r>
              <a:rPr lang="en-US" sz="2000" b="1" dirty="0" smtClean="0"/>
              <a:t>compile time </a:t>
            </a:r>
            <a:r>
              <a:rPr lang="en-US" sz="2000" dirty="0" smtClean="0"/>
              <a:t>where the process will reside in memory, then the compiler must generate </a:t>
            </a:r>
            <a:r>
              <a:rPr lang="en-US" sz="2000" b="1" dirty="0" smtClean="0"/>
              <a:t>relocatable code.</a:t>
            </a:r>
            <a:endParaRPr lang="en-US" altLang="en-US" sz="2000" dirty="0" smtClean="0"/>
          </a:p>
          <a:p>
            <a:r>
              <a:rPr lang="en-US" altLang="en-US" sz="2000" b="1" u="sng" dirty="0" smtClean="0"/>
              <a:t>Execution time</a:t>
            </a:r>
            <a:r>
              <a:rPr lang="en-US" altLang="en-US" sz="2000" dirty="0" smtClean="0"/>
              <a:t>: </a:t>
            </a:r>
            <a:r>
              <a:rPr lang="en-US" sz="2000" dirty="0" smtClean="0"/>
              <a:t>If the process can be moved during its execution from one </a:t>
            </a:r>
            <a:r>
              <a:rPr lang="en-US" sz="2000" b="1" dirty="0" smtClean="0"/>
              <a:t>memory segment </a:t>
            </a:r>
            <a:r>
              <a:rPr lang="en-US" sz="2000" dirty="0" smtClean="0"/>
              <a:t>to another, then </a:t>
            </a:r>
            <a:r>
              <a:rPr lang="en-US" sz="2000" b="1" dirty="0" smtClean="0"/>
              <a:t>binding</a:t>
            </a:r>
            <a:r>
              <a:rPr lang="en-US" sz="2000" dirty="0" smtClean="0"/>
              <a:t> must be delayed until run time.</a:t>
            </a:r>
            <a:endParaRPr lang="en-US" altLang="en-US" sz="2000" dirty="0" smtClean="0"/>
          </a:p>
          <a:p>
            <a:pPr lvl="1"/>
            <a:r>
              <a:rPr lang="en-US" sz="2000" dirty="0" smtClean="0"/>
              <a:t>In most cases, a user program goes through several steps—some of which  may be optional—before being executed (</a:t>
            </a:r>
            <a:r>
              <a:rPr lang="en-US" sz="2000" b="1" dirty="0" smtClean="0"/>
              <a:t>Figure 8.3</a:t>
            </a:r>
            <a:r>
              <a:rPr lang="en-US" sz="2000" dirty="0" smtClean="0"/>
              <a:t>).</a:t>
            </a: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6475" y="214313"/>
            <a:ext cx="7743825" cy="5762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Chapter 8:  Memory Management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174750"/>
            <a:ext cx="7859737" cy="4483100"/>
          </a:xfrm>
        </p:spPr>
        <p:txBody>
          <a:bodyPr/>
          <a:lstStyle/>
          <a:p>
            <a:r>
              <a:rPr lang="en-US" altLang="en-US" sz="2400" dirty="0" smtClean="0"/>
              <a:t>Background</a:t>
            </a:r>
          </a:p>
          <a:p>
            <a:r>
              <a:rPr lang="en-US" altLang="en-US" sz="2400" dirty="0" smtClean="0"/>
              <a:t>Swapping </a:t>
            </a:r>
          </a:p>
          <a:p>
            <a:r>
              <a:rPr lang="en-US" altLang="en-US" sz="2400" dirty="0" smtClean="0"/>
              <a:t>Contiguous Memory Allocation</a:t>
            </a:r>
          </a:p>
          <a:p>
            <a:r>
              <a:rPr lang="en-US" altLang="en-US" sz="2400" dirty="0" smtClean="0"/>
              <a:t>Segmentation</a:t>
            </a:r>
          </a:p>
          <a:p>
            <a:r>
              <a:rPr lang="en-US" altLang="en-US" sz="2400" dirty="0" smtClean="0"/>
              <a:t>Paging</a:t>
            </a:r>
          </a:p>
          <a:p>
            <a:r>
              <a:rPr lang="en-US" altLang="en-US" sz="2400" dirty="0" smtClean="0"/>
              <a:t>Structure of the Page Table</a:t>
            </a:r>
          </a:p>
          <a:p>
            <a:r>
              <a:rPr lang="en-US" altLang="en-US" sz="2400" dirty="0" smtClean="0"/>
              <a:t>Example: The Intel 32 and 64-bit Architectures</a:t>
            </a:r>
          </a:p>
          <a:p>
            <a:r>
              <a:rPr lang="en-US" altLang="en-US" sz="2400" dirty="0" smtClean="0"/>
              <a:t>Example: ARM Architecture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00013"/>
            <a:ext cx="7956550" cy="85659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Multistep Processing of a User Program </a:t>
            </a:r>
            <a:r>
              <a:rPr lang="en-US" sz="2800" dirty="0" smtClean="0"/>
              <a:t>Figure 8.3</a:t>
            </a:r>
            <a:endParaRPr lang="en-US" altLang="en-US" sz="2800" dirty="0" smtClean="0"/>
          </a:p>
        </p:txBody>
      </p:sp>
      <p:pic>
        <p:nvPicPr>
          <p:cNvPr id="11267" name="Picture 4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0234" y="914400"/>
            <a:ext cx="4784456" cy="535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6363" y="198438"/>
            <a:ext cx="7548562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Logical vs. Physical Address Space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57" y="998806"/>
            <a:ext cx="8595360" cy="4706669"/>
          </a:xfrm>
        </p:spPr>
        <p:txBody>
          <a:bodyPr/>
          <a:lstStyle/>
          <a:p>
            <a:r>
              <a:rPr lang="en-US" altLang="en-US" sz="2200" dirty="0" smtClean="0"/>
              <a:t>The concept of a </a:t>
            </a:r>
            <a:r>
              <a:rPr lang="en-US" altLang="en-US" sz="2200" b="1" dirty="0" smtClean="0"/>
              <a:t>logical address space</a:t>
            </a:r>
            <a:r>
              <a:rPr lang="en-US" altLang="en-US" sz="2200" dirty="0" smtClean="0"/>
              <a:t> that is bound to a separate </a:t>
            </a:r>
            <a:r>
              <a:rPr lang="en-US" altLang="en-US" sz="2200" b="1" dirty="0" smtClean="0"/>
              <a:t>physical address space</a:t>
            </a:r>
            <a:r>
              <a:rPr lang="en-US" altLang="en-US" sz="2200" dirty="0" smtClean="0"/>
              <a:t> is central to proper memory management</a:t>
            </a:r>
          </a:p>
          <a:p>
            <a:pPr lvl="1"/>
            <a:r>
              <a:rPr lang="en-US" altLang="en-US" sz="2200" b="1" u="sng" dirty="0" smtClean="0"/>
              <a:t>Logical address</a:t>
            </a:r>
            <a:r>
              <a:rPr lang="en-US" altLang="en-US" sz="2200" u="sng" dirty="0" smtClean="0"/>
              <a:t> </a:t>
            </a:r>
            <a:r>
              <a:rPr lang="en-US" altLang="en-US" sz="2200" dirty="0" smtClean="0"/>
              <a:t>– generated by the </a:t>
            </a:r>
            <a:r>
              <a:rPr lang="en-US" altLang="en-US" sz="2200" b="1" dirty="0" smtClean="0"/>
              <a:t>CPU</a:t>
            </a:r>
            <a:r>
              <a:rPr lang="en-US" altLang="en-US" sz="2200" dirty="0" smtClean="0"/>
              <a:t> for each user instruction in a program (also known as </a:t>
            </a:r>
            <a:r>
              <a:rPr lang="en-US" altLang="en-US" sz="2200" b="1" dirty="0" smtClean="0"/>
              <a:t>virtual address/disk address</a:t>
            </a:r>
            <a:r>
              <a:rPr lang="en-US" altLang="en-US" sz="2200" dirty="0" smtClean="0"/>
              <a:t>)</a:t>
            </a:r>
            <a:endParaRPr lang="en-US" altLang="en-US" sz="2200" b="1" dirty="0" smtClean="0"/>
          </a:p>
          <a:p>
            <a:pPr lvl="1"/>
            <a:r>
              <a:rPr lang="en-US" altLang="en-US" sz="2200" b="1" u="sng" dirty="0" smtClean="0"/>
              <a:t>Physical address</a:t>
            </a:r>
            <a:r>
              <a:rPr lang="en-US" altLang="en-US" sz="2200" u="sng" dirty="0" smtClean="0"/>
              <a:t> </a:t>
            </a:r>
            <a:r>
              <a:rPr lang="en-US" altLang="en-US" sz="2200" dirty="0" smtClean="0"/>
              <a:t>– address of the main memory unit</a:t>
            </a:r>
          </a:p>
          <a:p>
            <a:r>
              <a:rPr lang="en-US" altLang="en-US" sz="2200" b="1" u="sng" dirty="0" smtClean="0"/>
              <a:t>Logical address space </a:t>
            </a:r>
            <a:r>
              <a:rPr lang="en-US" altLang="en-US" sz="2200" dirty="0" smtClean="0"/>
              <a:t>is the set of </a:t>
            </a:r>
            <a:r>
              <a:rPr lang="en-US" altLang="en-US" sz="2200" b="1" dirty="0" smtClean="0"/>
              <a:t>all logical addresses </a:t>
            </a:r>
            <a:r>
              <a:rPr lang="en-US" altLang="en-US" sz="2200" dirty="0" smtClean="0"/>
              <a:t>generated by a user program</a:t>
            </a:r>
          </a:p>
          <a:p>
            <a:r>
              <a:rPr lang="en-US" altLang="en-US" sz="2200" b="1" u="sng" dirty="0" smtClean="0"/>
              <a:t>Physical address space </a:t>
            </a:r>
            <a:r>
              <a:rPr lang="en-US" altLang="en-US" sz="2200" dirty="0" smtClean="0"/>
              <a:t>is the set of </a:t>
            </a:r>
            <a:r>
              <a:rPr lang="en-US" altLang="en-US" sz="2200" b="1" dirty="0" smtClean="0"/>
              <a:t>all physical addresses </a:t>
            </a:r>
            <a:r>
              <a:rPr lang="en-US" altLang="en-US" sz="2200" dirty="0" smtClean="0"/>
              <a:t>generated for storing </a:t>
            </a:r>
            <a:r>
              <a:rPr lang="en-US" altLang="en-US" sz="2200" dirty="0" smtClean="0"/>
              <a:t>a user program </a:t>
            </a:r>
            <a:r>
              <a:rPr lang="en-US" altLang="en-US" sz="2200" dirty="0" smtClean="0"/>
              <a:t>in </a:t>
            </a:r>
            <a:r>
              <a:rPr lang="en-US" altLang="en-US" sz="2200" b="1" dirty="0" smtClean="0"/>
              <a:t>main memory</a:t>
            </a:r>
          </a:p>
          <a:p>
            <a:endParaRPr lang="en-US" altLang="en-US" sz="2000" dirty="0" smtClean="0"/>
          </a:p>
          <a:p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141288"/>
            <a:ext cx="7839075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Memory-Management Unit (</a:t>
            </a:r>
            <a:r>
              <a:rPr lang="en-US" altLang="en-US" sz="2800" smtClean="0"/>
              <a:t>MMU</a:t>
            </a:r>
            <a:r>
              <a:rPr lang="en-US" altLang="en-US" smtClean="0"/>
              <a:t>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098" y="1063624"/>
            <a:ext cx="8707902" cy="5309041"/>
          </a:xfrm>
        </p:spPr>
        <p:txBody>
          <a:bodyPr/>
          <a:lstStyle/>
          <a:p>
            <a:r>
              <a:rPr lang="en-US" altLang="en-US" sz="2200" dirty="0" smtClean="0"/>
              <a:t>Many methods are possible to map </a:t>
            </a:r>
            <a:r>
              <a:rPr lang="en-US" altLang="en-US" sz="2200" b="1" dirty="0" smtClean="0"/>
              <a:t>virtual address </a:t>
            </a:r>
            <a:r>
              <a:rPr lang="en-US" altLang="en-US" sz="2200" dirty="0" smtClean="0"/>
              <a:t>to </a:t>
            </a:r>
            <a:r>
              <a:rPr lang="en-US" altLang="en-US" sz="2200" b="1" dirty="0" smtClean="0"/>
              <a:t>physical address</a:t>
            </a:r>
            <a:r>
              <a:rPr lang="en-US" altLang="en-US" sz="2200" dirty="0" smtClean="0"/>
              <a:t> at run time</a:t>
            </a:r>
          </a:p>
          <a:p>
            <a:r>
              <a:rPr lang="en-US" altLang="en-US" sz="2200" dirty="0" smtClean="0"/>
              <a:t>To start, consider simple scheme where the value in the </a:t>
            </a:r>
            <a:r>
              <a:rPr lang="en-US" altLang="en-US" sz="2200" b="1" dirty="0" smtClean="0"/>
              <a:t>relocation register </a:t>
            </a:r>
            <a:r>
              <a:rPr lang="en-US" altLang="en-US" sz="2200" dirty="0" smtClean="0"/>
              <a:t>(</a:t>
            </a:r>
            <a:r>
              <a:rPr lang="en-US" altLang="en-US" sz="2200" b="1" dirty="0" smtClean="0"/>
              <a:t>base register</a:t>
            </a:r>
            <a:r>
              <a:rPr lang="en-US" altLang="en-US" sz="2200" dirty="0" smtClean="0"/>
              <a:t>) is added to every address generated by a user process at the time it is sent to memory</a:t>
            </a:r>
          </a:p>
          <a:p>
            <a:pPr lvl="1"/>
            <a:r>
              <a:rPr lang="en-US" altLang="en-US" sz="2200" b="1" dirty="0" smtClean="0"/>
              <a:t>Base register </a:t>
            </a:r>
            <a:r>
              <a:rPr lang="en-US" altLang="en-US" sz="2200" dirty="0" smtClean="0"/>
              <a:t>now called </a:t>
            </a:r>
            <a:r>
              <a:rPr lang="en-US" altLang="en-US" sz="2200" b="1" dirty="0" smtClean="0"/>
              <a:t>relocation register</a:t>
            </a:r>
            <a:endParaRPr lang="en-US" altLang="en-US" sz="2200" dirty="0" smtClean="0"/>
          </a:p>
          <a:p>
            <a:pPr lvl="1"/>
            <a:r>
              <a:rPr lang="en-US" altLang="en-US" sz="2200" dirty="0" smtClean="0"/>
              <a:t>MS-DOS on </a:t>
            </a:r>
            <a:r>
              <a:rPr lang="en-US" altLang="en-US" sz="2200" b="1" dirty="0" smtClean="0"/>
              <a:t>Intel 80x86 </a:t>
            </a:r>
            <a:r>
              <a:rPr lang="en-US" altLang="en-US" sz="2200" dirty="0" smtClean="0"/>
              <a:t>used 4 relocation registers</a:t>
            </a:r>
          </a:p>
          <a:p>
            <a:r>
              <a:rPr lang="en-US" altLang="en-US" sz="2200" u="sng" dirty="0" smtClean="0"/>
              <a:t>The user program deals with </a:t>
            </a:r>
            <a:r>
              <a:rPr lang="en-US" altLang="en-US" sz="2200" b="1" i="1" u="sng" dirty="0" smtClean="0"/>
              <a:t>logical</a:t>
            </a:r>
            <a:r>
              <a:rPr lang="en-US" altLang="en-US" sz="2200" b="1" u="sng" dirty="0" smtClean="0"/>
              <a:t> addresses</a:t>
            </a:r>
            <a:r>
              <a:rPr lang="en-US" altLang="en-US" sz="2200" u="sng" dirty="0" smtClean="0"/>
              <a:t>; it never sees the </a:t>
            </a:r>
            <a:r>
              <a:rPr lang="en-US" altLang="en-US" sz="2200" b="1" i="1" u="sng" dirty="0" smtClean="0"/>
              <a:t>real</a:t>
            </a:r>
            <a:r>
              <a:rPr lang="en-US" altLang="en-US" sz="2200" b="1" u="sng" dirty="0" smtClean="0"/>
              <a:t> physical addresses</a:t>
            </a:r>
          </a:p>
          <a:p>
            <a:pPr lvl="1"/>
            <a:r>
              <a:rPr lang="en-US" altLang="en-US" sz="2200" b="1" dirty="0" smtClean="0"/>
              <a:t>Execution-time</a:t>
            </a:r>
            <a:r>
              <a:rPr lang="en-US" altLang="en-US" sz="2200" dirty="0" smtClean="0"/>
              <a:t> </a:t>
            </a:r>
            <a:r>
              <a:rPr lang="en-US" altLang="en-US" sz="2200" b="1" dirty="0" smtClean="0"/>
              <a:t>binding</a:t>
            </a:r>
            <a:r>
              <a:rPr lang="en-US" altLang="en-US" sz="2200" dirty="0" smtClean="0"/>
              <a:t> (</a:t>
            </a:r>
            <a:r>
              <a:rPr lang="en-US" altLang="en-US" sz="2200" b="1" i="1" dirty="0" smtClean="0"/>
              <a:t>dynamic</a:t>
            </a:r>
            <a:r>
              <a:rPr lang="en-US" altLang="en-US" sz="2200" i="1" dirty="0" smtClean="0"/>
              <a:t>)</a:t>
            </a:r>
            <a:r>
              <a:rPr lang="en-US" altLang="en-US" sz="2200" dirty="0" smtClean="0"/>
              <a:t> occurs when reference is made to location in memory</a:t>
            </a:r>
          </a:p>
          <a:p>
            <a:pPr lvl="1"/>
            <a:r>
              <a:rPr lang="en-US" altLang="en-US" sz="2200" u="sng" dirty="0" smtClean="0"/>
              <a:t>Logical </a:t>
            </a:r>
            <a:r>
              <a:rPr lang="en-US" altLang="en-US" sz="2200" u="sng" dirty="0" smtClean="0"/>
              <a:t>addresses </a:t>
            </a:r>
            <a:r>
              <a:rPr lang="en-US" altLang="en-US" sz="2200" u="sng" dirty="0" smtClean="0"/>
              <a:t>bound to physical addresses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9163" y="79375"/>
            <a:ext cx="8224837" cy="5715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Dynamic relocation using a relocation register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4715" y="1655763"/>
            <a:ext cx="4586067" cy="322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 txBox="1">
            <a:spLocks noChangeArrowheads="1"/>
          </p:cNvSpPr>
          <p:nvPr/>
        </p:nvSpPr>
        <p:spPr bwMode="auto">
          <a:xfrm>
            <a:off x="379828" y="1063625"/>
            <a:ext cx="4508085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/>
          <a:lstStyle/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sz="2000" dirty="0" smtClean="0">
                <a:latin typeface="Helvetica" pitchFamily="-84" charset="0"/>
              </a:rPr>
              <a:t>During </a:t>
            </a:r>
            <a:r>
              <a:rPr kumimoji="1" lang="en-US" altLang="en-US" sz="2000" b="1" i="1" dirty="0" smtClean="0">
                <a:latin typeface="Helvetica" pitchFamily="-84" charset="0"/>
              </a:rPr>
              <a:t>dynamic relocation </a:t>
            </a:r>
            <a:r>
              <a:rPr kumimoji="1" lang="en-US" altLang="en-US" sz="2000" dirty="0" smtClean="0">
                <a:latin typeface="Helvetica" pitchFamily="-84" charset="0"/>
              </a:rPr>
              <a:t>the mapping routine </a:t>
            </a:r>
            <a:r>
              <a:rPr kumimoji="1" lang="en-US" altLang="en-US" sz="2000" dirty="0">
                <a:latin typeface="Helvetica" pitchFamily="-84" charset="0"/>
              </a:rPr>
              <a:t>is not loaded until it is called</a:t>
            </a: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sz="2000" b="1" u="sng" dirty="0">
                <a:latin typeface="Helvetica" pitchFamily="-84" charset="0"/>
              </a:rPr>
              <a:t>Better memory-space utilization</a:t>
            </a:r>
            <a:r>
              <a:rPr kumimoji="1" lang="en-US" altLang="en-US" sz="2000" u="sng" dirty="0">
                <a:latin typeface="Helvetica" pitchFamily="-84" charset="0"/>
              </a:rPr>
              <a:t>; </a:t>
            </a:r>
            <a:r>
              <a:rPr kumimoji="1" lang="en-US" altLang="en-US" sz="2000" u="sng" dirty="0" smtClean="0">
                <a:latin typeface="Helvetica" pitchFamily="-84" charset="0"/>
              </a:rPr>
              <a:t>only the needed routine is </a:t>
            </a:r>
            <a:r>
              <a:rPr kumimoji="1" lang="en-US" altLang="en-US" sz="2000" u="sng" dirty="0">
                <a:latin typeface="Helvetica" pitchFamily="-84" charset="0"/>
              </a:rPr>
              <a:t>loaded</a:t>
            </a: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sz="2000" dirty="0">
                <a:latin typeface="Helvetica" pitchFamily="-84" charset="0"/>
              </a:rPr>
              <a:t>All routines kept on disk in </a:t>
            </a:r>
            <a:r>
              <a:rPr kumimoji="1" lang="en-US" altLang="en-US" sz="2000" b="1" dirty="0">
                <a:latin typeface="Helvetica" pitchFamily="-84" charset="0"/>
              </a:rPr>
              <a:t>relocatable </a:t>
            </a:r>
            <a:r>
              <a:rPr kumimoji="1" lang="en-US" altLang="en-US" sz="2000" dirty="0">
                <a:latin typeface="Helvetica" pitchFamily="-84" charset="0"/>
              </a:rPr>
              <a:t>load format</a:t>
            </a: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sz="2000" dirty="0" smtClean="0">
                <a:latin typeface="Helvetica" pitchFamily="-84" charset="0"/>
              </a:rPr>
              <a:t>No </a:t>
            </a:r>
            <a:r>
              <a:rPr kumimoji="1" lang="en-US" altLang="en-US" sz="2000" dirty="0">
                <a:latin typeface="Helvetica" pitchFamily="-84" charset="0"/>
              </a:rPr>
              <a:t>special support from the </a:t>
            </a:r>
            <a:r>
              <a:rPr kumimoji="1" lang="en-US" altLang="en-US" sz="2000" b="1" dirty="0" smtClean="0">
                <a:latin typeface="Helvetica" pitchFamily="-84" charset="0"/>
              </a:rPr>
              <a:t>OS </a:t>
            </a:r>
            <a:r>
              <a:rPr kumimoji="1" lang="en-US" altLang="en-US" sz="2000" dirty="0" smtClean="0">
                <a:latin typeface="Helvetica" pitchFamily="-84" charset="0"/>
              </a:rPr>
              <a:t>is </a:t>
            </a:r>
            <a:r>
              <a:rPr kumimoji="1" lang="en-US" altLang="en-US" sz="2000" dirty="0">
                <a:latin typeface="Helvetica" pitchFamily="-84" charset="0"/>
              </a:rPr>
              <a:t>required</a:t>
            </a:r>
          </a:p>
          <a:p>
            <a:pPr marL="1060450" lvl="1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 sz="2000" dirty="0">
                <a:latin typeface="Helvetica" pitchFamily="-84" charset="0"/>
              </a:rPr>
              <a:t>Implemented through program design</a:t>
            </a:r>
          </a:p>
          <a:p>
            <a:pPr marL="1060450" lvl="1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 sz="2000" dirty="0">
                <a:latin typeface="Helvetica" pitchFamily="-84" charset="0"/>
              </a:rPr>
              <a:t>OS can help by providing libraries to implement </a:t>
            </a:r>
            <a:r>
              <a:rPr kumimoji="1" lang="en-US" altLang="en-US" sz="2000" b="1" dirty="0">
                <a:latin typeface="Helvetica" pitchFamily="-84" charset="0"/>
              </a:rPr>
              <a:t>dynamic loading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0230" y="4909400"/>
            <a:ext cx="4403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Figure 8.4 Dynamic relocation using a </a:t>
            </a:r>
            <a:endParaRPr lang="en-US" b="1" dirty="0" smtClean="0">
              <a:latin typeface="+mn-lt"/>
            </a:endParaRPr>
          </a:p>
          <a:p>
            <a:r>
              <a:rPr lang="en-US" b="1" dirty="0" smtClean="0">
                <a:latin typeface="+mn-lt"/>
              </a:rPr>
              <a:t>relocation </a:t>
            </a:r>
            <a:r>
              <a:rPr lang="en-US" b="1" dirty="0">
                <a:latin typeface="+mn-lt"/>
              </a:rPr>
              <a:t>register.</a:t>
            </a:r>
            <a:endParaRPr lang="th-TH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61182"/>
          </a:xfrm>
        </p:spPr>
        <p:txBody>
          <a:bodyPr/>
          <a:lstStyle/>
          <a:p>
            <a:r>
              <a:rPr lang="en-US" altLang="en-US" sz="2800" dirty="0" smtClean="0"/>
              <a:t>Dynamic relocation using a relocation register</a:t>
            </a:r>
            <a:endParaRPr lang="th-TH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1" y="886266"/>
            <a:ext cx="8670290" cy="4877948"/>
          </a:xfrm>
        </p:spPr>
        <p:txBody>
          <a:bodyPr/>
          <a:lstStyle/>
          <a:p>
            <a:r>
              <a:rPr lang="en-US" sz="2200" dirty="0" smtClean="0"/>
              <a:t>The user program never sees the </a:t>
            </a:r>
            <a:r>
              <a:rPr lang="en-US" sz="2200" b="1" dirty="0" smtClean="0"/>
              <a:t>real physical addresses </a:t>
            </a:r>
            <a:r>
              <a:rPr lang="en-US" sz="2200" dirty="0" smtClean="0"/>
              <a:t>and it deals only with </a:t>
            </a:r>
            <a:r>
              <a:rPr lang="en-US" sz="2200" b="1" dirty="0" smtClean="0"/>
              <a:t>logical addresses </a:t>
            </a:r>
            <a:r>
              <a:rPr lang="en-US" sz="2200" dirty="0" smtClean="0"/>
              <a:t>(program generated addresses or disk address).</a:t>
            </a:r>
          </a:p>
          <a:p>
            <a:r>
              <a:rPr lang="en-US" sz="2200" dirty="0" smtClean="0"/>
              <a:t>The value in the </a:t>
            </a:r>
            <a:r>
              <a:rPr lang="en-US" sz="2200" b="1" dirty="0" smtClean="0"/>
              <a:t>relocation register </a:t>
            </a:r>
            <a:r>
              <a:rPr lang="en-US" sz="2200" dirty="0" smtClean="0"/>
              <a:t>(</a:t>
            </a:r>
            <a:r>
              <a:rPr lang="en-US" sz="2200" b="1" dirty="0" smtClean="0"/>
              <a:t>base register</a:t>
            </a:r>
            <a:r>
              <a:rPr lang="en-US" sz="2200" dirty="0" smtClean="0"/>
              <a:t>)</a:t>
            </a:r>
            <a:r>
              <a:rPr lang="en-US" sz="2200" b="1" dirty="0" smtClean="0"/>
              <a:t> </a:t>
            </a:r>
            <a:r>
              <a:rPr lang="en-US" sz="2200" dirty="0" smtClean="0"/>
              <a:t>is added to every address generated by a user process at the time the address is sent to memory for its </a:t>
            </a:r>
            <a:r>
              <a:rPr lang="en-US" sz="2200" dirty="0" smtClean="0"/>
              <a:t>access – </a:t>
            </a:r>
            <a:r>
              <a:rPr lang="en-US" sz="2200" b="1" dirty="0" smtClean="0"/>
              <a:t>Physical address generation</a:t>
            </a:r>
            <a:r>
              <a:rPr lang="en-US" sz="2200" dirty="0" smtClean="0"/>
              <a:t>.</a:t>
            </a:r>
            <a:endParaRPr lang="en-US" sz="2200" dirty="0" smtClean="0"/>
          </a:p>
          <a:p>
            <a:pPr lvl="1"/>
            <a:r>
              <a:rPr lang="en-US" sz="2000" dirty="0" smtClean="0"/>
              <a:t>For example, if the </a:t>
            </a:r>
            <a:r>
              <a:rPr lang="en-US" sz="2000" b="1" dirty="0" smtClean="0"/>
              <a:t>base</a:t>
            </a:r>
            <a:r>
              <a:rPr lang="en-US" sz="2000" dirty="0" smtClean="0"/>
              <a:t> is at 14000, then an attempt by the user to address location </a:t>
            </a:r>
            <a:r>
              <a:rPr lang="en-US" sz="2000" b="1" dirty="0" smtClean="0"/>
              <a:t>0</a:t>
            </a:r>
            <a:r>
              <a:rPr lang="en-US" sz="2000" dirty="0" smtClean="0"/>
              <a:t> is dynamically relocated to location </a:t>
            </a:r>
            <a:r>
              <a:rPr lang="en-US" sz="2000" b="1" dirty="0" smtClean="0"/>
              <a:t>14000</a:t>
            </a:r>
            <a:r>
              <a:rPr lang="en-US" sz="2000" dirty="0" smtClean="0"/>
              <a:t>; an access to location </a:t>
            </a:r>
            <a:r>
              <a:rPr lang="en-US" sz="2000" b="1" dirty="0" smtClean="0"/>
              <a:t>346 </a:t>
            </a:r>
            <a:r>
              <a:rPr lang="en-US" sz="2000" dirty="0" smtClean="0"/>
              <a:t>is mapped to location 1</a:t>
            </a:r>
            <a:r>
              <a:rPr lang="en-US" sz="2000" b="1" dirty="0" smtClean="0"/>
              <a:t>4346</a:t>
            </a:r>
            <a:r>
              <a:rPr lang="en-US" sz="2000" dirty="0" smtClean="0"/>
              <a:t> (</a:t>
            </a:r>
            <a:r>
              <a:rPr lang="en-US" sz="2000" b="1" dirty="0" smtClean="0"/>
              <a:t>see Figure 8.4</a:t>
            </a:r>
            <a:r>
              <a:rPr lang="en-US" sz="2000" dirty="0" smtClean="0"/>
              <a:t>). </a:t>
            </a:r>
          </a:p>
          <a:p>
            <a:r>
              <a:rPr lang="en-US" sz="2200" dirty="0" smtClean="0"/>
              <a:t>The memory-mapping hardware converts </a:t>
            </a:r>
            <a:r>
              <a:rPr lang="en-US" sz="2200" i="1" dirty="0" smtClean="0"/>
              <a:t>logical addresses </a:t>
            </a:r>
            <a:r>
              <a:rPr lang="en-US" sz="2200" dirty="0" smtClean="0"/>
              <a:t>into </a:t>
            </a:r>
            <a:r>
              <a:rPr lang="en-US" sz="2200" i="1" dirty="0" smtClean="0"/>
              <a:t>physical addresses</a:t>
            </a:r>
            <a:r>
              <a:rPr lang="en-US" sz="2200" dirty="0" smtClean="0"/>
              <a:t>.</a:t>
            </a:r>
            <a:endParaRPr lang="th-TH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Loading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41010"/>
            <a:ext cx="8670290" cy="4723204"/>
          </a:xfrm>
        </p:spPr>
        <p:txBody>
          <a:bodyPr/>
          <a:lstStyle/>
          <a:p>
            <a:r>
              <a:rPr lang="en-US" sz="2400" dirty="0" smtClean="0"/>
              <a:t>so far, it has been necessary for the </a:t>
            </a:r>
            <a:r>
              <a:rPr lang="en-US" sz="2400" b="1" dirty="0" smtClean="0"/>
              <a:t>entire program </a:t>
            </a:r>
            <a:r>
              <a:rPr lang="en-US" sz="2400" dirty="0" smtClean="0"/>
              <a:t>and </a:t>
            </a:r>
            <a:r>
              <a:rPr lang="en-US" sz="2400" b="1" dirty="0" smtClean="0"/>
              <a:t>all data </a:t>
            </a:r>
            <a:r>
              <a:rPr lang="en-US" sz="2400" dirty="0" smtClean="0"/>
              <a:t>of a </a:t>
            </a:r>
            <a:r>
              <a:rPr lang="en-US" sz="2400" b="1" dirty="0" smtClean="0"/>
              <a:t>user process </a:t>
            </a:r>
            <a:r>
              <a:rPr lang="en-US" sz="2400" dirty="0" smtClean="0"/>
              <a:t>to be in </a:t>
            </a:r>
            <a:r>
              <a:rPr lang="en-US" sz="2400" b="1" dirty="0" smtClean="0"/>
              <a:t>physical memory (main memory) </a:t>
            </a:r>
            <a:r>
              <a:rPr lang="en-US" sz="2400" dirty="0" smtClean="0"/>
              <a:t>for the process to execute. </a:t>
            </a:r>
          </a:p>
          <a:p>
            <a:r>
              <a:rPr lang="en-US" sz="2400" i="1" u="sng" dirty="0" smtClean="0"/>
              <a:t>The size of a process has thus been limited to the size of physical memory. </a:t>
            </a:r>
          </a:p>
          <a:p>
            <a:r>
              <a:rPr lang="en-US" sz="2400" dirty="0" smtClean="0"/>
              <a:t>To obtain better </a:t>
            </a:r>
            <a:r>
              <a:rPr lang="en-US" sz="2400" b="1" dirty="0" smtClean="0"/>
              <a:t>memory-space utilization</a:t>
            </a:r>
            <a:r>
              <a:rPr lang="en-US" sz="2400" dirty="0" smtClean="0"/>
              <a:t>, we can use </a:t>
            </a:r>
            <a:r>
              <a:rPr lang="en-US" sz="2400" b="1" u="sng" dirty="0" smtClean="0"/>
              <a:t>dynamic loading</a:t>
            </a:r>
            <a:r>
              <a:rPr lang="en-US" sz="2400" b="1" dirty="0" smtClean="0"/>
              <a:t>.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Loading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89" y="942536"/>
            <a:ext cx="8726561" cy="4994030"/>
          </a:xfrm>
        </p:spPr>
        <p:txBody>
          <a:bodyPr/>
          <a:lstStyle/>
          <a:p>
            <a:r>
              <a:rPr lang="en-US" sz="2400" u="sng" dirty="0" smtClean="0"/>
              <a:t>With </a:t>
            </a:r>
            <a:r>
              <a:rPr lang="en-US" sz="2400" b="1" u="sng" dirty="0" smtClean="0"/>
              <a:t>dynamic loading</a:t>
            </a:r>
            <a:r>
              <a:rPr lang="en-US" sz="2400" u="sng" dirty="0" smtClean="0"/>
              <a:t>, an </a:t>
            </a:r>
            <a:r>
              <a:rPr lang="en-US" sz="2400" b="1" u="sng" dirty="0" smtClean="0"/>
              <a:t>.exe file </a:t>
            </a:r>
            <a:r>
              <a:rPr lang="en-US" sz="2400" u="sng" dirty="0" smtClean="0"/>
              <a:t>is not loaded </a:t>
            </a:r>
            <a:r>
              <a:rPr lang="en-US" sz="2400" u="sng" dirty="0" smtClean="0"/>
              <a:t>into main memory until </a:t>
            </a:r>
            <a:r>
              <a:rPr lang="en-US" sz="2400" u="sng" dirty="0" smtClean="0"/>
              <a:t>it is called. </a:t>
            </a:r>
          </a:p>
          <a:p>
            <a:pPr lvl="1"/>
            <a:r>
              <a:rPr lang="en-US" sz="2200" dirty="0" smtClean="0"/>
              <a:t>All of its routines are kept on </a:t>
            </a:r>
            <a:r>
              <a:rPr lang="en-US" sz="2200" b="1" dirty="0" smtClean="0"/>
              <a:t>disk</a:t>
            </a:r>
            <a:r>
              <a:rPr lang="en-US" sz="2200" dirty="0" smtClean="0"/>
              <a:t> in a </a:t>
            </a:r>
            <a:r>
              <a:rPr lang="en-US" sz="2200" b="1" dirty="0" err="1" smtClean="0"/>
              <a:t>relocatable</a:t>
            </a:r>
            <a:r>
              <a:rPr lang="en-US" sz="2200" b="1" dirty="0" smtClean="0"/>
              <a:t> load format </a:t>
            </a:r>
            <a:r>
              <a:rPr lang="en-US" sz="2200" dirty="0" smtClean="0"/>
              <a:t>(their </a:t>
            </a:r>
            <a:r>
              <a:rPr lang="en-US" sz="2200" b="1" dirty="0" smtClean="0"/>
              <a:t>base register </a:t>
            </a:r>
            <a:r>
              <a:rPr lang="en-US" sz="2200" dirty="0" smtClean="0"/>
              <a:t>values have been calculated by OS). </a:t>
            </a:r>
            <a:endParaRPr lang="en-US" sz="22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main program </a:t>
            </a:r>
            <a:r>
              <a:rPr lang="en-US" sz="2400" dirty="0" smtClean="0"/>
              <a:t>is </a:t>
            </a:r>
            <a:r>
              <a:rPr lang="en-US" sz="2400" b="1" dirty="0" smtClean="0"/>
              <a:t>loaded</a:t>
            </a:r>
            <a:r>
              <a:rPr lang="en-US" sz="2400" dirty="0" smtClean="0"/>
              <a:t> into memory before its execution. </a:t>
            </a:r>
          </a:p>
          <a:p>
            <a:pPr lvl="1"/>
            <a:r>
              <a:rPr lang="en-US" sz="2000" b="1" dirty="0" smtClean="0"/>
              <a:t>When a routine needs to call another routine, the calling routine first checks to see whether the other routine has been loaded. </a:t>
            </a:r>
          </a:p>
          <a:p>
            <a:pPr lvl="1"/>
            <a:r>
              <a:rPr lang="en-US" sz="2000" dirty="0" smtClean="0"/>
              <a:t>If it has not, the </a:t>
            </a:r>
            <a:r>
              <a:rPr lang="en-US" sz="2000" b="1" dirty="0" smtClean="0"/>
              <a:t>relocatable linking loader </a:t>
            </a:r>
            <a:r>
              <a:rPr lang="en-US" sz="2000" dirty="0" smtClean="0"/>
              <a:t>is called to load the desired routine into memory and </a:t>
            </a:r>
            <a:r>
              <a:rPr lang="en-US" sz="2000" u="sng" dirty="0" smtClean="0"/>
              <a:t>to update the program’s address tables to reflect this change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 smtClean="0"/>
              <a:t>Then control is passed to the newly loaded routine.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Loading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22" y="914400"/>
            <a:ext cx="8740628" cy="4849813"/>
          </a:xfrm>
        </p:spPr>
        <p:txBody>
          <a:bodyPr/>
          <a:lstStyle/>
          <a:p>
            <a:r>
              <a:rPr lang="en-US" sz="2400" b="1" dirty="0" smtClean="0"/>
              <a:t>The advantage of dynamic loading </a:t>
            </a:r>
            <a:r>
              <a:rPr lang="en-US" sz="2400" dirty="0" smtClean="0"/>
              <a:t>is </a:t>
            </a:r>
            <a:r>
              <a:rPr lang="en-US" sz="2400" u="sng" dirty="0" smtClean="0"/>
              <a:t>that a </a:t>
            </a:r>
            <a:r>
              <a:rPr lang="en-US" sz="2400" b="1" u="sng" dirty="0" smtClean="0"/>
              <a:t>routine</a:t>
            </a:r>
            <a:r>
              <a:rPr lang="en-US" sz="2400" u="sng" dirty="0" smtClean="0"/>
              <a:t> is loaded only when it is needed. </a:t>
            </a:r>
          </a:p>
          <a:p>
            <a:r>
              <a:rPr lang="en-US" sz="2400" dirty="0" smtClean="0"/>
              <a:t>This method is particularly useful when </a:t>
            </a:r>
            <a:r>
              <a:rPr lang="en-US" sz="2400" b="1" dirty="0" smtClean="0"/>
              <a:t>large amounts of code are needed to handle infrequently </a:t>
            </a:r>
            <a:r>
              <a:rPr lang="en-US" sz="2400" dirty="0" smtClean="0"/>
              <a:t>occurring cases, such as error routines.</a:t>
            </a:r>
          </a:p>
          <a:p>
            <a:r>
              <a:rPr lang="en-US" sz="2400" b="1" dirty="0" smtClean="0"/>
              <a:t>Dynamic loading does not require special support from the OS. </a:t>
            </a:r>
          </a:p>
          <a:p>
            <a:r>
              <a:rPr lang="en-US" sz="2400" dirty="0" smtClean="0"/>
              <a:t>It is </a:t>
            </a:r>
            <a:r>
              <a:rPr lang="en-US" sz="2400" b="1" dirty="0" smtClean="0"/>
              <a:t>the responsibility of the users</a:t>
            </a:r>
            <a:r>
              <a:rPr lang="en-US" sz="2400" dirty="0" smtClean="0"/>
              <a:t> to design their programs to take advantage of such a method. </a:t>
            </a:r>
          </a:p>
          <a:p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Linking and Shared Libraries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97280"/>
            <a:ext cx="8778240" cy="4979963"/>
          </a:xfrm>
        </p:spPr>
        <p:txBody>
          <a:bodyPr/>
          <a:lstStyle/>
          <a:p>
            <a:r>
              <a:rPr lang="en-US" sz="2400" b="1" dirty="0" smtClean="0"/>
              <a:t>Dynamically linked libraries </a:t>
            </a:r>
            <a:r>
              <a:rPr lang="en-US" sz="2400" dirty="0" smtClean="0"/>
              <a:t>are </a:t>
            </a:r>
            <a:r>
              <a:rPr lang="en-US" sz="2400" b="1" dirty="0" smtClean="0"/>
              <a:t>system libraries </a:t>
            </a:r>
            <a:r>
              <a:rPr lang="en-US" sz="2400" dirty="0" smtClean="0"/>
              <a:t>(such as 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#include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iostream</a:t>
            </a:r>
            <a:r>
              <a:rPr lang="en-US" sz="2400" dirty="0" smtClean="0"/>
              <a:t> in C++) that are </a:t>
            </a:r>
            <a:r>
              <a:rPr lang="en-US" sz="2400" b="1" dirty="0" smtClean="0"/>
              <a:t>linked </a:t>
            </a:r>
            <a:r>
              <a:rPr lang="en-US" sz="2400" dirty="0" smtClean="0"/>
              <a:t>to user programs during the </a:t>
            </a:r>
            <a:r>
              <a:rPr lang="en-US" sz="2400" b="1" dirty="0" smtClean="0"/>
              <a:t>program execution time </a:t>
            </a:r>
            <a:r>
              <a:rPr lang="en-US" sz="2400" dirty="0" smtClean="0"/>
              <a:t>(</a:t>
            </a:r>
            <a:r>
              <a:rPr lang="en-US" sz="2400" b="1" dirty="0" smtClean="0"/>
              <a:t>refer back to Figure 8.3</a:t>
            </a:r>
            <a:r>
              <a:rPr lang="en-US" sz="2400" dirty="0" smtClean="0"/>
              <a:t>). </a:t>
            </a:r>
          </a:p>
          <a:p>
            <a:r>
              <a:rPr lang="en-US" sz="2400" b="1" dirty="0" smtClean="0"/>
              <a:t>Some operating systems </a:t>
            </a:r>
            <a:r>
              <a:rPr lang="en-US" sz="2400" dirty="0" smtClean="0"/>
              <a:t>support only </a:t>
            </a:r>
            <a:r>
              <a:rPr lang="en-US" sz="2400" b="1" dirty="0" smtClean="0"/>
              <a:t>static linking</a:t>
            </a:r>
            <a:r>
              <a:rPr lang="en-US" sz="2400" dirty="0" smtClean="0"/>
              <a:t>, in which </a:t>
            </a:r>
            <a:r>
              <a:rPr lang="en-US" sz="2400" b="1" dirty="0" smtClean="0"/>
              <a:t>system libraries </a:t>
            </a:r>
            <a:r>
              <a:rPr lang="en-US" sz="2400" dirty="0" smtClean="0"/>
              <a:t>are treated like </a:t>
            </a:r>
            <a:r>
              <a:rPr lang="en-US" sz="2400" b="1" dirty="0" smtClean="0"/>
              <a:t>any other object module </a:t>
            </a:r>
            <a:r>
              <a:rPr lang="en-US" sz="2400" dirty="0" smtClean="0"/>
              <a:t>and are combined by the </a:t>
            </a:r>
            <a:r>
              <a:rPr lang="en-US" sz="2400" b="1" dirty="0" smtClean="0"/>
              <a:t>loader</a:t>
            </a:r>
            <a:r>
              <a:rPr lang="en-US" sz="2400" dirty="0" smtClean="0"/>
              <a:t> into the binary program image.</a:t>
            </a:r>
          </a:p>
          <a:p>
            <a:r>
              <a:rPr lang="en-US" sz="2400" b="1" dirty="0" smtClean="0"/>
              <a:t>Dynamic linking</a:t>
            </a:r>
            <a:r>
              <a:rPr lang="en-US" sz="2400" dirty="0" smtClean="0"/>
              <a:t>, in contrast, is similar to </a:t>
            </a:r>
            <a:r>
              <a:rPr lang="en-US" sz="2400" b="1" dirty="0" smtClean="0"/>
              <a:t>dynamic loading</a:t>
            </a:r>
            <a:r>
              <a:rPr lang="en-US" sz="2400" dirty="0" smtClean="0"/>
              <a:t>. </a:t>
            </a:r>
          </a:p>
          <a:p>
            <a:pPr lvl="1"/>
            <a:r>
              <a:rPr lang="en-US" sz="2200" dirty="0" smtClean="0"/>
              <a:t>This feature is usually used with </a:t>
            </a:r>
            <a:r>
              <a:rPr lang="en-US" sz="2200" b="1" dirty="0" smtClean="0"/>
              <a:t>system libraries</a:t>
            </a:r>
            <a:r>
              <a:rPr lang="en-US" sz="2200" dirty="0" smtClean="0"/>
              <a:t>, such as language subroutine libraries.</a:t>
            </a:r>
            <a:endParaRPr lang="th-TH" sz="2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Swapping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1" y="1111348"/>
            <a:ext cx="8440615" cy="4652866"/>
          </a:xfrm>
        </p:spPr>
        <p:txBody>
          <a:bodyPr/>
          <a:lstStyle/>
          <a:p>
            <a:r>
              <a:rPr lang="en-US" sz="2400" dirty="0" smtClean="0"/>
              <a:t>A user </a:t>
            </a:r>
            <a:r>
              <a:rPr lang="en-US" sz="2400" b="1" dirty="0" smtClean="0"/>
              <a:t>process</a:t>
            </a:r>
            <a:r>
              <a:rPr lang="en-US" sz="2400" dirty="0" smtClean="0"/>
              <a:t> must be in </a:t>
            </a:r>
            <a:r>
              <a:rPr lang="en-US" sz="2400" b="1" dirty="0" smtClean="0"/>
              <a:t>main memory</a:t>
            </a:r>
            <a:r>
              <a:rPr lang="en-US" sz="2400" dirty="0" smtClean="0"/>
              <a:t> to be executed. </a:t>
            </a:r>
          </a:p>
          <a:p>
            <a:r>
              <a:rPr lang="en-US" sz="2400" dirty="0" smtClean="0"/>
              <a:t>A </a:t>
            </a:r>
            <a:r>
              <a:rPr lang="en-US" sz="2400" b="1" dirty="0" smtClean="0"/>
              <a:t>process</a:t>
            </a:r>
            <a:r>
              <a:rPr lang="en-US" sz="2400" dirty="0" smtClean="0"/>
              <a:t>, can be </a:t>
            </a:r>
            <a:r>
              <a:rPr lang="en-US" sz="2400" b="1" dirty="0" smtClean="0"/>
              <a:t>swapped temporarily out of memory to a backing store (disk memory/VM) and then brought back </a:t>
            </a:r>
            <a:r>
              <a:rPr lang="en-US" sz="2400" dirty="0" smtClean="0"/>
              <a:t>into </a:t>
            </a:r>
            <a:r>
              <a:rPr lang="en-US" sz="2400" b="1" dirty="0" smtClean="0"/>
              <a:t>main</a:t>
            </a:r>
            <a:r>
              <a:rPr lang="en-US" sz="2400" dirty="0" smtClean="0"/>
              <a:t> </a:t>
            </a:r>
            <a:r>
              <a:rPr lang="en-US" sz="2400" b="1" dirty="0" smtClean="0"/>
              <a:t>memory</a:t>
            </a:r>
            <a:r>
              <a:rPr lang="en-US" sz="2400" dirty="0" smtClean="0"/>
              <a:t> for continued execution (</a:t>
            </a:r>
            <a:r>
              <a:rPr lang="en-US" sz="2400" b="1" dirty="0" smtClean="0"/>
              <a:t>Figure 8.5</a:t>
            </a:r>
            <a:r>
              <a:rPr lang="en-US" sz="2400" dirty="0" smtClean="0"/>
              <a:t>). </a:t>
            </a:r>
          </a:p>
          <a:p>
            <a:r>
              <a:rPr lang="en-US" sz="2400" b="1" dirty="0" smtClean="0"/>
              <a:t>Swapping</a:t>
            </a:r>
            <a:r>
              <a:rPr lang="en-US" sz="2400" dirty="0" smtClean="0"/>
              <a:t> </a:t>
            </a:r>
            <a:r>
              <a:rPr lang="en-US" sz="2400" dirty="0" smtClean="0"/>
              <a:t>makes it possible for the total </a:t>
            </a:r>
            <a:r>
              <a:rPr lang="en-US" sz="2400" b="1" dirty="0" smtClean="0"/>
              <a:t>physical address space</a:t>
            </a:r>
            <a:r>
              <a:rPr lang="en-US" sz="2400" dirty="0" smtClean="0"/>
              <a:t> of all processes to exceed the </a:t>
            </a:r>
            <a:r>
              <a:rPr lang="en-US" sz="2400" b="1" dirty="0" smtClean="0"/>
              <a:t>real physical memory </a:t>
            </a:r>
            <a:r>
              <a:rPr lang="en-US" sz="2400" dirty="0" smtClean="0"/>
              <a:t>of the system, thus increasing the degree of  </a:t>
            </a:r>
            <a:r>
              <a:rPr lang="en-US" sz="2400" b="1" dirty="0" smtClean="0"/>
              <a:t>multiprogramming </a:t>
            </a:r>
            <a:r>
              <a:rPr lang="en-US" sz="2400" dirty="0" smtClean="0"/>
              <a:t>in a system</a:t>
            </a:r>
            <a:r>
              <a:rPr lang="en-US" sz="2400" b="1" dirty="0" smtClean="0"/>
              <a:t>.</a:t>
            </a:r>
          </a:p>
          <a:p>
            <a:pPr marL="685800" lvl="2" indent="-342900"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lang="en-US" altLang="en-US" sz="2200" dirty="0" smtClean="0"/>
              <a:t>Total physical memory space of processes can exceed physical memory</a:t>
            </a:r>
          </a:p>
          <a:p>
            <a:endParaRPr lang="th-TH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895" y="1171575"/>
            <a:ext cx="8482819" cy="4440238"/>
          </a:xfrm>
        </p:spPr>
        <p:txBody>
          <a:bodyPr/>
          <a:lstStyle/>
          <a:p>
            <a:r>
              <a:rPr lang="en-US" altLang="en-US" sz="2400" dirty="0" smtClean="0"/>
              <a:t>To provide a detailed description of various ways of organizing memory structure</a:t>
            </a:r>
          </a:p>
          <a:p>
            <a:r>
              <a:rPr lang="en-US" altLang="en-US" sz="2400" dirty="0" smtClean="0"/>
              <a:t>To discuss the various </a:t>
            </a:r>
            <a:r>
              <a:rPr lang="en-US" altLang="en-US" sz="2400" b="1" dirty="0" smtClean="0"/>
              <a:t>memory-management techniques</a:t>
            </a:r>
            <a:r>
              <a:rPr lang="en-US" altLang="en-US" sz="2400" dirty="0" smtClean="0"/>
              <a:t>, including </a:t>
            </a:r>
            <a:r>
              <a:rPr lang="en-US" altLang="en-US" sz="2400" b="1" i="1" dirty="0" smtClean="0"/>
              <a:t>paging</a:t>
            </a:r>
            <a:r>
              <a:rPr lang="en-US" altLang="en-US" sz="2400" dirty="0" smtClean="0"/>
              <a:t> and </a:t>
            </a:r>
            <a:r>
              <a:rPr lang="en-US" altLang="en-US" sz="2400" b="1" i="1" dirty="0" smtClean="0"/>
              <a:t>segmentation</a:t>
            </a:r>
          </a:p>
          <a:p>
            <a:r>
              <a:rPr lang="en-US" altLang="en-US" sz="2400" dirty="0" smtClean="0"/>
              <a:t>To provide a detailed description of the </a:t>
            </a:r>
            <a:r>
              <a:rPr lang="en-US" altLang="en-US" sz="2400" b="1" dirty="0" smtClean="0"/>
              <a:t>Intel Pentium</a:t>
            </a:r>
            <a:r>
              <a:rPr lang="en-US" altLang="en-US" sz="2400" dirty="0" smtClean="0"/>
              <a:t>, which supports both </a:t>
            </a:r>
            <a:r>
              <a:rPr lang="en-US" altLang="en-US" sz="2400" b="1" i="1" dirty="0" smtClean="0"/>
              <a:t>segmentation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/>
              <a:t>and </a:t>
            </a:r>
            <a:r>
              <a:rPr lang="en-US" altLang="en-US" sz="2400" b="1" i="1" dirty="0" smtClean="0"/>
              <a:t>segmentation with paging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17563" y="182563"/>
            <a:ext cx="8143557" cy="5762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Schematic View of Swapping</a:t>
            </a:r>
            <a:endParaRPr lang="en-US" altLang="en-US" sz="2400" dirty="0" smtClean="0"/>
          </a:p>
        </p:txBody>
      </p:sp>
      <p:pic>
        <p:nvPicPr>
          <p:cNvPr id="18435" name="Picture 4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8332" y="1090686"/>
            <a:ext cx="5881101" cy="439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45587" y="5641144"/>
            <a:ext cx="785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Figure 8.5 Swapping of two processes using a disk as a backing store</a:t>
            </a:r>
            <a:endParaRPr lang="th-TH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Swapping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5" y="1026942"/>
            <a:ext cx="8754696" cy="4737271"/>
          </a:xfrm>
        </p:spPr>
        <p:txBody>
          <a:bodyPr/>
          <a:lstStyle/>
          <a:p>
            <a:r>
              <a:rPr lang="en-US" sz="2400" dirty="0" smtClean="0"/>
              <a:t>The system maintains a </a:t>
            </a:r>
            <a:r>
              <a:rPr lang="en-US" sz="2400" b="1" dirty="0" smtClean="0"/>
              <a:t>ready queue </a:t>
            </a:r>
            <a:r>
              <a:rPr lang="en-US" sz="2400" dirty="0" smtClean="0"/>
              <a:t>consisting of all processes whose memory images are on the </a:t>
            </a:r>
            <a:r>
              <a:rPr lang="en-US" sz="2400" b="1" dirty="0" smtClean="0"/>
              <a:t>backing store </a:t>
            </a:r>
            <a:r>
              <a:rPr lang="en-US" sz="2400" dirty="0" smtClean="0"/>
              <a:t>or in memory and are ready to run. </a:t>
            </a:r>
          </a:p>
          <a:p>
            <a:r>
              <a:rPr lang="en-US" sz="2400" dirty="0" smtClean="0"/>
              <a:t>Whenever the </a:t>
            </a:r>
            <a:r>
              <a:rPr lang="en-US" sz="2400" b="1" dirty="0" smtClean="0"/>
              <a:t>CPU scheduler </a:t>
            </a:r>
            <a:r>
              <a:rPr lang="en-US" sz="2400" dirty="0" smtClean="0"/>
              <a:t>decides to execute a process, it calls </a:t>
            </a:r>
            <a:r>
              <a:rPr lang="en-US" sz="2400" b="1" dirty="0" smtClean="0"/>
              <a:t>the dispatcher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dispatcher </a:t>
            </a:r>
            <a:r>
              <a:rPr lang="en-US" sz="2400" dirty="0" smtClean="0"/>
              <a:t>checks to see whether the next process in the queue is in memory. </a:t>
            </a:r>
          </a:p>
          <a:p>
            <a:r>
              <a:rPr lang="en-US" sz="2400" u="sng" dirty="0" smtClean="0"/>
              <a:t>If it is not, and if there is no free memory region, the dispatcher </a:t>
            </a:r>
            <a:r>
              <a:rPr lang="en-US" sz="2400" b="1" u="sng" dirty="0" smtClean="0"/>
              <a:t>swaps out </a:t>
            </a:r>
            <a:r>
              <a:rPr lang="en-US" sz="2400" u="sng" dirty="0" smtClean="0"/>
              <a:t>a process currently in memory and </a:t>
            </a:r>
            <a:r>
              <a:rPr lang="en-US" sz="2400" b="1" u="sng" dirty="0" smtClean="0"/>
              <a:t>swaps in </a:t>
            </a:r>
            <a:r>
              <a:rPr lang="en-US" sz="2400" u="sng" dirty="0" smtClean="0"/>
              <a:t>the desired process. </a:t>
            </a:r>
          </a:p>
          <a:p>
            <a:r>
              <a:rPr lang="en-US" sz="2400" dirty="0" smtClean="0"/>
              <a:t>It then reloads registers and transfers control to the selected process.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1825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Swapping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489" y="1058863"/>
            <a:ext cx="8595360" cy="5067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 dirty="0" smtClean="0"/>
              <a:t>Does the swapped out process need to swap in to the same physical addresses?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It depends on </a:t>
            </a:r>
            <a:r>
              <a:rPr lang="en-US" altLang="en-US" sz="2400" b="1" dirty="0" smtClean="0"/>
              <a:t>address binding </a:t>
            </a:r>
            <a:r>
              <a:rPr lang="en-US" altLang="en-US" sz="2400" dirty="0" smtClean="0"/>
              <a:t>method plus consider pending I/O to or from process memory space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Modified versions of swapping are found on many systems (i.e., UNIX, Linux, and Windows)</a:t>
            </a:r>
          </a:p>
          <a:p>
            <a:pPr lvl="1"/>
            <a:r>
              <a:rPr lang="en-US" altLang="en-US" sz="2200" dirty="0" smtClean="0"/>
              <a:t>Swapping normally disabled</a:t>
            </a:r>
          </a:p>
          <a:p>
            <a:pPr lvl="1"/>
            <a:r>
              <a:rPr lang="en-US" altLang="en-US" sz="2200" dirty="0" smtClean="0"/>
              <a:t>Swapping started if more than threshold amount of memory allocated</a:t>
            </a:r>
          </a:p>
          <a:p>
            <a:pPr lvl="1"/>
            <a:r>
              <a:rPr lang="en-US" altLang="en-US" sz="2200" dirty="0" smtClean="0"/>
              <a:t>Swapping disabled again once memory demand reduced below </a:t>
            </a:r>
            <a:r>
              <a:rPr lang="en-US" altLang="en-US" sz="2200" b="1" dirty="0" smtClean="0"/>
              <a:t>threshold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271588" y="166688"/>
            <a:ext cx="7635875" cy="576262"/>
          </a:xfrm>
        </p:spPr>
        <p:txBody>
          <a:bodyPr/>
          <a:lstStyle/>
          <a:p>
            <a:r>
              <a:rPr lang="en-US" altLang="en-US" sz="2800" dirty="0" smtClean="0"/>
              <a:t>Context Switch Time including Swapping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79828" y="886265"/>
            <a:ext cx="8581292" cy="5233181"/>
          </a:xfrm>
        </p:spPr>
        <p:txBody>
          <a:bodyPr/>
          <a:lstStyle/>
          <a:p>
            <a:r>
              <a:rPr lang="en-US" altLang="en-US" sz="2000" dirty="0" smtClean="0"/>
              <a:t>If  the next processes to be put on CPU is not in memory, then need to </a:t>
            </a:r>
            <a:r>
              <a:rPr lang="en-US" altLang="en-US" sz="2000" b="1" dirty="0" smtClean="0"/>
              <a:t>swap out </a:t>
            </a:r>
            <a:r>
              <a:rPr lang="en-US" altLang="en-US" sz="2000" dirty="0" smtClean="0"/>
              <a:t>a process and </a:t>
            </a:r>
            <a:r>
              <a:rPr lang="en-US" altLang="en-US" sz="2000" b="1" dirty="0" smtClean="0"/>
              <a:t>swap in</a:t>
            </a:r>
            <a:r>
              <a:rPr lang="en-US" altLang="en-US" sz="2000" dirty="0" smtClean="0"/>
              <a:t> target process</a:t>
            </a:r>
          </a:p>
          <a:p>
            <a:r>
              <a:rPr lang="en-US" altLang="en-US" sz="2000" b="1" dirty="0" smtClean="0"/>
              <a:t>Context switch time </a:t>
            </a:r>
            <a:r>
              <a:rPr lang="en-US" altLang="en-US" sz="2000" dirty="0" smtClean="0"/>
              <a:t>can then be very high. </a:t>
            </a:r>
            <a:r>
              <a:rPr lang="en-US" sz="2000" dirty="0" smtClean="0"/>
              <a:t>To get an idea of the </a:t>
            </a:r>
            <a:r>
              <a:rPr lang="en-US" sz="2000" b="1" dirty="0" smtClean="0"/>
              <a:t>context-switch time</a:t>
            </a:r>
            <a:r>
              <a:rPr lang="en-US" sz="2000" dirty="0" smtClean="0"/>
              <a:t>, let’s assume that the </a:t>
            </a:r>
            <a:r>
              <a:rPr lang="en-US" sz="2000" b="1" dirty="0" smtClean="0"/>
              <a:t>user process is 100 MB </a:t>
            </a:r>
            <a:r>
              <a:rPr lang="en-US" sz="2000" dirty="0" smtClean="0"/>
              <a:t>in size and the backing store is a </a:t>
            </a:r>
            <a:r>
              <a:rPr lang="en-US" sz="2000" b="1" dirty="0" smtClean="0"/>
              <a:t>hard disk </a:t>
            </a:r>
            <a:r>
              <a:rPr lang="en-US" sz="2000" dirty="0" smtClean="0"/>
              <a:t>with a </a:t>
            </a:r>
            <a:r>
              <a:rPr lang="en-US" sz="2000" b="1" dirty="0" smtClean="0"/>
              <a:t>transfer rate of 50 MB per second</a:t>
            </a:r>
            <a:r>
              <a:rPr lang="en-US" sz="2000" dirty="0" smtClean="0"/>
              <a:t>. The actual transfer of the </a:t>
            </a:r>
            <a:r>
              <a:rPr lang="en-US" sz="2000" b="1" dirty="0" smtClean="0"/>
              <a:t>100MB process </a:t>
            </a:r>
            <a:r>
              <a:rPr lang="en-US" sz="2000" dirty="0" smtClean="0"/>
              <a:t>to or from </a:t>
            </a:r>
            <a:r>
              <a:rPr lang="en-US" sz="2000" b="1" dirty="0" smtClean="0"/>
              <a:t>main memory</a:t>
            </a:r>
            <a:r>
              <a:rPr lang="en-US" sz="2000" dirty="0" smtClean="0"/>
              <a:t> takes:</a:t>
            </a:r>
            <a:endParaRPr lang="en-US" altLang="en-US" sz="2000" dirty="0" smtClean="0"/>
          </a:p>
          <a:p>
            <a:pPr lvl="1"/>
            <a:r>
              <a:rPr lang="en-US" altLang="en-US" sz="2000" b="1" dirty="0" smtClean="0"/>
              <a:t>Swap out time </a:t>
            </a:r>
            <a:r>
              <a:rPr lang="en-US" altLang="en-US" sz="2000" dirty="0" smtClean="0"/>
              <a:t>of 2000 ms</a:t>
            </a:r>
          </a:p>
          <a:p>
            <a:pPr lvl="1"/>
            <a:r>
              <a:rPr lang="en-US" altLang="en-US" sz="2000" b="1" dirty="0" smtClean="0"/>
              <a:t>Total context switch swapping time (swap out time + 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/>
              <a:t>swap in time </a:t>
            </a:r>
            <a:r>
              <a:rPr lang="en-US" altLang="en-US" sz="2000" dirty="0" smtClean="0"/>
              <a:t>of same sized process (same as swap out time) is 4000ms     (2000ms + 2000ms = 4000ms = 4 seconds)</a:t>
            </a:r>
          </a:p>
          <a:p>
            <a:r>
              <a:rPr lang="en-US" altLang="en-US" sz="2000" dirty="0" smtClean="0"/>
              <a:t>Can reduce the context switching time by reducing the size of memory swapped – by knowing how much memory really being used</a:t>
            </a:r>
          </a:p>
          <a:p>
            <a:pPr lvl="1"/>
            <a:r>
              <a:rPr lang="en-US" altLang="en-US" sz="2000" u="sng" dirty="0" smtClean="0"/>
              <a:t>System calls to inform OS of memory use via </a:t>
            </a:r>
            <a:r>
              <a:rPr lang="en-US" altLang="en-US" sz="2000" b="1" u="sng" dirty="0" err="1" smtClean="0">
                <a:latin typeface="Courier New" pitchFamily="49" charset="0"/>
                <a:cs typeface="Courier New" pitchFamily="49" charset="0"/>
              </a:rPr>
              <a:t>request_memory</a:t>
            </a:r>
            <a:r>
              <a:rPr lang="en-US" altLang="en-US" sz="2000" b="1" u="sng" dirty="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altLang="en-US" sz="2000" u="sng" dirty="0" smtClean="0"/>
              <a:t>and </a:t>
            </a:r>
            <a:r>
              <a:rPr lang="en-US" altLang="en-US" sz="2000" b="1" u="sng" dirty="0" err="1" smtClean="0">
                <a:latin typeface="Courier New" pitchFamily="49" charset="0"/>
                <a:cs typeface="Courier New" pitchFamily="49" charset="0"/>
              </a:rPr>
              <a:t>release_memory</a:t>
            </a:r>
            <a:r>
              <a:rPr lang="en-US" altLang="en-US" sz="2000" b="1" u="sng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altLang="en-US" sz="2000" u="sng" dirty="0" smtClean="0">
                <a:cs typeface="Courier New" pitchFamily="49" charset="0"/>
              </a:rPr>
              <a:t>routines</a:t>
            </a:r>
            <a:r>
              <a:rPr lang="en-US" altLang="en-US" sz="2000" dirty="0" smtClean="0">
                <a:cs typeface="Courier New" pitchFamily="49" charset="0"/>
              </a:rPr>
              <a:t>.</a:t>
            </a:r>
            <a:endParaRPr lang="en-US" altLang="en-US" sz="20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Context Switch Time including Swapping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89" y="1026942"/>
            <a:ext cx="8726561" cy="5261316"/>
          </a:xfrm>
        </p:spPr>
        <p:txBody>
          <a:bodyPr/>
          <a:lstStyle/>
          <a:p>
            <a:r>
              <a:rPr lang="en-US" sz="2200" b="1" u="sng" dirty="0" smtClean="0"/>
              <a:t>Swapping</a:t>
            </a:r>
            <a:r>
              <a:rPr lang="en-US" sz="2200" u="sng" dirty="0" smtClean="0"/>
              <a:t> is constrained by other factors as well, assume that a process is </a:t>
            </a:r>
            <a:r>
              <a:rPr lang="en-US" sz="2200" b="1" u="sng" dirty="0" smtClean="0"/>
              <a:t>blocked </a:t>
            </a:r>
            <a:r>
              <a:rPr lang="en-US" sz="2200" u="sng" dirty="0" smtClean="0"/>
              <a:t>with an </a:t>
            </a:r>
            <a:r>
              <a:rPr lang="en-US" sz="2200" b="1" u="sng" dirty="0" smtClean="0"/>
              <a:t>I/O request</a:t>
            </a:r>
            <a:r>
              <a:rPr lang="en-US" sz="2200" u="sng" dirty="0" smtClean="0"/>
              <a:t>, </a:t>
            </a:r>
            <a:r>
              <a:rPr lang="en-US" sz="2200" b="1" u="sng" dirty="0" smtClean="0"/>
              <a:t>the process cannot be swapped </a:t>
            </a:r>
            <a:r>
              <a:rPr lang="en-US" sz="2200" u="sng" dirty="0" smtClean="0"/>
              <a:t>to free up memory</a:t>
            </a:r>
            <a:r>
              <a:rPr lang="en-US" sz="2200" dirty="0" smtClean="0"/>
              <a:t>. </a:t>
            </a:r>
          </a:p>
          <a:p>
            <a:r>
              <a:rPr lang="en-US" sz="2200" dirty="0" smtClean="0"/>
              <a:t>Similarly, if the </a:t>
            </a:r>
            <a:r>
              <a:rPr lang="en-US" sz="2200" b="1" dirty="0" smtClean="0"/>
              <a:t>I/O is asynchronously</a:t>
            </a:r>
            <a:r>
              <a:rPr lang="en-US" sz="2200" dirty="0" smtClean="0"/>
              <a:t> accessing the user memory for </a:t>
            </a:r>
            <a:r>
              <a:rPr lang="en-US" sz="2200" b="1" dirty="0" smtClean="0"/>
              <a:t>I/O buffers</a:t>
            </a:r>
            <a:r>
              <a:rPr lang="en-US" sz="2200" dirty="0" smtClean="0"/>
              <a:t>, then </a:t>
            </a:r>
            <a:r>
              <a:rPr lang="en-US" sz="2200" b="1" dirty="0" smtClean="0"/>
              <a:t>the process cannot be swapped</a:t>
            </a:r>
            <a:r>
              <a:rPr lang="en-US" sz="2200" dirty="0" smtClean="0"/>
              <a:t>. </a:t>
            </a:r>
          </a:p>
          <a:p>
            <a:r>
              <a:rPr lang="en-US" sz="2200" dirty="0" smtClean="0"/>
              <a:t>If we were to </a:t>
            </a:r>
            <a:r>
              <a:rPr lang="en-US" sz="2200" b="1" dirty="0" smtClean="0"/>
              <a:t>swap out </a:t>
            </a:r>
            <a:r>
              <a:rPr lang="en-US" sz="2200" dirty="0" smtClean="0"/>
              <a:t>process </a:t>
            </a:r>
            <a:r>
              <a:rPr lang="en-US" sz="2200" b="1" i="1" dirty="0" smtClean="0"/>
              <a:t>P</a:t>
            </a:r>
            <a:r>
              <a:rPr lang="en-US" sz="2200" b="1" baseline="-25000" dirty="0" smtClean="0"/>
              <a:t>1</a:t>
            </a:r>
            <a:r>
              <a:rPr lang="en-US" sz="2200" i="1" dirty="0" smtClean="0"/>
              <a:t> and </a:t>
            </a:r>
            <a:r>
              <a:rPr lang="en-US" sz="2200" b="1" dirty="0" smtClean="0"/>
              <a:t>swap in </a:t>
            </a:r>
            <a:r>
              <a:rPr lang="en-US" sz="2200" dirty="0" smtClean="0"/>
              <a:t>process </a:t>
            </a:r>
            <a:r>
              <a:rPr lang="en-US" sz="2200" b="1" i="1" dirty="0" smtClean="0"/>
              <a:t>P</a:t>
            </a:r>
            <a:r>
              <a:rPr lang="en-US" sz="2200" b="1" baseline="-25000" dirty="0" smtClean="0"/>
              <a:t>2</a:t>
            </a:r>
            <a:r>
              <a:rPr lang="en-US" sz="2200" dirty="0" smtClean="0"/>
              <a:t>, the I/O operation might then attempt to use memory that belongs to process </a:t>
            </a:r>
            <a:r>
              <a:rPr lang="en-US" sz="2200" b="1" i="1" dirty="0" smtClean="0"/>
              <a:t>P</a:t>
            </a:r>
            <a:r>
              <a:rPr lang="en-US" sz="2200" b="1" baseline="-25000" dirty="0" smtClean="0"/>
              <a:t>2</a:t>
            </a:r>
            <a:r>
              <a:rPr lang="en-US" sz="2200" i="1" dirty="0" smtClean="0"/>
              <a:t>. </a:t>
            </a:r>
            <a:r>
              <a:rPr lang="en-US" sz="2200" dirty="0" smtClean="0"/>
              <a:t>There are two main solutions to this problem</a:t>
            </a:r>
            <a:r>
              <a:rPr lang="en-US" sz="2200" u="sng" dirty="0" smtClean="0"/>
              <a:t>: </a:t>
            </a:r>
            <a:r>
              <a:rPr lang="en-US" sz="2200" b="1" u="sng" dirty="0" smtClean="0"/>
              <a:t>never swap a process with pending I/O</a:t>
            </a:r>
            <a:r>
              <a:rPr lang="en-US" sz="2200" u="sng" dirty="0" smtClean="0"/>
              <a:t>, or </a:t>
            </a:r>
            <a:r>
              <a:rPr lang="en-US" sz="2200" b="1" u="sng" dirty="0" smtClean="0"/>
              <a:t>execute I/O operations only into operating-system buffers.</a:t>
            </a:r>
          </a:p>
          <a:p>
            <a:pPr lvl="1"/>
            <a:r>
              <a:rPr lang="en-US" sz="2200" dirty="0" smtClean="0"/>
              <a:t>Transfers between </a:t>
            </a:r>
            <a:r>
              <a:rPr lang="en-US" sz="2200" b="1" dirty="0" smtClean="0"/>
              <a:t>operating-system buffers </a:t>
            </a:r>
            <a:r>
              <a:rPr lang="en-US" sz="2200" dirty="0" smtClean="0"/>
              <a:t>and </a:t>
            </a:r>
            <a:r>
              <a:rPr lang="en-US" sz="2200" b="1" dirty="0" smtClean="0"/>
              <a:t>process memory</a:t>
            </a:r>
            <a:r>
              <a:rPr lang="en-US" sz="2200" dirty="0" smtClean="0"/>
              <a:t> occur only when the process is </a:t>
            </a:r>
            <a:r>
              <a:rPr lang="en-US" sz="2200" b="1" dirty="0" smtClean="0"/>
              <a:t>swapped in</a:t>
            </a:r>
            <a:r>
              <a:rPr lang="en-US" sz="2200" dirty="0" smtClean="0"/>
              <a:t>.</a:t>
            </a:r>
          </a:p>
          <a:p>
            <a:r>
              <a:rPr lang="en-US" sz="2200" b="1" u="sng" dirty="0" smtClean="0"/>
              <a:t>Swapping is halted </a:t>
            </a:r>
            <a:r>
              <a:rPr lang="en-US" sz="2200" u="sng" dirty="0" smtClean="0"/>
              <a:t>when the memory space increases</a:t>
            </a:r>
            <a:r>
              <a:rPr lang="en-US" sz="2200" dirty="0" smtClean="0"/>
              <a:t>.</a:t>
            </a:r>
          </a:p>
          <a:p>
            <a:endParaRPr lang="th-TH" sz="2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Contiguous Memory Allocation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8" y="872197"/>
            <a:ext cx="8782832" cy="5022167"/>
          </a:xfrm>
        </p:spPr>
        <p:txBody>
          <a:bodyPr/>
          <a:lstStyle/>
          <a:p>
            <a:r>
              <a:rPr lang="en-US" altLang="en-US" sz="2400" b="1" dirty="0" smtClean="0"/>
              <a:t>Main memory </a:t>
            </a:r>
            <a:r>
              <a:rPr lang="en-US" altLang="en-US" sz="2400" dirty="0" smtClean="0"/>
              <a:t>must support both </a:t>
            </a:r>
            <a:r>
              <a:rPr lang="en-US" altLang="en-US" sz="2400" b="1" dirty="0" smtClean="0"/>
              <a:t>OS</a:t>
            </a:r>
            <a:r>
              <a:rPr lang="en-US" altLang="en-US" sz="2400" dirty="0" smtClean="0"/>
              <a:t> and </a:t>
            </a:r>
            <a:r>
              <a:rPr lang="en-US" altLang="en-US" sz="2400" b="1" dirty="0" smtClean="0"/>
              <a:t>user processes</a:t>
            </a:r>
          </a:p>
          <a:p>
            <a:r>
              <a:rPr lang="en-US" sz="2400" dirty="0" smtClean="0"/>
              <a:t>Therefore need to </a:t>
            </a:r>
            <a:r>
              <a:rPr lang="en-US" sz="2400" b="1" dirty="0" smtClean="0"/>
              <a:t>allocate main memory </a:t>
            </a:r>
            <a:r>
              <a:rPr lang="en-US" sz="2400" dirty="0" smtClean="0"/>
              <a:t>in the most efficient way possible. </a:t>
            </a:r>
          </a:p>
          <a:p>
            <a:r>
              <a:rPr lang="en-US" altLang="en-US" sz="2400" b="1" dirty="0" smtClean="0"/>
              <a:t>Main memory </a:t>
            </a:r>
            <a:r>
              <a:rPr lang="en-US" altLang="en-US" sz="2400" dirty="0" smtClean="0"/>
              <a:t>usually into </a:t>
            </a:r>
            <a:r>
              <a:rPr lang="en-US" altLang="en-US" sz="2400" b="1" u="sng" dirty="0" smtClean="0"/>
              <a:t>two</a:t>
            </a:r>
            <a:r>
              <a:rPr lang="en-US" altLang="en-US" sz="2400" u="sng" dirty="0" smtClean="0"/>
              <a:t> </a:t>
            </a:r>
            <a:r>
              <a:rPr lang="en-US" altLang="en-US" sz="2400" b="1" u="sng" dirty="0" smtClean="0"/>
              <a:t>partitions</a:t>
            </a:r>
            <a:r>
              <a:rPr lang="en-US" altLang="en-US" sz="2400" dirty="0" smtClean="0"/>
              <a:t>:</a:t>
            </a:r>
          </a:p>
          <a:p>
            <a:pPr lvl="1"/>
            <a:r>
              <a:rPr lang="en-US" altLang="en-US" sz="2200" b="1" dirty="0" smtClean="0"/>
              <a:t>Resident operating system</a:t>
            </a:r>
            <a:r>
              <a:rPr lang="en-US" altLang="en-US" sz="2200" dirty="0" smtClean="0"/>
              <a:t>, usually held in </a:t>
            </a:r>
            <a:r>
              <a:rPr lang="en-US" altLang="en-US" sz="2200" b="1" dirty="0" smtClean="0"/>
              <a:t>low memory </a:t>
            </a:r>
            <a:r>
              <a:rPr lang="en-US" altLang="en-US" sz="2200" dirty="0" smtClean="0"/>
              <a:t>with </a:t>
            </a:r>
            <a:r>
              <a:rPr lang="en-US" altLang="en-US" sz="2200" b="1" dirty="0" smtClean="0"/>
              <a:t>interrupt vector</a:t>
            </a:r>
          </a:p>
          <a:p>
            <a:pPr lvl="1"/>
            <a:r>
              <a:rPr lang="en-US" altLang="en-US" sz="2200" b="1" dirty="0" smtClean="0"/>
              <a:t>User processes </a:t>
            </a:r>
            <a:r>
              <a:rPr lang="en-US" altLang="en-US" sz="2200" dirty="0" smtClean="0"/>
              <a:t>then held in </a:t>
            </a:r>
            <a:r>
              <a:rPr lang="en-US" altLang="en-US" sz="2200" b="1" dirty="0" smtClean="0"/>
              <a:t>high memory</a:t>
            </a:r>
            <a:r>
              <a:rPr lang="en-US" altLang="en-US" sz="2200" dirty="0" smtClean="0"/>
              <a:t>. </a:t>
            </a:r>
          </a:p>
          <a:p>
            <a:pPr lvl="2"/>
            <a:r>
              <a:rPr lang="en-US" altLang="en-US" sz="2200" dirty="0" smtClean="0"/>
              <a:t>Each process contained in single contiguous section of memory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Contiguous Allocation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3" y="1012874"/>
            <a:ext cx="8810967" cy="4751339"/>
          </a:xfrm>
        </p:spPr>
        <p:txBody>
          <a:bodyPr/>
          <a:lstStyle/>
          <a:p>
            <a:r>
              <a:rPr lang="en-US" sz="2200" dirty="0" smtClean="0"/>
              <a:t>The </a:t>
            </a:r>
            <a:r>
              <a:rPr lang="en-US" sz="2200" b="1" dirty="0" smtClean="0"/>
              <a:t>interrupt vector </a:t>
            </a:r>
            <a:r>
              <a:rPr lang="en-US" sz="2200" dirty="0" smtClean="0"/>
              <a:t>is often </a:t>
            </a:r>
            <a:r>
              <a:rPr lang="en-US" sz="2200" b="1" dirty="0" smtClean="0"/>
              <a:t>in low memory </a:t>
            </a:r>
            <a:r>
              <a:rPr lang="en-US" sz="2200" dirty="0" smtClean="0"/>
              <a:t>(in OS section of MM). </a:t>
            </a:r>
          </a:p>
          <a:p>
            <a:r>
              <a:rPr lang="en-US" sz="2200" dirty="0" smtClean="0"/>
              <a:t>We usually want </a:t>
            </a:r>
            <a:r>
              <a:rPr lang="en-US" sz="2200" b="1" dirty="0" smtClean="0"/>
              <a:t>several user processes </a:t>
            </a:r>
            <a:r>
              <a:rPr lang="en-US" sz="2200" dirty="0" smtClean="0"/>
              <a:t>to reside in memory at the same time. </a:t>
            </a:r>
          </a:p>
          <a:p>
            <a:r>
              <a:rPr lang="en-US" sz="2200" dirty="0" smtClean="0"/>
              <a:t>Therefore we need to consider </a:t>
            </a:r>
            <a:r>
              <a:rPr lang="en-US" sz="2200" b="1" dirty="0" smtClean="0"/>
              <a:t>how to allocate available memory </a:t>
            </a:r>
            <a:r>
              <a:rPr lang="en-US" sz="2200" dirty="0" smtClean="0"/>
              <a:t>to the processes that are in the </a:t>
            </a:r>
            <a:r>
              <a:rPr lang="en-US" sz="2200" b="1" dirty="0" smtClean="0"/>
              <a:t>input queue </a:t>
            </a:r>
            <a:r>
              <a:rPr lang="en-US" sz="2200" dirty="0" smtClean="0"/>
              <a:t>waiting to be brought into memory. </a:t>
            </a:r>
          </a:p>
          <a:p>
            <a:r>
              <a:rPr lang="en-US" sz="2200" dirty="0" smtClean="0"/>
              <a:t>In </a:t>
            </a:r>
            <a:r>
              <a:rPr lang="en-US" sz="2200" b="1" dirty="0" smtClean="0"/>
              <a:t>contiguous memory allocation, each process is contained in a single section of </a:t>
            </a:r>
            <a:r>
              <a:rPr lang="en-US" sz="2200" dirty="0" smtClean="0"/>
              <a:t>memory that is contiguous to the section containing the next process.</a:t>
            </a:r>
            <a:endParaRPr lang="th-TH" sz="2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Protection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22" y="1026942"/>
            <a:ext cx="8740628" cy="4737271"/>
          </a:xfrm>
        </p:spPr>
        <p:txBody>
          <a:bodyPr/>
          <a:lstStyle/>
          <a:p>
            <a:r>
              <a:rPr lang="en-US" sz="2200" dirty="0" smtClean="0"/>
              <a:t>If we have a system with a </a:t>
            </a:r>
            <a:r>
              <a:rPr lang="en-US" sz="2200" b="1" dirty="0" smtClean="0"/>
              <a:t>relocation register </a:t>
            </a:r>
            <a:r>
              <a:rPr lang="en-US" sz="2200" dirty="0" smtClean="0"/>
              <a:t>(</a:t>
            </a:r>
            <a:r>
              <a:rPr lang="en-US" sz="2200" b="1" dirty="0" smtClean="0"/>
              <a:t>base register</a:t>
            </a:r>
            <a:r>
              <a:rPr lang="en-US" sz="2200" dirty="0" smtClean="0"/>
              <a:t>), together with a </a:t>
            </a:r>
            <a:r>
              <a:rPr lang="en-US" sz="2200" b="1" dirty="0" smtClean="0"/>
              <a:t>limit register </a:t>
            </a:r>
            <a:r>
              <a:rPr lang="en-US" sz="2200" dirty="0" smtClean="0"/>
              <a:t>(</a:t>
            </a:r>
            <a:r>
              <a:rPr lang="en-US" sz="2200" b="1" dirty="0" smtClean="0"/>
              <a:t>offset</a:t>
            </a:r>
            <a:r>
              <a:rPr lang="en-US" sz="2200" dirty="0" smtClean="0"/>
              <a:t>), we accomplish our goal of memory protection. </a:t>
            </a:r>
          </a:p>
          <a:p>
            <a:r>
              <a:rPr lang="en-US" sz="2200" dirty="0" smtClean="0"/>
              <a:t>The </a:t>
            </a:r>
            <a:r>
              <a:rPr lang="en-US" sz="2200" b="1" dirty="0" smtClean="0"/>
              <a:t>relocation register </a:t>
            </a:r>
            <a:r>
              <a:rPr lang="en-US" sz="2200" dirty="0" smtClean="0"/>
              <a:t>contains the value of the smallest physical address; the </a:t>
            </a:r>
            <a:r>
              <a:rPr lang="en-US" sz="2200" b="1" dirty="0" smtClean="0"/>
              <a:t>limit register </a:t>
            </a:r>
            <a:r>
              <a:rPr lang="en-US" sz="2200" dirty="0" smtClean="0"/>
              <a:t>contains the range of logical addresses (for example, relocation = 100040 and limit = 74600). </a:t>
            </a:r>
          </a:p>
          <a:p>
            <a:r>
              <a:rPr lang="en-US" sz="2200" dirty="0" smtClean="0"/>
              <a:t>Each logical address must fall within the range specified by the limit register. </a:t>
            </a:r>
          </a:p>
          <a:p>
            <a:r>
              <a:rPr lang="en-US" sz="2200" dirty="0" smtClean="0"/>
              <a:t>The </a:t>
            </a:r>
            <a:r>
              <a:rPr lang="en-US" sz="2200" b="1" dirty="0" smtClean="0"/>
              <a:t>MMU </a:t>
            </a:r>
            <a:r>
              <a:rPr lang="en-US" sz="2200" dirty="0" smtClean="0"/>
              <a:t>maps the </a:t>
            </a:r>
            <a:r>
              <a:rPr lang="en-US" sz="2200" b="1" dirty="0" smtClean="0"/>
              <a:t>logical address </a:t>
            </a:r>
            <a:r>
              <a:rPr lang="en-US" sz="2200" dirty="0" smtClean="0"/>
              <a:t>dynamically by adding the value in the </a:t>
            </a:r>
            <a:r>
              <a:rPr lang="en-US" sz="2200" b="1" dirty="0" smtClean="0"/>
              <a:t>relocation register</a:t>
            </a:r>
            <a:r>
              <a:rPr lang="en-US" sz="2200" dirty="0" smtClean="0"/>
              <a:t>. </a:t>
            </a:r>
          </a:p>
          <a:p>
            <a:pPr lvl="1"/>
            <a:r>
              <a:rPr lang="en-US" sz="2200" dirty="0" smtClean="0"/>
              <a:t>This mapped address is sent to memory (</a:t>
            </a:r>
            <a:r>
              <a:rPr lang="en-US" sz="2200" b="1" dirty="0" smtClean="0"/>
              <a:t>Figure 8.6</a:t>
            </a:r>
            <a:r>
              <a:rPr lang="en-US" sz="2200" dirty="0" smtClean="0"/>
              <a:t>).</a:t>
            </a:r>
            <a:endParaRPr lang="th-TH" sz="2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6186" y="279230"/>
            <a:ext cx="8442325" cy="576262"/>
          </a:xfrm>
        </p:spPr>
        <p:txBody>
          <a:bodyPr/>
          <a:lstStyle/>
          <a:p>
            <a:pPr eaLnBrk="1" hangingPunct="1"/>
            <a:r>
              <a:rPr lang="en-US" dirty="0" smtClean="0"/>
              <a:t>Memory Protection</a:t>
            </a:r>
            <a:endParaRPr lang="en-US" altLang="en-US" dirty="0" smtClean="0"/>
          </a:p>
        </p:txBody>
      </p:sp>
      <p:pic>
        <p:nvPicPr>
          <p:cNvPr id="24579" name="Picture 4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89" y="1375923"/>
            <a:ext cx="7372681" cy="366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90844" y="5162843"/>
            <a:ext cx="78646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n-lt"/>
              </a:rPr>
              <a:t>Figure 8.6 Hardware support for relocation and limit registers.</a:t>
            </a:r>
            <a:endParaRPr lang="th-TH" sz="2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Protection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89" y="1026942"/>
            <a:ext cx="8726561" cy="4737271"/>
          </a:xfrm>
        </p:spPr>
        <p:txBody>
          <a:bodyPr/>
          <a:lstStyle/>
          <a:p>
            <a:r>
              <a:rPr lang="en-US" sz="2200" u="sng" dirty="0" smtClean="0"/>
              <a:t>When the </a:t>
            </a:r>
            <a:r>
              <a:rPr lang="en-US" sz="2200" b="1" u="sng" dirty="0" smtClean="0"/>
              <a:t>CPU scheduler </a:t>
            </a:r>
            <a:r>
              <a:rPr lang="en-US" sz="2200" u="sng" dirty="0" smtClean="0"/>
              <a:t>selects a process for execution, the </a:t>
            </a:r>
            <a:r>
              <a:rPr lang="en-US" sz="2200" b="1" u="sng" dirty="0" smtClean="0"/>
              <a:t>dispatcher</a:t>
            </a:r>
            <a:r>
              <a:rPr lang="en-US" sz="2200" u="sng" dirty="0" smtClean="0"/>
              <a:t> loads the </a:t>
            </a:r>
            <a:r>
              <a:rPr lang="en-US" sz="2200" b="1" u="sng" dirty="0" smtClean="0"/>
              <a:t>relocation</a:t>
            </a:r>
            <a:r>
              <a:rPr lang="en-US" sz="2200" u="sng" dirty="0" smtClean="0"/>
              <a:t> and </a:t>
            </a:r>
            <a:r>
              <a:rPr lang="en-US" sz="2200" b="1" u="sng" dirty="0" smtClean="0"/>
              <a:t>limit </a:t>
            </a:r>
            <a:r>
              <a:rPr lang="en-US" sz="2200" u="sng" dirty="0" smtClean="0"/>
              <a:t>registers </a:t>
            </a:r>
            <a:r>
              <a:rPr lang="en-US" sz="2200" dirty="0" smtClean="0"/>
              <a:t>with </a:t>
            </a:r>
            <a:r>
              <a:rPr lang="en-US" sz="2200" dirty="0" smtClean="0"/>
              <a:t>the correct values as part of the </a:t>
            </a:r>
            <a:r>
              <a:rPr lang="en-US" sz="2200" b="1" dirty="0" smtClean="0"/>
              <a:t>context switch</a:t>
            </a:r>
            <a:r>
              <a:rPr lang="en-US" sz="2200" dirty="0" smtClean="0"/>
              <a:t>. </a:t>
            </a:r>
          </a:p>
          <a:p>
            <a:r>
              <a:rPr lang="en-US" sz="2200" dirty="0" smtClean="0"/>
              <a:t>Because every address generated by a CPU is checked against these registers, we can protect both the </a:t>
            </a:r>
            <a:r>
              <a:rPr lang="en-US" sz="2200" b="1" dirty="0" smtClean="0"/>
              <a:t>OS </a:t>
            </a:r>
            <a:r>
              <a:rPr lang="en-US" sz="2200" dirty="0" smtClean="0"/>
              <a:t>and the </a:t>
            </a:r>
            <a:r>
              <a:rPr lang="en-US" sz="2200" b="1" dirty="0" smtClean="0"/>
              <a:t>other users’ programs </a:t>
            </a:r>
            <a:r>
              <a:rPr lang="en-US" sz="2200" dirty="0" smtClean="0"/>
              <a:t>and data from being modified by this running process.</a:t>
            </a:r>
            <a:endParaRPr lang="th-TH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0450" y="163513"/>
            <a:ext cx="6764338" cy="5762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Background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39151" y="899257"/>
            <a:ext cx="8904849" cy="4981038"/>
          </a:xfrm>
        </p:spPr>
        <p:txBody>
          <a:bodyPr/>
          <a:lstStyle/>
          <a:p>
            <a:r>
              <a:rPr lang="en-US" altLang="en-US" sz="2200" dirty="0" smtClean="0"/>
              <a:t>A </a:t>
            </a:r>
            <a:r>
              <a:rPr lang="en-US" altLang="en-US" sz="2200" b="1" dirty="0" smtClean="0"/>
              <a:t>user program </a:t>
            </a:r>
            <a:r>
              <a:rPr lang="en-US" altLang="en-US" sz="2200" dirty="0" smtClean="0"/>
              <a:t>must be brought (from a </a:t>
            </a:r>
            <a:r>
              <a:rPr lang="en-US" altLang="en-US" sz="2200" b="1" dirty="0" smtClean="0"/>
              <a:t>disk</a:t>
            </a:r>
            <a:r>
              <a:rPr lang="en-US" altLang="en-US" sz="2200" dirty="0" smtClean="0"/>
              <a:t> file folder)  into </a:t>
            </a:r>
            <a:r>
              <a:rPr lang="en-US" altLang="en-US" sz="2200" b="1" dirty="0" smtClean="0"/>
              <a:t>main memory </a:t>
            </a:r>
            <a:r>
              <a:rPr lang="en-US" altLang="en-US" sz="2200" dirty="0" smtClean="0"/>
              <a:t>and placed within a </a:t>
            </a:r>
            <a:r>
              <a:rPr lang="en-US" altLang="en-US" sz="2200" b="1" dirty="0" smtClean="0"/>
              <a:t>process</a:t>
            </a:r>
            <a:r>
              <a:rPr lang="en-US" altLang="en-US" sz="2200" dirty="0" smtClean="0"/>
              <a:t> for it to be run</a:t>
            </a:r>
          </a:p>
          <a:p>
            <a:r>
              <a:rPr lang="en-US" altLang="en-US" sz="2200" b="1" dirty="0" smtClean="0"/>
              <a:t>Main memory </a:t>
            </a:r>
            <a:r>
              <a:rPr lang="en-US" altLang="en-US" sz="2200" dirty="0" smtClean="0"/>
              <a:t>and </a:t>
            </a:r>
            <a:r>
              <a:rPr lang="en-US" altLang="en-US" sz="2200" b="1" dirty="0" smtClean="0"/>
              <a:t>Registers</a:t>
            </a:r>
            <a:r>
              <a:rPr lang="en-US" altLang="en-US" sz="2200" dirty="0" smtClean="0"/>
              <a:t> are only storage that the </a:t>
            </a:r>
            <a:r>
              <a:rPr lang="en-US" altLang="en-US" sz="2200" b="1" dirty="0" smtClean="0"/>
              <a:t>CPU</a:t>
            </a:r>
            <a:r>
              <a:rPr lang="en-US" altLang="en-US" sz="2200" dirty="0" smtClean="0"/>
              <a:t> can access directly through </a:t>
            </a:r>
            <a:r>
              <a:rPr lang="en-US" altLang="en-US" sz="2200" b="1" dirty="0" smtClean="0"/>
              <a:t>instruction code</a:t>
            </a:r>
          </a:p>
          <a:p>
            <a:pPr lvl="1"/>
            <a:r>
              <a:rPr lang="en-US" altLang="en-US" sz="2000" b="1" dirty="0" smtClean="0"/>
              <a:t>Memory </a:t>
            </a:r>
            <a:r>
              <a:rPr lang="en-US" altLang="en-US" sz="2000" dirty="0" smtClean="0"/>
              <a:t>unit only sees a stream of </a:t>
            </a:r>
            <a:r>
              <a:rPr lang="en-US" altLang="en-US" sz="2000" b="1" dirty="0" smtClean="0"/>
              <a:t>addresses + read requests</a:t>
            </a:r>
            <a:r>
              <a:rPr lang="en-US" altLang="en-US" sz="2000" dirty="0" smtClean="0"/>
              <a:t>, or </a:t>
            </a:r>
            <a:r>
              <a:rPr lang="en-US" altLang="en-US" sz="2000" b="1" dirty="0" smtClean="0"/>
              <a:t>address + data and write requests</a:t>
            </a:r>
          </a:p>
          <a:p>
            <a:r>
              <a:rPr lang="en-US" altLang="en-US" sz="2200" b="1" dirty="0" smtClean="0"/>
              <a:t>Registers</a:t>
            </a:r>
            <a:r>
              <a:rPr lang="en-US" altLang="en-US" sz="2200" dirty="0" smtClean="0"/>
              <a:t> accessed within </a:t>
            </a:r>
            <a:r>
              <a:rPr lang="en-US" altLang="en-US" sz="2200" b="1" dirty="0" smtClean="0"/>
              <a:t>one CPU clock </a:t>
            </a:r>
            <a:r>
              <a:rPr lang="en-US" altLang="en-US" sz="2200" dirty="0" smtClean="0"/>
              <a:t>(or less)</a:t>
            </a:r>
          </a:p>
          <a:p>
            <a:pPr lvl="1"/>
            <a:r>
              <a:rPr lang="en-US" sz="2000" b="1" dirty="0" smtClean="0"/>
              <a:t>Registers</a:t>
            </a:r>
            <a:r>
              <a:rPr lang="en-US" sz="2000" dirty="0" smtClean="0"/>
              <a:t> that are built into the CPU are generally accessible within one cycle of the CPU clock. </a:t>
            </a:r>
            <a:endParaRPr lang="en-US" altLang="en-US" sz="1000" dirty="0" smtClean="0"/>
          </a:p>
          <a:p>
            <a:r>
              <a:rPr lang="en-US" altLang="en-US" sz="2200" b="1" dirty="0" smtClean="0"/>
              <a:t>Main memory </a:t>
            </a:r>
            <a:r>
              <a:rPr lang="en-US" altLang="en-US" sz="2200" dirty="0" smtClean="0"/>
              <a:t>access can take many cycles, causing a </a:t>
            </a:r>
            <a:r>
              <a:rPr lang="en-US" altLang="en-US" sz="2200" b="1" dirty="0" smtClean="0"/>
              <a:t>stall</a:t>
            </a:r>
            <a:endParaRPr lang="en-US" altLang="en-US" sz="2200" dirty="0" smtClean="0"/>
          </a:p>
          <a:p>
            <a:r>
              <a:rPr lang="en-US" altLang="en-US" sz="2200" b="1" dirty="0" smtClean="0"/>
              <a:t>Cache</a:t>
            </a:r>
            <a:r>
              <a:rPr lang="en-US" altLang="en-US" sz="2200" dirty="0" smtClean="0">
                <a:solidFill>
                  <a:srgbClr val="3366FF"/>
                </a:solidFill>
              </a:rPr>
              <a:t> </a:t>
            </a:r>
            <a:r>
              <a:rPr lang="en-US" altLang="en-US" sz="2200" dirty="0" smtClean="0"/>
              <a:t>sits between </a:t>
            </a:r>
            <a:r>
              <a:rPr lang="en-US" altLang="en-US" sz="2200" b="1" dirty="0" smtClean="0"/>
              <a:t>main memory </a:t>
            </a:r>
            <a:r>
              <a:rPr lang="en-US" altLang="en-US" sz="2200" dirty="0" smtClean="0"/>
              <a:t>and </a:t>
            </a:r>
            <a:r>
              <a:rPr lang="en-US" altLang="en-US" sz="2200" b="1" dirty="0" smtClean="0"/>
              <a:t>CPU registers</a:t>
            </a:r>
          </a:p>
          <a:p>
            <a:r>
              <a:rPr lang="en-US" altLang="en-US" sz="2200" b="1" dirty="0" smtClean="0"/>
              <a:t>Protection of memory space </a:t>
            </a:r>
            <a:r>
              <a:rPr lang="en-US" altLang="en-US" sz="2200" dirty="0" smtClean="0"/>
              <a:t>required to ensure correct operation</a:t>
            </a:r>
          </a:p>
          <a:p>
            <a:pPr>
              <a:buFont typeface="Monotype Sorts" pitchFamily="-84" charset="2"/>
              <a:buNone/>
            </a:pPr>
            <a:endParaRPr lang="en-US" alt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Protection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48" y="1041010"/>
            <a:ext cx="8839102" cy="4723204"/>
          </a:xfrm>
        </p:spPr>
        <p:txBody>
          <a:bodyPr/>
          <a:lstStyle/>
          <a:p>
            <a:r>
              <a:rPr lang="en-US" altLang="en-US" sz="2400" b="1" dirty="0" smtClean="0"/>
              <a:t>Relocation register </a:t>
            </a:r>
            <a:r>
              <a:rPr lang="en-US" altLang="en-US" sz="2400" dirty="0" smtClean="0"/>
              <a:t>used to protect </a:t>
            </a:r>
            <a:r>
              <a:rPr lang="en-US" altLang="en-US" sz="2400" b="1" dirty="0" smtClean="0"/>
              <a:t>user processes </a:t>
            </a:r>
            <a:r>
              <a:rPr lang="en-US" altLang="en-US" sz="2400" dirty="0" smtClean="0"/>
              <a:t>from each other, and from changing </a:t>
            </a:r>
            <a:r>
              <a:rPr lang="en-US" altLang="en-US" sz="2400" b="1" dirty="0" smtClean="0"/>
              <a:t>OS</a:t>
            </a:r>
            <a:r>
              <a:rPr lang="en-US" altLang="en-US" sz="2400" dirty="0" smtClean="0"/>
              <a:t> code and data</a:t>
            </a:r>
          </a:p>
          <a:p>
            <a:pPr lvl="1"/>
            <a:r>
              <a:rPr lang="en-US" altLang="en-US" sz="2000" b="1" dirty="0" smtClean="0"/>
              <a:t>Relocation register </a:t>
            </a:r>
            <a:r>
              <a:rPr lang="en-US" altLang="en-US" sz="2000" dirty="0" smtClean="0"/>
              <a:t>(</a:t>
            </a:r>
            <a:r>
              <a:rPr lang="en-US" altLang="en-US" sz="2000" b="1" dirty="0" smtClean="0"/>
              <a:t>B</a:t>
            </a:r>
            <a:r>
              <a:rPr lang="en-US" altLang="en-US" sz="2200" b="1" dirty="0" smtClean="0"/>
              <a:t>ase register</a:t>
            </a:r>
            <a:r>
              <a:rPr lang="en-US" altLang="en-US" sz="2200" dirty="0" smtClean="0"/>
              <a:t>) contains value of smallest physical address</a:t>
            </a:r>
          </a:p>
          <a:p>
            <a:pPr lvl="1"/>
            <a:r>
              <a:rPr lang="en-US" altLang="en-US" sz="2200" b="1" dirty="0" smtClean="0"/>
              <a:t>Limit register </a:t>
            </a:r>
            <a:r>
              <a:rPr lang="en-US" altLang="en-US" sz="2200" dirty="0" smtClean="0"/>
              <a:t>contains range of logical addresses – each logical address must be less than the limit register </a:t>
            </a:r>
          </a:p>
          <a:p>
            <a:pPr lvl="1"/>
            <a:r>
              <a:rPr lang="en-US" altLang="en-US" sz="2200" b="1" dirty="0" smtClean="0"/>
              <a:t>MMU </a:t>
            </a:r>
            <a:r>
              <a:rPr lang="en-US" altLang="en-US" sz="2200" dirty="0" smtClean="0"/>
              <a:t>maps logical address </a:t>
            </a:r>
            <a:r>
              <a:rPr lang="en-US" altLang="en-US" sz="2200" b="1" i="1" dirty="0" smtClean="0"/>
              <a:t>dynamically</a:t>
            </a:r>
            <a:endParaRPr lang="en-US" sz="2200" b="1" dirty="0" smtClean="0"/>
          </a:p>
          <a:p>
            <a:r>
              <a:rPr lang="en-US" sz="2400" dirty="0" smtClean="0"/>
              <a:t>Such code is sometimes called </a:t>
            </a:r>
            <a:r>
              <a:rPr lang="en-US" sz="2400" b="1" dirty="0" smtClean="0"/>
              <a:t>transient operating-system code; </a:t>
            </a:r>
            <a:r>
              <a:rPr lang="en-US" sz="2400" dirty="0" smtClean="0"/>
              <a:t>it comes and goes as needed. </a:t>
            </a:r>
          </a:p>
          <a:p>
            <a:r>
              <a:rPr lang="en-US" sz="2400" dirty="0" smtClean="0"/>
              <a:t>Because</a:t>
            </a:r>
            <a:r>
              <a:rPr lang="en-US" sz="2400" b="1" dirty="0" smtClean="0"/>
              <a:t> </a:t>
            </a:r>
            <a:r>
              <a:rPr lang="en-US" sz="2400" dirty="0" smtClean="0"/>
              <a:t>using this addressable code changes the size of the </a:t>
            </a:r>
            <a:r>
              <a:rPr lang="en-US" sz="2400" b="1" dirty="0" smtClean="0"/>
              <a:t>OS </a:t>
            </a:r>
            <a:r>
              <a:rPr lang="en-US" sz="2400" dirty="0" smtClean="0"/>
              <a:t>during the program execution.</a:t>
            </a:r>
            <a:endParaRPr lang="th-TH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Allocation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51" y="998806"/>
            <a:ext cx="8796899" cy="4765407"/>
          </a:xfrm>
        </p:spPr>
        <p:txBody>
          <a:bodyPr/>
          <a:lstStyle/>
          <a:p>
            <a:r>
              <a:rPr lang="en-US" sz="2200" u="sng" dirty="0" smtClean="0"/>
              <a:t>One of the simplest methods for </a:t>
            </a:r>
            <a:r>
              <a:rPr lang="en-US" sz="2200" b="1" u="sng" dirty="0" smtClean="0"/>
              <a:t>allocating memory </a:t>
            </a:r>
            <a:r>
              <a:rPr lang="en-US" sz="2200" u="sng" dirty="0" smtClean="0"/>
              <a:t>is to divide memory into several </a:t>
            </a:r>
            <a:r>
              <a:rPr lang="en-US" sz="2200" b="1" u="sng" dirty="0" smtClean="0"/>
              <a:t>fixed-sized</a:t>
            </a:r>
            <a:r>
              <a:rPr lang="en-US" sz="2200" u="sng" dirty="0" smtClean="0"/>
              <a:t> partitions</a:t>
            </a:r>
            <a:r>
              <a:rPr lang="en-US" sz="2200" dirty="0" smtClean="0"/>
              <a:t>.</a:t>
            </a:r>
            <a:r>
              <a:rPr lang="en-US" sz="2200" b="1" dirty="0" smtClean="0"/>
              <a:t> </a:t>
            </a:r>
          </a:p>
          <a:p>
            <a:r>
              <a:rPr lang="en-US" sz="2200" b="1" dirty="0" smtClean="0"/>
              <a:t>Each partition may contain exactly one process. </a:t>
            </a:r>
          </a:p>
          <a:p>
            <a:pPr lvl="1"/>
            <a:r>
              <a:rPr lang="en-US" sz="2200" dirty="0" smtClean="0"/>
              <a:t>Thus, the degree of multiprogramming is bound by the number of partitions. </a:t>
            </a:r>
          </a:p>
          <a:p>
            <a:r>
              <a:rPr lang="en-US" sz="2200" u="sng" dirty="0" smtClean="0"/>
              <a:t>when</a:t>
            </a:r>
            <a:r>
              <a:rPr lang="en-US" sz="2200" b="1" u="sng" dirty="0" smtClean="0"/>
              <a:t> a partition is free, </a:t>
            </a:r>
            <a:r>
              <a:rPr lang="en-US" sz="2200" u="sng" dirty="0" smtClean="0"/>
              <a:t>a process is selected from the </a:t>
            </a:r>
            <a:r>
              <a:rPr lang="en-US" sz="2200" b="1" u="sng" dirty="0" smtClean="0"/>
              <a:t>input queue</a:t>
            </a:r>
            <a:r>
              <a:rPr lang="en-US" sz="2200" u="sng" dirty="0" smtClean="0"/>
              <a:t> and is </a:t>
            </a:r>
            <a:r>
              <a:rPr lang="en-US" sz="2200" b="1" u="sng" dirty="0" smtClean="0"/>
              <a:t>loaded</a:t>
            </a:r>
            <a:r>
              <a:rPr lang="en-US" sz="2200" u="sng" dirty="0" smtClean="0"/>
              <a:t> into the </a:t>
            </a:r>
            <a:r>
              <a:rPr lang="en-US" sz="2200" b="1" u="sng" dirty="0" smtClean="0"/>
              <a:t>free partition</a:t>
            </a:r>
            <a:r>
              <a:rPr lang="en-US" sz="2200" u="sng" dirty="0" smtClean="0"/>
              <a:t>. </a:t>
            </a:r>
          </a:p>
          <a:p>
            <a:r>
              <a:rPr lang="en-US" sz="2200" dirty="0" smtClean="0"/>
              <a:t>When the process terminates, the partition becomes available for another process. </a:t>
            </a:r>
          </a:p>
          <a:p>
            <a:r>
              <a:rPr lang="en-US" sz="2200" dirty="0" smtClean="0"/>
              <a:t>This method was originally used by the IBM OS/360 operating system . </a:t>
            </a:r>
            <a:endParaRPr lang="th-TH" sz="22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Allocation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51" y="1111348"/>
            <a:ext cx="8796899" cy="4652865"/>
          </a:xfrm>
        </p:spPr>
        <p:txBody>
          <a:bodyPr/>
          <a:lstStyle/>
          <a:p>
            <a:r>
              <a:rPr lang="en-US" sz="2400" dirty="0" smtClean="0"/>
              <a:t>In the </a:t>
            </a:r>
            <a:r>
              <a:rPr lang="en-US" sz="2400" b="1" dirty="0" smtClean="0"/>
              <a:t>variable-partition scheme, the OS keeps a table </a:t>
            </a:r>
            <a:r>
              <a:rPr lang="en-US" sz="2400" dirty="0" smtClean="0"/>
              <a:t>indicating which parts of memory are available and which are occupied.</a:t>
            </a:r>
          </a:p>
          <a:p>
            <a:r>
              <a:rPr lang="en-US" sz="2400" dirty="0" smtClean="0"/>
              <a:t>Initially, all memory is available for </a:t>
            </a:r>
            <a:r>
              <a:rPr lang="en-US" sz="2400" b="1" dirty="0" smtClean="0"/>
              <a:t>user processes </a:t>
            </a:r>
            <a:r>
              <a:rPr lang="en-US" sz="2400" dirty="0" smtClean="0"/>
              <a:t>and is </a:t>
            </a:r>
            <a:r>
              <a:rPr lang="en-US" sz="2400" b="1" dirty="0" smtClean="0"/>
              <a:t>considered one large block of available memory</a:t>
            </a:r>
            <a:r>
              <a:rPr lang="en-US" sz="2400" dirty="0" smtClean="0"/>
              <a:t>, which is consider as a </a:t>
            </a:r>
            <a:r>
              <a:rPr lang="en-US" sz="2400" b="1" u="sng" dirty="0" smtClean="0"/>
              <a:t>hole</a:t>
            </a:r>
            <a:r>
              <a:rPr lang="en-US" sz="2400" b="1" dirty="0" smtClean="0"/>
              <a:t> </a:t>
            </a:r>
            <a:r>
              <a:rPr lang="en-US" sz="2400" dirty="0" smtClean="0"/>
              <a:t>(</a:t>
            </a:r>
            <a:r>
              <a:rPr lang="en-US" sz="2400" i="1" dirty="0" smtClean="0"/>
              <a:t>a set of empty space</a:t>
            </a:r>
            <a:r>
              <a:rPr lang="en-US" sz="2400" dirty="0" smtClean="0"/>
              <a:t>) in the memory</a:t>
            </a:r>
            <a:r>
              <a:rPr lang="en-US" sz="2400" b="1" dirty="0" smtClean="0"/>
              <a:t>. </a:t>
            </a:r>
          </a:p>
          <a:p>
            <a:pPr marL="1028700" lvl="3" indent="-342900"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lang="en-US" altLang="en-US" sz="2400" dirty="0" smtClean="0"/>
              <a:t>The </a:t>
            </a:r>
            <a:r>
              <a:rPr lang="en-US" altLang="en-US" sz="2400" b="1" dirty="0" smtClean="0"/>
              <a:t>hole</a:t>
            </a:r>
            <a:r>
              <a:rPr lang="en-US" altLang="en-US" sz="2400" dirty="0" smtClean="0"/>
              <a:t> is a </a:t>
            </a:r>
            <a:r>
              <a:rPr lang="en-US" altLang="en-US" sz="2400" u="sng" dirty="0" smtClean="0"/>
              <a:t>block of available memory space in the </a:t>
            </a:r>
            <a:r>
              <a:rPr lang="en-US" altLang="en-US" sz="2400" u="sng" dirty="0" smtClean="0"/>
              <a:t>MM</a:t>
            </a:r>
            <a:r>
              <a:rPr lang="en-US" altLang="en-US" sz="2400" dirty="0" smtClean="0"/>
              <a:t>.</a:t>
            </a:r>
            <a:endParaRPr lang="en-US" altLang="en-US" sz="2400" dirty="0" smtClean="0"/>
          </a:p>
          <a:p>
            <a:endParaRPr lang="en-US" sz="2400" b="1" dirty="0" smtClean="0"/>
          </a:p>
          <a:p>
            <a:endParaRPr lang="en-US" sz="2400" b="1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Allocation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63" y="1233488"/>
            <a:ext cx="8628087" cy="4530725"/>
          </a:xfrm>
        </p:spPr>
        <p:txBody>
          <a:bodyPr/>
          <a:lstStyle/>
          <a:p>
            <a:r>
              <a:rPr lang="en-US" sz="2200" dirty="0" smtClean="0"/>
              <a:t>As processes enter the system, they are put into an </a:t>
            </a:r>
            <a:r>
              <a:rPr lang="en-US" sz="2200" b="1" dirty="0" smtClean="0"/>
              <a:t>input </a:t>
            </a:r>
            <a:r>
              <a:rPr lang="en-US" sz="2200" b="1" dirty="0" smtClean="0"/>
              <a:t>queue </a:t>
            </a:r>
            <a:r>
              <a:rPr lang="en-US" sz="2200" dirty="0" smtClean="0"/>
              <a:t>( the input queue is a part of </a:t>
            </a:r>
            <a:r>
              <a:rPr lang="en-US" sz="2200" b="1" dirty="0" smtClean="0"/>
              <a:t>dynamic allocation </a:t>
            </a:r>
            <a:r>
              <a:rPr lang="en-US" sz="2200" dirty="0" smtClean="0"/>
              <a:t>scheme). </a:t>
            </a:r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b="1" dirty="0" smtClean="0"/>
              <a:t>OS </a:t>
            </a:r>
            <a:r>
              <a:rPr lang="en-US" sz="2200" dirty="0" smtClean="0"/>
              <a:t>takes into account the memory requirements of each process and the amount of available memory space in determining which processes are allocated memory. </a:t>
            </a:r>
          </a:p>
          <a:p>
            <a:r>
              <a:rPr lang="en-US" sz="2200" dirty="0" smtClean="0"/>
              <a:t>When a </a:t>
            </a:r>
            <a:r>
              <a:rPr lang="en-US" sz="2200" b="1" dirty="0" smtClean="0"/>
              <a:t>process is allocated space</a:t>
            </a:r>
            <a:r>
              <a:rPr lang="en-US" sz="2200" dirty="0" smtClean="0"/>
              <a:t>, it is loaded into memory, and it can then compete for CPU time (</a:t>
            </a:r>
            <a:r>
              <a:rPr lang="en-US" sz="2200" i="1" dirty="0" smtClean="0"/>
              <a:t>based on the scheduling algorithm</a:t>
            </a:r>
            <a:r>
              <a:rPr lang="en-US" sz="2200" dirty="0" smtClean="0"/>
              <a:t>). </a:t>
            </a:r>
          </a:p>
          <a:p>
            <a:r>
              <a:rPr lang="en-US" sz="2200" dirty="0" smtClean="0"/>
              <a:t>When a </a:t>
            </a:r>
            <a:r>
              <a:rPr lang="en-US" sz="2200" b="1" dirty="0" smtClean="0"/>
              <a:t>process terminates</a:t>
            </a:r>
            <a:r>
              <a:rPr lang="en-US" sz="2200" dirty="0" smtClean="0"/>
              <a:t>, it </a:t>
            </a:r>
            <a:r>
              <a:rPr lang="en-US" sz="2200" b="1" dirty="0" smtClean="0"/>
              <a:t>releases</a:t>
            </a:r>
            <a:r>
              <a:rPr lang="en-US" sz="2200" dirty="0" smtClean="0"/>
              <a:t> its memory, which the OS may then fill with another process from the </a:t>
            </a:r>
            <a:r>
              <a:rPr lang="en-US" sz="2200" b="1" dirty="0" smtClean="0"/>
              <a:t>input queue</a:t>
            </a:r>
            <a:r>
              <a:rPr lang="en-US" sz="2200" dirty="0" smtClean="0"/>
              <a:t>.</a:t>
            </a:r>
            <a:endParaRPr lang="th-TH" sz="22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Allocation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89" y="1055078"/>
            <a:ext cx="8726561" cy="4709136"/>
          </a:xfrm>
        </p:spPr>
        <p:txBody>
          <a:bodyPr/>
          <a:lstStyle/>
          <a:p>
            <a:r>
              <a:rPr lang="en-US" sz="2200" dirty="0" smtClean="0"/>
              <a:t>At any given time, then, we have a list of available or </a:t>
            </a:r>
            <a:r>
              <a:rPr lang="en-US" sz="2200" b="1" dirty="0" smtClean="0"/>
              <a:t>free  block sizes (holes)</a:t>
            </a:r>
            <a:r>
              <a:rPr lang="en-US" sz="2200" dirty="0" smtClean="0"/>
              <a:t> and an </a:t>
            </a:r>
            <a:r>
              <a:rPr lang="en-US" sz="2200" b="1" dirty="0" smtClean="0"/>
              <a:t>input queue</a:t>
            </a:r>
            <a:r>
              <a:rPr lang="en-US" sz="2200" dirty="0" smtClean="0"/>
              <a:t>. </a:t>
            </a:r>
          </a:p>
          <a:p>
            <a:r>
              <a:rPr lang="en-US" sz="2200" u="sng" dirty="0" smtClean="0"/>
              <a:t>The </a:t>
            </a:r>
            <a:r>
              <a:rPr lang="en-US" sz="2200" b="1" u="sng" dirty="0" smtClean="0"/>
              <a:t>OS </a:t>
            </a:r>
            <a:r>
              <a:rPr lang="en-US" sz="2200" u="sng" dirty="0" smtClean="0"/>
              <a:t>can order the </a:t>
            </a:r>
            <a:r>
              <a:rPr lang="en-US" sz="2200" b="1" u="sng" dirty="0" smtClean="0"/>
              <a:t>input queue </a:t>
            </a:r>
            <a:r>
              <a:rPr lang="en-US" sz="2200" u="sng" dirty="0" smtClean="0"/>
              <a:t>according to a </a:t>
            </a:r>
            <a:r>
              <a:rPr lang="en-US" sz="2200" b="1" u="sng" dirty="0" smtClean="0"/>
              <a:t>scheduling algorithm</a:t>
            </a:r>
            <a:r>
              <a:rPr lang="en-US" sz="2200" u="sng" dirty="0" smtClean="0"/>
              <a:t>. </a:t>
            </a:r>
          </a:p>
          <a:p>
            <a:r>
              <a:rPr lang="en-US" sz="2200" b="1" dirty="0" smtClean="0"/>
              <a:t>Memory is allocated </a:t>
            </a:r>
            <a:r>
              <a:rPr lang="en-US" sz="2200" dirty="0" smtClean="0"/>
              <a:t>to processes until, finally, the memory requirements of the next process cannot be satisfied—that is, no available block of memory (or hole) is large enough to hold that process. </a:t>
            </a:r>
          </a:p>
          <a:p>
            <a:r>
              <a:rPr lang="en-US" sz="2200" dirty="0" smtClean="0"/>
              <a:t>The OS can then wait until a large enough block is available, or it can skip down the </a:t>
            </a:r>
            <a:r>
              <a:rPr lang="en-US" sz="2200" b="1" dirty="0" smtClean="0"/>
              <a:t>input queue </a:t>
            </a:r>
            <a:r>
              <a:rPr lang="en-US" sz="2200" dirty="0" smtClean="0"/>
              <a:t>to see whether the smaller memory requirements of some other process can be met.</a:t>
            </a:r>
            <a:endParaRPr lang="th-TH" sz="22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Allocation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8" y="1069146"/>
            <a:ext cx="8473342" cy="4979962"/>
          </a:xfrm>
        </p:spPr>
        <p:txBody>
          <a:bodyPr/>
          <a:lstStyle/>
          <a:p>
            <a:r>
              <a:rPr lang="en-US" sz="2200" u="sng" dirty="0" smtClean="0"/>
              <a:t>When a process arrives and needs memory, the </a:t>
            </a:r>
            <a:r>
              <a:rPr lang="en-US" sz="2200" u="sng" dirty="0" smtClean="0"/>
              <a:t>operating system </a:t>
            </a:r>
            <a:r>
              <a:rPr lang="en-US" sz="2200" u="sng" dirty="0" smtClean="0"/>
              <a:t>searches </a:t>
            </a:r>
            <a:r>
              <a:rPr lang="en-US" sz="2200" u="sng" dirty="0" smtClean="0"/>
              <a:t>for </a:t>
            </a:r>
            <a:r>
              <a:rPr lang="en-US" sz="2200" u="sng" dirty="0" smtClean="0"/>
              <a:t>a set of </a:t>
            </a:r>
            <a:r>
              <a:rPr lang="en-US" sz="2200" b="1" u="sng" dirty="0" smtClean="0"/>
              <a:t>holes </a:t>
            </a:r>
            <a:r>
              <a:rPr lang="en-US" sz="2200" u="sng" dirty="0" smtClean="0"/>
              <a:t>which is large enough to allocate the process. </a:t>
            </a:r>
          </a:p>
          <a:p>
            <a:r>
              <a:rPr lang="en-US" sz="2200" dirty="0" smtClean="0"/>
              <a:t>If the </a:t>
            </a:r>
            <a:r>
              <a:rPr lang="en-US" sz="2200" b="1" dirty="0" smtClean="0"/>
              <a:t>hole</a:t>
            </a:r>
            <a:r>
              <a:rPr lang="en-US" sz="2200" dirty="0" smtClean="0"/>
              <a:t> space is </a:t>
            </a:r>
            <a:r>
              <a:rPr lang="en-US" sz="2200" i="1" dirty="0" smtClean="0"/>
              <a:t>too large</a:t>
            </a:r>
            <a:r>
              <a:rPr lang="en-US" sz="2200" dirty="0" smtClean="0"/>
              <a:t>, </a:t>
            </a:r>
            <a:r>
              <a:rPr lang="en-US" sz="2200" i="1" dirty="0" smtClean="0"/>
              <a:t>it is split into two parts</a:t>
            </a:r>
            <a:r>
              <a:rPr lang="en-US" sz="2200" dirty="0" smtClean="0"/>
              <a:t>:</a:t>
            </a:r>
          </a:p>
          <a:p>
            <a:pPr lvl="1"/>
            <a:r>
              <a:rPr lang="en-US" sz="2200" b="1" dirty="0" smtClean="0"/>
              <a:t>one part </a:t>
            </a:r>
            <a:r>
              <a:rPr lang="en-US" sz="2200" dirty="0" smtClean="0"/>
              <a:t>is allocated to the arriving process and</a:t>
            </a:r>
          </a:p>
          <a:p>
            <a:pPr lvl="1"/>
            <a:r>
              <a:rPr lang="en-US" sz="2200" b="1" dirty="0" smtClean="0"/>
              <a:t>the other </a:t>
            </a:r>
            <a:r>
              <a:rPr lang="en-US" sz="2200" dirty="0" smtClean="0"/>
              <a:t>is returned to the set of holes (as free space). </a:t>
            </a:r>
          </a:p>
          <a:p>
            <a:r>
              <a:rPr lang="en-US" sz="2200" dirty="0" smtClean="0"/>
              <a:t>When a </a:t>
            </a:r>
            <a:r>
              <a:rPr lang="en-US" sz="2200" b="1" dirty="0" smtClean="0"/>
              <a:t>process terminates</a:t>
            </a:r>
            <a:r>
              <a:rPr lang="en-US" sz="2200" dirty="0" smtClean="0"/>
              <a:t>, it </a:t>
            </a:r>
            <a:r>
              <a:rPr lang="en-US" sz="2200" b="1" dirty="0" smtClean="0"/>
              <a:t>releases</a:t>
            </a:r>
            <a:r>
              <a:rPr lang="en-US" sz="2200" dirty="0" smtClean="0"/>
              <a:t> its block of memory, which is then placed back in the set of holes. </a:t>
            </a:r>
          </a:p>
          <a:p>
            <a:r>
              <a:rPr lang="en-US" sz="2200" b="1" dirty="0" smtClean="0"/>
              <a:t>If a newly released hole is adjacent to other holes, these adjacent holes are merged to form one larger hole.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98488"/>
            <a:ext cx="7740650" cy="615950"/>
          </a:xfrm>
        </p:spPr>
        <p:txBody>
          <a:bodyPr/>
          <a:lstStyle/>
          <a:p>
            <a:pPr eaLnBrk="1" hangingPunct="1"/>
            <a:r>
              <a:rPr lang="en-US" altLang="en-US" smtClean="0"/>
              <a:t>Multiple-partition allocation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625" y="886265"/>
            <a:ext cx="8539089" cy="3380935"/>
          </a:xfrm>
        </p:spPr>
        <p:txBody>
          <a:bodyPr/>
          <a:lstStyle/>
          <a:p>
            <a:r>
              <a:rPr lang="en-US" altLang="en-US" sz="2000" b="1" dirty="0" smtClean="0"/>
              <a:t>Multiple-partition allocation</a:t>
            </a:r>
          </a:p>
          <a:p>
            <a:pPr lvl="1"/>
            <a:r>
              <a:rPr lang="en-US" altLang="en-US" sz="2000" dirty="0" smtClean="0"/>
              <a:t>Degree of multiprogramming limited by number of partitions</a:t>
            </a:r>
          </a:p>
          <a:p>
            <a:pPr lvl="1"/>
            <a:r>
              <a:rPr lang="en-US" altLang="en-US" sz="2000" dirty="0" smtClean="0"/>
              <a:t>When a process arrives, it is allocated memory from a </a:t>
            </a:r>
            <a:r>
              <a:rPr lang="en-US" altLang="en-US" sz="2000" b="1" dirty="0" smtClean="0"/>
              <a:t>hole</a:t>
            </a:r>
            <a:r>
              <a:rPr lang="en-US" altLang="en-US" sz="2000" dirty="0" smtClean="0"/>
              <a:t> large enough to accommodate it</a:t>
            </a:r>
          </a:p>
          <a:p>
            <a:pPr lvl="1"/>
            <a:r>
              <a:rPr lang="en-US" altLang="en-US" sz="2000" dirty="0" smtClean="0"/>
              <a:t>Process exiting frees its partition, adjacent free partitions combined</a:t>
            </a:r>
          </a:p>
          <a:p>
            <a:pPr lvl="1"/>
            <a:r>
              <a:rPr lang="en-US" altLang="en-US" sz="2000" dirty="0" smtClean="0"/>
              <a:t>OS maintains information about:</a:t>
            </a:r>
            <a:br>
              <a:rPr lang="en-US" altLang="en-US" sz="2000" dirty="0" smtClean="0"/>
            </a:br>
            <a:r>
              <a:rPr lang="en-US" altLang="en-US" sz="2000" dirty="0" smtClean="0"/>
              <a:t>a) allocated partitions    b) free partitions (</a:t>
            </a:r>
            <a:r>
              <a:rPr lang="en-US" altLang="en-US" sz="2000" b="1" dirty="0" smtClean="0"/>
              <a:t>hole</a:t>
            </a:r>
            <a:r>
              <a:rPr lang="en-US" altLang="en-US" sz="2000" dirty="0" smtClean="0"/>
              <a:t>)</a:t>
            </a: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2025" y="3770338"/>
            <a:ext cx="7126507" cy="232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Allocation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25" y="1026942"/>
            <a:ext cx="8698425" cy="4737271"/>
          </a:xfrm>
        </p:spPr>
        <p:txBody>
          <a:bodyPr/>
          <a:lstStyle/>
          <a:p>
            <a:r>
              <a:rPr lang="en-US" sz="2400" u="sng" dirty="0" smtClean="0"/>
              <a:t>The procedure of setting a </a:t>
            </a:r>
            <a:r>
              <a:rPr lang="en-US" sz="2400" b="1" u="sng" dirty="0" smtClean="0"/>
              <a:t>hole </a:t>
            </a:r>
            <a:r>
              <a:rPr lang="en-US" sz="2400" u="sng" dirty="0" smtClean="0"/>
              <a:t>is a particular instance of the general </a:t>
            </a:r>
            <a:r>
              <a:rPr lang="en-US" sz="2400" b="1" u="sng" dirty="0" smtClean="0"/>
              <a:t>dynamic storage allocation problem</a:t>
            </a:r>
            <a:r>
              <a:rPr lang="en-US" sz="2400" dirty="0" smtClean="0"/>
              <a:t>, which concerns how to satisfy a request of size </a:t>
            </a:r>
            <a:r>
              <a:rPr lang="en-US" sz="2400" b="1" i="1" dirty="0" smtClean="0"/>
              <a:t>n </a:t>
            </a:r>
            <a:r>
              <a:rPr lang="en-US" sz="2400" i="1" dirty="0" smtClean="0"/>
              <a:t>from a </a:t>
            </a:r>
            <a:r>
              <a:rPr lang="en-US" sz="2400" dirty="0" smtClean="0"/>
              <a:t>list of </a:t>
            </a:r>
            <a:r>
              <a:rPr lang="en-US" sz="2400" b="1" dirty="0" smtClean="0"/>
              <a:t>free holes</a:t>
            </a:r>
            <a:r>
              <a:rPr lang="en-US" sz="2400" dirty="0" smtClean="0"/>
              <a:t>. </a:t>
            </a:r>
          </a:p>
          <a:p>
            <a:r>
              <a:rPr lang="en-US" sz="2400" b="1" dirty="0" smtClean="0"/>
              <a:t>There are three solutions to this problem</a:t>
            </a:r>
            <a:r>
              <a:rPr lang="en-US" sz="2400" dirty="0" smtClean="0"/>
              <a:t>:</a:t>
            </a:r>
          </a:p>
          <a:p>
            <a:pPr lvl="1"/>
            <a:r>
              <a:rPr lang="en-US" sz="2200" b="1" dirty="0" smtClean="0"/>
              <a:t>first-fit</a:t>
            </a:r>
          </a:p>
          <a:p>
            <a:pPr lvl="1"/>
            <a:r>
              <a:rPr lang="en-US" sz="2200" b="1" dirty="0" smtClean="0"/>
              <a:t>best-fit</a:t>
            </a:r>
          </a:p>
          <a:p>
            <a:pPr lvl="1"/>
            <a:r>
              <a:rPr lang="en-US" sz="2200" b="1" dirty="0" smtClean="0"/>
              <a:t>worst-fit</a:t>
            </a:r>
            <a:endParaRPr lang="en-US" sz="2200" dirty="0" smtClean="0"/>
          </a:p>
          <a:p>
            <a:r>
              <a:rPr lang="en-US" sz="2400" dirty="0" smtClean="0"/>
              <a:t> The </a:t>
            </a:r>
            <a:r>
              <a:rPr lang="en-US" sz="2400" b="1" dirty="0" smtClean="0"/>
              <a:t>first-fit, </a:t>
            </a:r>
            <a:r>
              <a:rPr lang="en-US" sz="2400" dirty="0" smtClean="0"/>
              <a:t>and </a:t>
            </a:r>
            <a:r>
              <a:rPr lang="en-US" sz="2400" b="1" dirty="0" smtClean="0"/>
              <a:t>best-fit strategies are the most commonly </a:t>
            </a:r>
            <a:r>
              <a:rPr lang="en-US" sz="2400" dirty="0" smtClean="0"/>
              <a:t>used solutions to select </a:t>
            </a:r>
            <a:r>
              <a:rPr lang="en-US" sz="2400" b="1" dirty="0" smtClean="0"/>
              <a:t>a free hole space from the set of available holes</a:t>
            </a:r>
            <a:r>
              <a:rPr lang="en-US" sz="2400" dirty="0" smtClean="0"/>
              <a:t>.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198438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Dynamic Storage-Allocation Problem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422" y="1653467"/>
            <a:ext cx="8848577" cy="42549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200" b="1" u="sng" dirty="0" smtClean="0"/>
              <a:t>First-fit</a:t>
            </a:r>
            <a:r>
              <a:rPr lang="en-US" altLang="en-US" sz="2200" u="sng" dirty="0" smtClean="0"/>
              <a:t>:</a:t>
            </a:r>
            <a:r>
              <a:rPr lang="en-US" altLang="en-US" sz="2200" dirty="0" smtClean="0"/>
              <a:t>  Allocate </a:t>
            </a:r>
            <a:r>
              <a:rPr lang="en-US" altLang="en-US" sz="2200" u="sng" dirty="0" smtClean="0"/>
              <a:t>the </a:t>
            </a:r>
            <a:r>
              <a:rPr lang="en-US" altLang="en-US" sz="2200" b="1" i="1" u="sng" dirty="0" smtClean="0"/>
              <a:t>first</a:t>
            </a:r>
            <a:r>
              <a:rPr lang="en-US" altLang="en-US" sz="2200" u="sng" dirty="0" smtClean="0"/>
              <a:t> hole </a:t>
            </a:r>
            <a:r>
              <a:rPr lang="en-US" altLang="en-US" sz="2200" dirty="0" smtClean="0"/>
              <a:t>to the process that is big enough</a:t>
            </a:r>
          </a:p>
          <a:p>
            <a:pPr>
              <a:lnSpc>
                <a:spcPct val="90000"/>
              </a:lnSpc>
            </a:pPr>
            <a:r>
              <a:rPr lang="en-US" altLang="en-US" sz="2200" b="1" u="sng" dirty="0" smtClean="0"/>
              <a:t>Best-fit</a:t>
            </a:r>
            <a:r>
              <a:rPr lang="en-US" altLang="en-US" sz="2200" u="sng" dirty="0" smtClean="0"/>
              <a:t>:</a:t>
            </a:r>
            <a:r>
              <a:rPr lang="en-US" altLang="en-US" sz="2200" dirty="0" smtClean="0"/>
              <a:t>  Allocate </a:t>
            </a:r>
            <a:r>
              <a:rPr lang="en-US" altLang="en-US" sz="2200" u="sng" dirty="0" smtClean="0"/>
              <a:t>the </a:t>
            </a:r>
            <a:r>
              <a:rPr lang="en-US" altLang="en-US" sz="2200" b="1" i="1" u="sng" dirty="0" smtClean="0"/>
              <a:t>smallest</a:t>
            </a:r>
            <a:r>
              <a:rPr lang="en-US" altLang="en-US" sz="2200" u="sng" dirty="0" smtClean="0"/>
              <a:t> hole that is </a:t>
            </a:r>
            <a:r>
              <a:rPr lang="en-US" altLang="en-US" sz="2200" dirty="0" smtClean="0"/>
              <a:t>big enough; must search entire list, unless ordered by size  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Produces the smallest leftover hole</a:t>
            </a:r>
          </a:p>
          <a:p>
            <a:pPr>
              <a:lnSpc>
                <a:spcPct val="90000"/>
              </a:lnSpc>
            </a:pPr>
            <a:r>
              <a:rPr lang="en-US" altLang="en-US" sz="2200" b="1" u="sng" dirty="0" smtClean="0"/>
              <a:t>Worst-fit</a:t>
            </a:r>
            <a:r>
              <a:rPr lang="en-US" altLang="en-US" sz="2200" u="sng" dirty="0" smtClean="0"/>
              <a:t>:</a:t>
            </a:r>
            <a:r>
              <a:rPr lang="en-US" altLang="en-US" sz="2200" dirty="0" smtClean="0"/>
              <a:t>  Allocate the </a:t>
            </a:r>
            <a:r>
              <a:rPr lang="en-US" altLang="en-US" sz="2200" b="1" i="1" u="sng" dirty="0" smtClean="0"/>
              <a:t>largest</a:t>
            </a:r>
            <a:r>
              <a:rPr lang="en-US" altLang="en-US" sz="2200" u="sng" dirty="0" smtClean="0"/>
              <a:t> hole; </a:t>
            </a:r>
            <a:r>
              <a:rPr lang="en-US" altLang="en-US" sz="2200" dirty="0" smtClean="0"/>
              <a:t>must also search entire list  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Produces the largest leftover hole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19163" y="1169988"/>
            <a:ext cx="8008914" cy="43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dirty="0">
                <a:latin typeface="Helvetica" pitchFamily="-84" charset="0"/>
              </a:rPr>
              <a:t>How to satisfy a request of size </a:t>
            </a:r>
            <a:r>
              <a:rPr lang="en-US" altLang="en-US" sz="2200" b="1" i="1" dirty="0">
                <a:latin typeface="Helvetica" pitchFamily="-84" charset="0"/>
              </a:rPr>
              <a:t>n</a:t>
            </a:r>
            <a:r>
              <a:rPr lang="en-US" altLang="en-US" sz="2200" b="1" dirty="0">
                <a:latin typeface="Helvetica" pitchFamily="-84" charset="0"/>
              </a:rPr>
              <a:t> from a list of free holes?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53793" y="4733755"/>
            <a:ext cx="7600950" cy="76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dirty="0">
                <a:latin typeface="Helvetica" pitchFamily="-84" charset="0"/>
              </a:rPr>
              <a:t>First-fit</a:t>
            </a:r>
            <a:r>
              <a:rPr lang="en-US" altLang="en-US" sz="2200" dirty="0">
                <a:latin typeface="Helvetica" pitchFamily="-84" charset="0"/>
              </a:rPr>
              <a:t> and </a:t>
            </a:r>
            <a:r>
              <a:rPr lang="en-US" altLang="en-US" sz="2200" b="1" dirty="0">
                <a:latin typeface="Helvetica" pitchFamily="-84" charset="0"/>
              </a:rPr>
              <a:t>best-fit </a:t>
            </a:r>
            <a:r>
              <a:rPr lang="en-US" altLang="en-US" sz="2200" dirty="0">
                <a:latin typeface="Helvetica" pitchFamily="-84" charset="0"/>
              </a:rPr>
              <a:t>better than </a:t>
            </a:r>
            <a:r>
              <a:rPr lang="en-US" altLang="en-US" sz="2200" b="1" dirty="0">
                <a:latin typeface="Helvetica" pitchFamily="-84" charset="0"/>
              </a:rPr>
              <a:t>worst-fit i</a:t>
            </a:r>
            <a:r>
              <a:rPr lang="en-US" altLang="en-US" sz="2200" dirty="0">
                <a:latin typeface="Helvetica" pitchFamily="-84" charset="0"/>
              </a:rPr>
              <a:t>n terms of speed and storage utilization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6" y="1012874"/>
            <a:ext cx="8768764" cy="4751339"/>
          </a:xfrm>
        </p:spPr>
        <p:txBody>
          <a:bodyPr/>
          <a:lstStyle/>
          <a:p>
            <a:r>
              <a:rPr lang="en-US" sz="2200" dirty="0" smtClean="0"/>
              <a:t>Both the </a:t>
            </a:r>
            <a:r>
              <a:rPr lang="en-US" sz="2200" b="1" dirty="0" smtClean="0"/>
              <a:t>first-fit </a:t>
            </a:r>
            <a:r>
              <a:rPr lang="en-US" sz="2200" dirty="0" smtClean="0"/>
              <a:t>and </a:t>
            </a:r>
            <a:r>
              <a:rPr lang="en-US" sz="2200" b="1" dirty="0" smtClean="0"/>
              <a:t>best-fit</a:t>
            </a:r>
            <a:r>
              <a:rPr lang="en-US" sz="2200" dirty="0" smtClean="0"/>
              <a:t> strategies for memory allocation suffer from </a:t>
            </a:r>
            <a:r>
              <a:rPr lang="en-US" sz="2200" b="1" u="sng" dirty="0" smtClean="0"/>
              <a:t>external fragmentation</a:t>
            </a:r>
            <a:r>
              <a:rPr lang="en-US" sz="2200" b="1" dirty="0" smtClean="0"/>
              <a:t>. </a:t>
            </a:r>
          </a:p>
          <a:p>
            <a:r>
              <a:rPr lang="en-US" sz="2200" b="1" dirty="0" smtClean="0"/>
              <a:t>As processes are loaded and removed from memory, </a:t>
            </a:r>
            <a:r>
              <a:rPr lang="en-US" sz="2200" dirty="0" smtClean="0"/>
              <a:t>the </a:t>
            </a:r>
            <a:r>
              <a:rPr lang="en-US" sz="2200" b="1" dirty="0" smtClean="0"/>
              <a:t>free memory space </a:t>
            </a:r>
            <a:r>
              <a:rPr lang="en-US" sz="2200" dirty="0" smtClean="0"/>
              <a:t>is broken into little pieces.</a:t>
            </a:r>
          </a:p>
          <a:p>
            <a:r>
              <a:rPr lang="en-US" sz="2200" dirty="0" smtClean="0"/>
              <a:t> </a:t>
            </a:r>
            <a:r>
              <a:rPr lang="en-US" sz="2200" b="1" dirty="0" smtClean="0"/>
              <a:t>External fragmentation </a:t>
            </a:r>
            <a:r>
              <a:rPr lang="en-US" sz="2200" dirty="0" smtClean="0"/>
              <a:t>exists </a:t>
            </a:r>
            <a:r>
              <a:rPr lang="en-US" sz="2200" b="1" dirty="0" smtClean="0"/>
              <a:t>when there is enough total memory space to satisfy a request</a:t>
            </a:r>
            <a:r>
              <a:rPr lang="en-US" sz="2200" dirty="0" smtClean="0"/>
              <a:t> </a:t>
            </a:r>
            <a:r>
              <a:rPr lang="en-US" sz="2200" b="1" dirty="0" smtClean="0"/>
              <a:t>but the available spaces are not contiguous</a:t>
            </a:r>
            <a:r>
              <a:rPr lang="en-US" sz="2200" dirty="0" smtClean="0"/>
              <a:t>: </a:t>
            </a:r>
            <a:r>
              <a:rPr lang="en-US" sz="2200" b="1" i="1" dirty="0" smtClean="0"/>
              <a:t>storage is fragmented into a large number of small holes. </a:t>
            </a:r>
          </a:p>
          <a:p>
            <a:pPr lvl="1"/>
            <a:r>
              <a:rPr lang="en-US" sz="2200" dirty="0" smtClean="0"/>
              <a:t>This fragmentation problem can be severe. In the worst case, we could have a block of free (or wasted) memory between every two processes. </a:t>
            </a:r>
          </a:p>
          <a:p>
            <a:r>
              <a:rPr lang="en-US" sz="2200" dirty="0" smtClean="0"/>
              <a:t>If all these </a:t>
            </a:r>
            <a:r>
              <a:rPr lang="en-US" sz="2200" b="1" dirty="0" smtClean="0"/>
              <a:t>small free pieces of memory </a:t>
            </a:r>
            <a:r>
              <a:rPr lang="en-US" sz="2200" dirty="0" smtClean="0"/>
              <a:t>were in one big free block instead, we might be able to run several more processes.</a:t>
            </a:r>
            <a:endParaRPr lang="th-TH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Hardware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900332"/>
            <a:ext cx="8825035" cy="5050302"/>
          </a:xfrm>
        </p:spPr>
        <p:txBody>
          <a:bodyPr/>
          <a:lstStyle/>
          <a:p>
            <a:r>
              <a:rPr lang="en-US" sz="2200" b="1" dirty="0" smtClean="0"/>
              <a:t>Main memory </a:t>
            </a:r>
            <a:r>
              <a:rPr lang="en-US" sz="2200" dirty="0" smtClean="0"/>
              <a:t>is central to the operation of a modern computer system.</a:t>
            </a:r>
          </a:p>
          <a:p>
            <a:pPr lvl="1"/>
            <a:r>
              <a:rPr lang="en-US" sz="2200" dirty="0" smtClean="0"/>
              <a:t> </a:t>
            </a:r>
            <a:r>
              <a:rPr lang="en-US" sz="2000" b="1" dirty="0" smtClean="0"/>
              <a:t>Memory</a:t>
            </a:r>
            <a:r>
              <a:rPr lang="en-US" sz="2000" dirty="0" smtClean="0"/>
              <a:t> consists of </a:t>
            </a:r>
            <a:r>
              <a:rPr lang="en-US" sz="2000" b="1" dirty="0" smtClean="0"/>
              <a:t>a large array of bytes</a:t>
            </a:r>
            <a:r>
              <a:rPr lang="en-US" sz="2000" dirty="0" smtClean="0"/>
              <a:t>, each with its own </a:t>
            </a:r>
            <a:r>
              <a:rPr lang="en-US" sz="2000" b="1" dirty="0" smtClean="0"/>
              <a:t>address</a:t>
            </a:r>
            <a:r>
              <a:rPr lang="en-US" sz="2000" dirty="0" smtClean="0"/>
              <a:t>.</a:t>
            </a:r>
          </a:p>
          <a:p>
            <a:r>
              <a:rPr lang="en-US" sz="2200" dirty="0" smtClean="0"/>
              <a:t>During a </a:t>
            </a:r>
            <a:r>
              <a:rPr lang="en-US" sz="2200" b="1" dirty="0" smtClean="0"/>
              <a:t>program execution</a:t>
            </a:r>
            <a:r>
              <a:rPr lang="en-US" sz="2200" dirty="0" smtClean="0"/>
              <a:t>, the CPU fetches instructions from memory according to the value of the </a:t>
            </a:r>
            <a:r>
              <a:rPr lang="en-US" sz="2200" b="1" dirty="0" smtClean="0"/>
              <a:t>program counter </a:t>
            </a:r>
            <a:r>
              <a:rPr lang="en-US" sz="2200" dirty="0" smtClean="0"/>
              <a:t>(</a:t>
            </a:r>
            <a:r>
              <a:rPr lang="en-US" sz="2200" b="1" dirty="0" smtClean="0"/>
              <a:t>PC</a:t>
            </a:r>
            <a:r>
              <a:rPr lang="en-US" sz="2200" dirty="0" smtClean="0"/>
              <a:t>). </a:t>
            </a:r>
          </a:p>
          <a:p>
            <a:r>
              <a:rPr lang="en-US" sz="2200" dirty="0" smtClean="0"/>
              <a:t>These instructions may cause </a:t>
            </a:r>
            <a:r>
              <a:rPr lang="en-US" sz="2200" b="1" dirty="0" smtClean="0"/>
              <a:t>additional loading </a:t>
            </a:r>
            <a:r>
              <a:rPr lang="en-US" sz="2200" dirty="0" smtClean="0"/>
              <a:t>from and </a:t>
            </a:r>
            <a:r>
              <a:rPr lang="en-US" sz="2200" b="1" dirty="0" smtClean="0"/>
              <a:t>storing</a:t>
            </a:r>
            <a:r>
              <a:rPr lang="en-US" sz="2200" dirty="0" smtClean="0"/>
              <a:t> to </a:t>
            </a:r>
            <a:r>
              <a:rPr lang="en-US" sz="2200" b="1" dirty="0" smtClean="0"/>
              <a:t>specific memory addresses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A typical </a:t>
            </a:r>
            <a:r>
              <a:rPr lang="en-US" sz="2200" b="1" dirty="0" smtClean="0"/>
              <a:t>instruction-execution cycle</a:t>
            </a:r>
            <a:r>
              <a:rPr lang="en-US" sz="2200" dirty="0" smtClean="0"/>
              <a:t>, </a:t>
            </a:r>
            <a:r>
              <a:rPr lang="en-US" sz="2200" i="1" dirty="0" smtClean="0"/>
              <a:t>first fetches an instruction from memory and the instruction is then </a:t>
            </a:r>
            <a:r>
              <a:rPr lang="en-US" sz="2200" b="1" i="1" dirty="0" smtClean="0"/>
              <a:t>decoded </a:t>
            </a:r>
            <a:r>
              <a:rPr lang="en-US" sz="2200" i="1" dirty="0" smtClean="0"/>
              <a:t>and may cause operands to be fetched from memory</a:t>
            </a:r>
            <a:r>
              <a:rPr lang="en-US" sz="2200" dirty="0" smtClean="0"/>
              <a:t>. </a:t>
            </a:r>
          </a:p>
          <a:p>
            <a:r>
              <a:rPr lang="en-US" sz="2200" dirty="0" smtClean="0"/>
              <a:t>After the instruction has been executed on the operands, results may be stored back in memory (for  a </a:t>
            </a:r>
            <a:r>
              <a:rPr lang="en-US" sz="2200" b="1" i="1" dirty="0" smtClean="0"/>
              <a:t>store</a:t>
            </a:r>
            <a:r>
              <a:rPr lang="en-US" sz="2200" b="1" dirty="0" smtClean="0"/>
              <a:t> </a:t>
            </a:r>
            <a:r>
              <a:rPr lang="en-US" sz="2200" b="1" i="1" dirty="0" smtClean="0"/>
              <a:t>instruction</a:t>
            </a:r>
            <a:r>
              <a:rPr lang="en-US" sz="22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55663" y="152400"/>
            <a:ext cx="7831137" cy="5762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Fragmentation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53218" y="1114425"/>
            <a:ext cx="8679767" cy="4999038"/>
          </a:xfrm>
        </p:spPr>
        <p:txBody>
          <a:bodyPr/>
          <a:lstStyle/>
          <a:p>
            <a:r>
              <a:rPr lang="en-US" altLang="en-US" sz="2400" b="1" dirty="0" smtClean="0"/>
              <a:t>External Fragmentation</a:t>
            </a:r>
            <a:r>
              <a:rPr lang="en-US" altLang="en-US" sz="2400" dirty="0" smtClean="0"/>
              <a:t> – total memory space exists to satisfy a request, but it is </a:t>
            </a:r>
            <a:r>
              <a:rPr lang="en-US" altLang="en-US" sz="2400" i="1" dirty="0" smtClean="0"/>
              <a:t>not contiguous</a:t>
            </a:r>
            <a:r>
              <a:rPr lang="en-US" altLang="en-US" sz="2400" dirty="0" smtClean="0"/>
              <a:t>. </a:t>
            </a:r>
            <a:r>
              <a:rPr lang="en-US" altLang="en-US" sz="2400" i="1" dirty="0" smtClean="0"/>
              <a:t>Hence cannot be used</a:t>
            </a:r>
            <a:r>
              <a:rPr lang="en-US" altLang="en-US" sz="2400" dirty="0" smtClean="0"/>
              <a:t>!</a:t>
            </a:r>
            <a:endParaRPr lang="en-US" altLang="en-US" sz="2400" b="1" i="1" dirty="0" smtClean="0"/>
          </a:p>
          <a:p>
            <a:r>
              <a:rPr lang="en-US" altLang="en-US" sz="2400" b="1" dirty="0" smtClean="0"/>
              <a:t>Internal Fragmentation</a:t>
            </a:r>
            <a:r>
              <a:rPr lang="en-US" altLang="en-US" sz="2400" dirty="0" smtClean="0"/>
              <a:t> – allocated memory may be slightly larger than requested memory; </a:t>
            </a:r>
            <a:r>
              <a:rPr lang="en-US" altLang="en-US" sz="2400" u="sng" dirty="0" smtClean="0"/>
              <a:t>this size difference is memory internal to a partition</a:t>
            </a:r>
            <a:r>
              <a:rPr lang="en-US" altLang="en-US" sz="2400" dirty="0" smtClean="0"/>
              <a:t>, </a:t>
            </a:r>
            <a:r>
              <a:rPr lang="en-US" altLang="en-US" sz="2400" i="1" dirty="0" smtClean="0"/>
              <a:t>but not being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Fragmentation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8" y="1055078"/>
            <a:ext cx="8782832" cy="4923692"/>
          </a:xfrm>
        </p:spPr>
        <p:txBody>
          <a:bodyPr/>
          <a:lstStyle/>
          <a:p>
            <a:r>
              <a:rPr lang="en-US" sz="2200" dirty="0" smtClean="0"/>
              <a:t>Memory fragmentation can be </a:t>
            </a:r>
            <a:r>
              <a:rPr lang="en-US" sz="2200" b="1" dirty="0" smtClean="0"/>
              <a:t>internal</a:t>
            </a:r>
            <a:r>
              <a:rPr lang="en-US" sz="2200" dirty="0" smtClean="0"/>
              <a:t> as well as </a:t>
            </a:r>
            <a:r>
              <a:rPr lang="en-US" sz="2200" b="1" dirty="0" smtClean="0"/>
              <a:t>external</a:t>
            </a:r>
            <a:r>
              <a:rPr lang="en-US" sz="2200" dirty="0" smtClean="0"/>
              <a:t>. Consider a multiple-partition allocation scheme with a </a:t>
            </a:r>
            <a:r>
              <a:rPr lang="en-US" sz="2200" b="1" dirty="0" smtClean="0"/>
              <a:t>hole</a:t>
            </a:r>
            <a:r>
              <a:rPr lang="en-US" sz="2200" dirty="0" smtClean="0"/>
              <a:t> (consecutive block space) of 18,464 bytes. </a:t>
            </a:r>
          </a:p>
          <a:p>
            <a:r>
              <a:rPr lang="en-US" sz="2200" dirty="0" smtClean="0"/>
              <a:t>Suppose that the next process requests 18,462 bytes. If we allocate exactly the requested block, </a:t>
            </a:r>
            <a:r>
              <a:rPr lang="en-US" sz="2200" u="sng" dirty="0" smtClean="0"/>
              <a:t>we are left with a hole of 2 bytes</a:t>
            </a:r>
            <a:r>
              <a:rPr lang="en-US" sz="2200" dirty="0" smtClean="0"/>
              <a:t>. </a:t>
            </a:r>
          </a:p>
          <a:p>
            <a:r>
              <a:rPr lang="en-US" sz="2200" dirty="0" smtClean="0"/>
              <a:t>The overhead to keep track of this hole will be substantially larger than the hole itself.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Fragmentation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914400"/>
            <a:ext cx="8932985" cy="5317588"/>
          </a:xfrm>
        </p:spPr>
        <p:txBody>
          <a:bodyPr/>
          <a:lstStyle/>
          <a:p>
            <a:r>
              <a:rPr lang="en-US" sz="2200" b="1" dirty="0" smtClean="0"/>
              <a:t>Solutions to memory fragmentation issue:</a:t>
            </a:r>
          </a:p>
          <a:p>
            <a:pPr lvl="1"/>
            <a:r>
              <a:rPr lang="en-US" sz="2200" b="1" u="sng" dirty="0" smtClean="0"/>
              <a:t>Compaction</a:t>
            </a:r>
            <a:r>
              <a:rPr lang="en-US" sz="2200" b="1" dirty="0" smtClean="0"/>
              <a:t>: </a:t>
            </a:r>
            <a:r>
              <a:rPr lang="en-US" sz="2200" dirty="0" smtClean="0"/>
              <a:t>One solution to the problem of </a:t>
            </a:r>
            <a:r>
              <a:rPr lang="en-US" sz="2200" i="1" dirty="0" smtClean="0"/>
              <a:t>external fragmentation</a:t>
            </a:r>
            <a:r>
              <a:rPr lang="en-US" sz="2200" dirty="0" smtClean="0"/>
              <a:t> is</a:t>
            </a:r>
            <a:r>
              <a:rPr lang="en-US" sz="2200" b="1" dirty="0" smtClean="0"/>
              <a:t> compaction</a:t>
            </a:r>
            <a:r>
              <a:rPr lang="en-US" sz="2200" dirty="0" smtClean="0"/>
              <a:t>. The</a:t>
            </a:r>
            <a:r>
              <a:rPr lang="en-US" sz="2200" b="1" dirty="0" smtClean="0"/>
              <a:t> compaction </a:t>
            </a:r>
            <a:r>
              <a:rPr lang="en-US" sz="2200" dirty="0" smtClean="0"/>
              <a:t>is to shuffle the memory contents so as to place all free memory together in one large block.</a:t>
            </a:r>
          </a:p>
          <a:p>
            <a:pPr lvl="2"/>
            <a:r>
              <a:rPr lang="en-US" sz="2000" dirty="0" smtClean="0"/>
              <a:t>Compaction is not always possible. </a:t>
            </a:r>
            <a:r>
              <a:rPr lang="en-US" sz="2000" u="sng" dirty="0" smtClean="0"/>
              <a:t>If relocation is static and is done at assembly or load time, compaction cannot be done</a:t>
            </a:r>
            <a:r>
              <a:rPr lang="en-US" sz="2000" dirty="0" smtClean="0"/>
              <a:t>. </a:t>
            </a:r>
            <a:endParaRPr lang="en-US" sz="2200" dirty="0" smtClean="0"/>
          </a:p>
          <a:p>
            <a:pPr lvl="1"/>
            <a:r>
              <a:rPr lang="en-US" sz="2200" b="1" dirty="0" smtClean="0"/>
              <a:t>Another solution </a:t>
            </a:r>
            <a:r>
              <a:rPr lang="en-US" sz="2200" dirty="0" smtClean="0"/>
              <a:t>to </a:t>
            </a:r>
            <a:r>
              <a:rPr lang="en-US" sz="2200" i="1" dirty="0" smtClean="0"/>
              <a:t>external fragmentation </a:t>
            </a:r>
            <a:r>
              <a:rPr lang="en-US" sz="2200" dirty="0" smtClean="0"/>
              <a:t>problem is to permit the logical address space of the processes to be </a:t>
            </a:r>
            <a:r>
              <a:rPr lang="en-US" sz="2200" b="1" dirty="0" smtClean="0"/>
              <a:t>noncontiguous</a:t>
            </a:r>
            <a:r>
              <a:rPr lang="en-US" sz="2200" dirty="0" smtClean="0"/>
              <a:t>, thus allowing a process to be allocated physical memory wherever such memory is available.</a:t>
            </a:r>
            <a:endParaRPr lang="en-US" sz="2200" b="1" dirty="0" smtClean="0"/>
          </a:p>
          <a:p>
            <a:pPr lvl="2"/>
            <a:r>
              <a:rPr lang="en-US" sz="2000" b="1" dirty="0" smtClean="0"/>
              <a:t>Fixed-sized blocks:</a:t>
            </a:r>
            <a:r>
              <a:rPr lang="en-US" sz="2000" dirty="0" smtClean="0"/>
              <a:t> The general approach to avoiding </a:t>
            </a:r>
            <a:r>
              <a:rPr lang="en-US" sz="2000" b="1" dirty="0" smtClean="0"/>
              <a:t>memory fragmentation </a:t>
            </a:r>
            <a:r>
              <a:rPr lang="en-US" sz="2000" dirty="0" smtClean="0"/>
              <a:t>problem is to break the physical memory into </a:t>
            </a:r>
            <a:r>
              <a:rPr lang="en-US" sz="2000" b="1" dirty="0" smtClean="0"/>
              <a:t>fixed-sized </a:t>
            </a:r>
            <a:r>
              <a:rPr lang="en-US" sz="2000" dirty="0" smtClean="0"/>
              <a:t>blocks and allocate memory in units based on block size. </a:t>
            </a:r>
          </a:p>
          <a:p>
            <a:pPr lvl="1"/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Fragmentation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1041010"/>
            <a:ext cx="8754696" cy="4723204"/>
          </a:xfrm>
        </p:spPr>
        <p:txBody>
          <a:bodyPr/>
          <a:lstStyle/>
          <a:p>
            <a:r>
              <a:rPr lang="en-US" sz="2200" dirty="0" smtClean="0"/>
              <a:t>Another possible solution to the </a:t>
            </a:r>
            <a:r>
              <a:rPr lang="en-US" sz="2200" b="1" dirty="0" smtClean="0"/>
              <a:t>external-fragmentation</a:t>
            </a:r>
            <a:r>
              <a:rPr lang="en-US" sz="2200" dirty="0" smtClean="0"/>
              <a:t> problem is </a:t>
            </a:r>
            <a:r>
              <a:rPr lang="en-US" sz="2200" b="1" dirty="0" smtClean="0"/>
              <a:t>to permit the logical address space of the processes to be noncontiguous</a:t>
            </a:r>
            <a:r>
              <a:rPr lang="en-US" sz="2200" dirty="0" smtClean="0"/>
              <a:t>, thus allowing a process to be allocated physical memory wherever such memory is available. </a:t>
            </a:r>
          </a:p>
          <a:p>
            <a:pPr>
              <a:buNone/>
            </a:pPr>
            <a:r>
              <a:rPr lang="en-US" sz="2200" b="1" dirty="0" smtClean="0"/>
              <a:t>Two complementary techniques achieve this solution: </a:t>
            </a:r>
          </a:p>
          <a:p>
            <a:pPr lvl="1"/>
            <a:r>
              <a:rPr lang="en-US" sz="2200" b="1" dirty="0" smtClean="0"/>
              <a:t>Segmentation</a:t>
            </a:r>
            <a:r>
              <a:rPr lang="en-US" sz="2200" dirty="0" smtClean="0"/>
              <a:t> and </a:t>
            </a:r>
          </a:p>
          <a:p>
            <a:pPr lvl="1"/>
            <a:r>
              <a:rPr lang="en-US" sz="2200" b="1" dirty="0" smtClean="0"/>
              <a:t>paging</a:t>
            </a:r>
            <a:r>
              <a:rPr lang="en-US" sz="2200" dirty="0" smtClean="0"/>
              <a:t> </a:t>
            </a:r>
          </a:p>
          <a:p>
            <a:r>
              <a:rPr lang="en-US" sz="2200" dirty="0" smtClean="0"/>
              <a:t>These techniques can also be combined. </a:t>
            </a:r>
          </a:p>
          <a:p>
            <a:endParaRPr lang="th-TH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576263"/>
          </a:xfrm>
        </p:spPr>
        <p:txBody>
          <a:bodyPr/>
          <a:lstStyle/>
          <a:p>
            <a:r>
              <a:rPr lang="en-US" altLang="en-US" dirty="0" smtClean="0"/>
              <a:t>Fragmentation  - Summary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67285" y="1154113"/>
            <a:ext cx="8637563" cy="4530725"/>
          </a:xfrm>
        </p:spPr>
        <p:txBody>
          <a:bodyPr/>
          <a:lstStyle/>
          <a:p>
            <a:r>
              <a:rPr lang="en-US" altLang="en-US" sz="2200" dirty="0" smtClean="0"/>
              <a:t>Reduce </a:t>
            </a:r>
            <a:r>
              <a:rPr lang="en-US" altLang="en-US" sz="2200" b="1" dirty="0" smtClean="0"/>
              <a:t>external fragmentation </a:t>
            </a:r>
            <a:r>
              <a:rPr lang="en-US" altLang="en-US" sz="2200" dirty="0" smtClean="0"/>
              <a:t>by </a:t>
            </a:r>
            <a:r>
              <a:rPr lang="en-US" altLang="en-US" sz="2200" b="1" dirty="0" smtClean="0"/>
              <a:t>compaction</a:t>
            </a:r>
          </a:p>
          <a:p>
            <a:pPr lvl="1"/>
            <a:r>
              <a:rPr lang="en-US" altLang="en-US" sz="2200" dirty="0" smtClean="0"/>
              <a:t>Shuffle memory contents to place all free memory together in one large block</a:t>
            </a:r>
          </a:p>
          <a:p>
            <a:pPr lvl="1"/>
            <a:r>
              <a:rPr lang="en-US" altLang="en-US" sz="2200" dirty="0" smtClean="0"/>
              <a:t>Compaction is possible </a:t>
            </a:r>
            <a:r>
              <a:rPr lang="en-US" altLang="en-US" sz="2200" i="1" dirty="0" smtClean="0"/>
              <a:t>only</a:t>
            </a:r>
            <a:r>
              <a:rPr lang="en-US" altLang="en-US" sz="2200" dirty="0" smtClean="0"/>
              <a:t> if relocation is </a:t>
            </a:r>
            <a:r>
              <a:rPr lang="en-US" altLang="en-US" sz="2200" b="1" dirty="0" smtClean="0"/>
              <a:t>dynamic</a:t>
            </a:r>
            <a:r>
              <a:rPr lang="en-US" altLang="en-US" sz="2200" dirty="0" smtClean="0"/>
              <a:t>, and is done at </a:t>
            </a:r>
            <a:r>
              <a:rPr lang="en-US" altLang="en-US" sz="2200" b="1" dirty="0" smtClean="0"/>
              <a:t>execution time</a:t>
            </a:r>
          </a:p>
          <a:p>
            <a:pPr lvl="1"/>
            <a:r>
              <a:rPr lang="en-US" altLang="en-US" sz="2200" dirty="0" smtClean="0"/>
              <a:t>I/O problem</a:t>
            </a:r>
          </a:p>
          <a:p>
            <a:pPr lvl="2"/>
            <a:r>
              <a:rPr lang="en-US" altLang="en-US" sz="2200" dirty="0" smtClean="0"/>
              <a:t>Latch job in memory while it is involved in I/O</a:t>
            </a:r>
          </a:p>
          <a:p>
            <a:pPr lvl="2"/>
            <a:r>
              <a:rPr lang="en-US" altLang="en-US" sz="2200" dirty="0" smtClean="0"/>
              <a:t>Do I/O only into OS buffers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Segmentation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488" y="1111348"/>
            <a:ext cx="8834511" cy="498624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831975" algn="l"/>
              </a:tabLst>
            </a:pPr>
            <a:r>
              <a:rPr lang="en-US" altLang="en-US" sz="2200" b="1" dirty="0" smtClean="0"/>
              <a:t>Memory-management </a:t>
            </a:r>
            <a:r>
              <a:rPr lang="en-US" altLang="en-US" sz="2200" dirty="0" smtClean="0"/>
              <a:t>scheme that supports </a:t>
            </a:r>
            <a:r>
              <a:rPr lang="en-US" altLang="en-US" sz="2200" i="1" dirty="0" smtClean="0"/>
              <a:t>user view of memory </a:t>
            </a:r>
          </a:p>
          <a:p>
            <a:pPr>
              <a:lnSpc>
                <a:spcPct val="90000"/>
              </a:lnSpc>
              <a:tabLst>
                <a:tab pos="1831975" algn="l"/>
              </a:tabLst>
            </a:pPr>
            <a:r>
              <a:rPr lang="en-US" altLang="en-US" sz="2200" b="1" dirty="0" smtClean="0"/>
              <a:t>A </a:t>
            </a:r>
            <a:r>
              <a:rPr lang="en-US" altLang="en-US" sz="2200" b="1" dirty="0" smtClean="0"/>
              <a:t>user program </a:t>
            </a:r>
            <a:r>
              <a:rPr lang="en-US" altLang="en-US" sz="2200" b="1" dirty="0" smtClean="0"/>
              <a:t>is a collection of segments and </a:t>
            </a:r>
            <a:r>
              <a:rPr lang="en-US" altLang="en-US" sz="2200" b="1" dirty="0" smtClean="0"/>
              <a:t>each segment</a:t>
            </a:r>
            <a:r>
              <a:rPr lang="en-US" altLang="en-US" sz="2200" dirty="0" smtClean="0"/>
              <a:t> </a:t>
            </a:r>
            <a:r>
              <a:rPr lang="en-US" altLang="en-US" sz="2200" dirty="0" smtClean="0"/>
              <a:t>is a logical unit such as: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831975" algn="l"/>
              </a:tabLst>
            </a:pPr>
            <a:r>
              <a:rPr lang="en-US" altLang="en-US" sz="2200" dirty="0" smtClean="0"/>
              <a:t>		</a:t>
            </a:r>
            <a:r>
              <a:rPr lang="en-US" altLang="en-US" sz="2000" b="1" dirty="0" smtClean="0"/>
              <a:t>main program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831975" algn="l"/>
              </a:tabLst>
            </a:pPr>
            <a:r>
              <a:rPr lang="en-US" altLang="en-US" sz="2000" b="1" dirty="0" smtClean="0"/>
              <a:t>		procedure 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831975" algn="l"/>
              </a:tabLst>
            </a:pPr>
            <a:r>
              <a:rPr lang="en-US" altLang="en-US" sz="2000" b="1" dirty="0" smtClean="0"/>
              <a:t>		function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831975" algn="l"/>
              </a:tabLst>
            </a:pPr>
            <a:r>
              <a:rPr lang="en-US" altLang="en-US" sz="2000" b="1" dirty="0" smtClean="0"/>
              <a:t>		method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831975" algn="l"/>
              </a:tabLst>
            </a:pPr>
            <a:r>
              <a:rPr lang="en-US" altLang="en-US" sz="2000" b="1" dirty="0" smtClean="0"/>
              <a:t>		object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831975" algn="l"/>
              </a:tabLst>
            </a:pPr>
            <a:r>
              <a:rPr lang="en-US" altLang="en-US" sz="2000" b="1" dirty="0" smtClean="0"/>
              <a:t>		local variables, global variables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831975" algn="l"/>
              </a:tabLst>
            </a:pPr>
            <a:r>
              <a:rPr lang="en-US" altLang="en-US" sz="2000" b="1" dirty="0" smtClean="0"/>
              <a:t>		common block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831975" algn="l"/>
              </a:tabLst>
            </a:pPr>
            <a:r>
              <a:rPr lang="en-US" altLang="en-US" sz="2000" b="1" dirty="0" smtClean="0"/>
              <a:t>		stack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831975" algn="l"/>
              </a:tabLst>
            </a:pPr>
            <a:r>
              <a:rPr lang="en-US" altLang="en-US" sz="2000" b="1" dirty="0" smtClean="0"/>
              <a:t>		symbol table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831975" algn="l"/>
              </a:tabLst>
            </a:pPr>
            <a:r>
              <a:rPr lang="en-US" altLang="en-US" sz="2000" b="1" dirty="0" smtClean="0"/>
              <a:t>		arrays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User</a:t>
            </a:r>
            <a:r>
              <a:rPr lang="ja-JP" altLang="en-US" smtClean="0"/>
              <a:t>’</a:t>
            </a:r>
            <a:r>
              <a:rPr lang="en-US" altLang="ja-JP" smtClean="0"/>
              <a:t>s View of a Program</a:t>
            </a:r>
            <a:endParaRPr lang="en-US" altLang="en-US" sz="2400" smtClean="0"/>
          </a:p>
        </p:txBody>
      </p:sp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6975" y="909931"/>
            <a:ext cx="36957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63040" y="5880295"/>
            <a:ext cx="57188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n-lt"/>
              </a:rPr>
              <a:t>Figure 8.7 Programmer’s view of a program.</a:t>
            </a:r>
            <a:endParaRPr lang="th-TH" sz="2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928468"/>
            <a:ext cx="8754696" cy="4835746"/>
          </a:xfrm>
        </p:spPr>
        <p:txBody>
          <a:bodyPr/>
          <a:lstStyle/>
          <a:p>
            <a:r>
              <a:rPr lang="en-US" sz="2200" b="1" dirty="0" smtClean="0"/>
              <a:t>Segmentation is a memory-management scheme that supports programmer view of memory </a:t>
            </a:r>
            <a:r>
              <a:rPr lang="en-US" sz="2200" dirty="0" smtClean="0"/>
              <a:t> as in </a:t>
            </a:r>
            <a:r>
              <a:rPr lang="en-US" sz="2200" b="1" dirty="0" smtClean="0"/>
              <a:t>Figure 8.7</a:t>
            </a:r>
            <a:r>
              <a:rPr lang="en-US" sz="2200" dirty="0" smtClean="0"/>
              <a:t> </a:t>
            </a:r>
          </a:p>
          <a:p>
            <a:r>
              <a:rPr lang="en-US" sz="2200" dirty="0" smtClean="0"/>
              <a:t>A </a:t>
            </a:r>
            <a:r>
              <a:rPr lang="en-US" sz="2200" b="1" dirty="0" smtClean="0"/>
              <a:t>logical address space </a:t>
            </a:r>
            <a:r>
              <a:rPr lang="en-US" sz="2200" dirty="0" smtClean="0"/>
              <a:t>is considered as a collection of </a:t>
            </a:r>
            <a:r>
              <a:rPr lang="en-US" sz="2200" b="1" dirty="0" smtClean="0"/>
              <a:t>segments</a:t>
            </a:r>
            <a:r>
              <a:rPr lang="en-US" sz="2200" dirty="0" smtClean="0"/>
              <a:t>.</a:t>
            </a:r>
          </a:p>
          <a:p>
            <a:r>
              <a:rPr lang="en-US" sz="2200" u="sng" dirty="0" smtClean="0"/>
              <a:t>Each </a:t>
            </a:r>
            <a:r>
              <a:rPr lang="en-US" sz="2200" b="1" u="sng" dirty="0" smtClean="0"/>
              <a:t>segment</a:t>
            </a:r>
            <a:r>
              <a:rPr lang="en-US" sz="2200" u="sng" dirty="0" smtClean="0"/>
              <a:t> has a </a:t>
            </a:r>
            <a:r>
              <a:rPr lang="en-US" sz="2200" b="1" u="sng" dirty="0" smtClean="0"/>
              <a:t>name</a:t>
            </a:r>
            <a:r>
              <a:rPr lang="en-US" sz="2200" u="sng" dirty="0" smtClean="0"/>
              <a:t> and </a:t>
            </a:r>
            <a:r>
              <a:rPr lang="en-US" sz="2200" u="sng" dirty="0" smtClean="0"/>
              <a:t>an </a:t>
            </a:r>
            <a:r>
              <a:rPr lang="en-US" sz="2200" b="1" u="sng" dirty="0" smtClean="0"/>
              <a:t>offset </a:t>
            </a:r>
            <a:r>
              <a:rPr lang="en-US" sz="2200" u="sng" dirty="0" smtClean="0"/>
              <a:t>(</a:t>
            </a:r>
            <a:r>
              <a:rPr lang="en-US" sz="2200" b="1" u="sng" dirty="0" smtClean="0"/>
              <a:t>length</a:t>
            </a:r>
            <a:r>
              <a:rPr lang="en-US" sz="2200" u="sng" dirty="0" smtClean="0"/>
              <a:t>). </a:t>
            </a:r>
          </a:p>
          <a:p>
            <a:pPr lvl="1"/>
            <a:r>
              <a:rPr lang="en-US" sz="2000" dirty="0" smtClean="0"/>
              <a:t>The addresses specify both the </a:t>
            </a:r>
            <a:r>
              <a:rPr lang="en-US" sz="2000" b="1" dirty="0" smtClean="0"/>
              <a:t>segment name </a:t>
            </a:r>
            <a:r>
              <a:rPr lang="en-US" sz="2000" dirty="0" smtClean="0"/>
              <a:t>and the </a:t>
            </a:r>
            <a:r>
              <a:rPr lang="en-US" sz="2000" b="1" dirty="0" smtClean="0"/>
              <a:t>offset </a:t>
            </a:r>
            <a:r>
              <a:rPr lang="en-US" sz="2000" dirty="0" smtClean="0"/>
              <a:t>within the segment. </a:t>
            </a:r>
          </a:p>
          <a:p>
            <a:r>
              <a:rPr lang="en-US" sz="2200" dirty="0" smtClean="0"/>
              <a:t>Segments are numbered and are referred to by a </a:t>
            </a:r>
            <a:r>
              <a:rPr lang="en-US" sz="2200" b="1" dirty="0" smtClean="0"/>
              <a:t>segment number</a:t>
            </a:r>
            <a:r>
              <a:rPr lang="en-US" sz="2200" dirty="0" smtClean="0"/>
              <a:t>, rather than by a </a:t>
            </a:r>
            <a:r>
              <a:rPr lang="en-US" sz="2200" b="1" dirty="0" smtClean="0"/>
              <a:t>segment name</a:t>
            </a:r>
            <a:r>
              <a:rPr lang="en-US" sz="2200" dirty="0" smtClean="0"/>
              <a:t>. </a:t>
            </a:r>
          </a:p>
          <a:p>
            <a:r>
              <a:rPr lang="en-US" sz="2200" dirty="0" smtClean="0"/>
              <a:t>Thus, a </a:t>
            </a:r>
            <a:r>
              <a:rPr lang="en-US" sz="2200" b="1" dirty="0" smtClean="0"/>
              <a:t>logical address </a:t>
            </a:r>
            <a:r>
              <a:rPr lang="en-US" sz="2200" dirty="0" smtClean="0"/>
              <a:t>(program generated address) consists of</a:t>
            </a:r>
            <a:r>
              <a:rPr lang="en-US" sz="2200" b="1" dirty="0" smtClean="0"/>
              <a:t>:          </a:t>
            </a:r>
            <a:r>
              <a:rPr lang="en-US" sz="2200" i="1" dirty="0" smtClean="0"/>
              <a:t> </a:t>
            </a:r>
            <a:r>
              <a:rPr lang="en-US" sz="2200" b="1" dirty="0" smtClean="0"/>
              <a:t>&lt;</a:t>
            </a:r>
            <a:r>
              <a:rPr lang="en-US" sz="2200" b="1" i="1" dirty="0" smtClean="0"/>
              <a:t>segment-number, offset </a:t>
            </a:r>
            <a:r>
              <a:rPr lang="en-US" sz="2200" b="1" dirty="0" smtClean="0"/>
              <a:t>&gt;</a:t>
            </a:r>
            <a:r>
              <a:rPr lang="en-US" sz="2200" i="1" dirty="0" smtClean="0"/>
              <a:t>.</a:t>
            </a:r>
            <a:endParaRPr lang="th-TH" sz="22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25" y="998806"/>
            <a:ext cx="8698425" cy="5458265"/>
          </a:xfrm>
        </p:spPr>
        <p:txBody>
          <a:bodyPr/>
          <a:lstStyle/>
          <a:p>
            <a:r>
              <a:rPr lang="en-US" sz="2200" dirty="0" smtClean="0"/>
              <a:t>Normally, when a program is </a:t>
            </a:r>
            <a:r>
              <a:rPr lang="en-US" sz="2200" b="1" dirty="0" smtClean="0"/>
              <a:t>compiled</a:t>
            </a:r>
            <a:r>
              <a:rPr lang="en-US" sz="2200" dirty="0" smtClean="0"/>
              <a:t>, the compiler automatically constructs </a:t>
            </a:r>
            <a:r>
              <a:rPr lang="en-US" sz="2200" b="1" dirty="0" smtClean="0"/>
              <a:t>segments</a:t>
            </a:r>
            <a:r>
              <a:rPr lang="en-US" sz="2200" dirty="0" smtClean="0"/>
              <a:t> reflecting the input program.</a:t>
            </a:r>
          </a:p>
          <a:p>
            <a:r>
              <a:rPr lang="en-US" sz="2200" dirty="0" smtClean="0"/>
              <a:t>A </a:t>
            </a:r>
            <a:r>
              <a:rPr lang="en-US" sz="2200" b="1" dirty="0" smtClean="0"/>
              <a:t>C/C++ compiler </a:t>
            </a:r>
            <a:r>
              <a:rPr lang="en-US" sz="2200" dirty="0" smtClean="0"/>
              <a:t>might create separate segments for the following:</a:t>
            </a:r>
          </a:p>
          <a:p>
            <a:pPr lvl="2">
              <a:buNone/>
            </a:pPr>
            <a:r>
              <a:rPr lang="en-US" sz="2200" b="1" dirty="0" smtClean="0"/>
              <a:t>1. The code</a:t>
            </a:r>
          </a:p>
          <a:p>
            <a:pPr lvl="2">
              <a:buNone/>
            </a:pPr>
            <a:r>
              <a:rPr lang="en-US" sz="2200" b="1" dirty="0" smtClean="0"/>
              <a:t>2. Global variables</a:t>
            </a:r>
          </a:p>
          <a:p>
            <a:pPr lvl="2">
              <a:buNone/>
            </a:pPr>
            <a:r>
              <a:rPr lang="en-US" sz="2200" b="1" dirty="0" smtClean="0"/>
              <a:t>3. The heap </a:t>
            </a:r>
            <a:r>
              <a:rPr lang="en-US" sz="2200" dirty="0" smtClean="0"/>
              <a:t>(from which memory is allocated)</a:t>
            </a:r>
          </a:p>
          <a:p>
            <a:pPr lvl="2">
              <a:buNone/>
            </a:pPr>
            <a:r>
              <a:rPr lang="en-US" sz="2200" b="1" dirty="0" smtClean="0"/>
              <a:t>4. The stacks </a:t>
            </a:r>
            <a:r>
              <a:rPr lang="en-US" sz="2200" dirty="0" smtClean="0"/>
              <a:t>(used by each thread)</a:t>
            </a:r>
          </a:p>
          <a:p>
            <a:pPr lvl="2">
              <a:buNone/>
            </a:pPr>
            <a:r>
              <a:rPr lang="en-US" sz="2200" b="1" dirty="0" smtClean="0"/>
              <a:t>5. The standard C library</a:t>
            </a:r>
          </a:p>
          <a:p>
            <a:r>
              <a:rPr lang="en-US" sz="2200" b="1" u="sng" dirty="0" smtClean="0"/>
              <a:t>Libraries</a:t>
            </a:r>
            <a:r>
              <a:rPr lang="en-US" sz="2200" u="sng" dirty="0" smtClean="0"/>
              <a:t> that </a:t>
            </a:r>
            <a:r>
              <a:rPr lang="en-US" sz="2200" b="1" u="sng" dirty="0" smtClean="0"/>
              <a:t>are linked </a:t>
            </a:r>
            <a:r>
              <a:rPr lang="en-US" sz="2200" u="sng" dirty="0" smtClean="0"/>
              <a:t>in during </a:t>
            </a:r>
            <a:r>
              <a:rPr lang="en-US" sz="2200" b="1" u="sng" dirty="0" smtClean="0"/>
              <a:t>compile time </a:t>
            </a:r>
            <a:r>
              <a:rPr lang="en-US" sz="2200" u="sng" dirty="0" smtClean="0"/>
              <a:t>might be assigned separate segments. </a:t>
            </a:r>
          </a:p>
          <a:p>
            <a:r>
              <a:rPr lang="en-US" sz="2200" u="sng" dirty="0" smtClean="0"/>
              <a:t>The </a:t>
            </a:r>
            <a:r>
              <a:rPr lang="en-US" sz="2200" b="1" u="sng" dirty="0" smtClean="0"/>
              <a:t>loader</a:t>
            </a:r>
            <a:r>
              <a:rPr lang="en-US" sz="2200" u="sng" dirty="0" smtClean="0"/>
              <a:t> would take all </a:t>
            </a:r>
            <a:r>
              <a:rPr lang="en-US" sz="2200" b="1" u="sng" dirty="0" smtClean="0"/>
              <a:t>these segments </a:t>
            </a:r>
            <a:r>
              <a:rPr lang="en-US" sz="2200" u="sng" dirty="0" smtClean="0"/>
              <a:t>and assign them segment numbers.</a:t>
            </a:r>
            <a:endParaRPr lang="th-TH" sz="2200" u="sng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136525"/>
            <a:ext cx="7800975" cy="576263"/>
          </a:xfrm>
        </p:spPr>
        <p:txBody>
          <a:bodyPr/>
          <a:lstStyle/>
          <a:p>
            <a:pPr eaLnBrk="1" hangingPunct="1"/>
            <a:r>
              <a:rPr lang="en-US" altLang="en-US" smtClean="0"/>
              <a:t>Logical View of Segmentation</a:t>
            </a:r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1371600" y="1171575"/>
            <a:ext cx="2895600" cy="396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endParaRPr lang="en-US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905000" y="1857375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/>
            <a:r>
              <a:rPr lang="en-US" altLang="en-US">
                <a:latin typeface="Helvetica" pitchFamily="-84" charset="0"/>
              </a:rPr>
              <a:t>1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752600" y="3000375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/>
            <a:r>
              <a:rPr lang="en-US" altLang="en-US">
                <a:latin typeface="Helvetica" pitchFamily="-84" charset="0"/>
              </a:rPr>
              <a:t>3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200400" y="2466975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/>
            <a:r>
              <a:rPr lang="en-US" altLang="en-US">
                <a:latin typeface="Helvetica" pitchFamily="-84" charset="0"/>
              </a:rPr>
              <a:t>2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124200" y="3457575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/>
            <a:r>
              <a:rPr lang="en-US" altLang="en-US">
                <a:latin typeface="Helvetica" pitchFamily="-84" charset="0"/>
              </a:rPr>
              <a:t>4</a:t>
            </a:r>
          </a:p>
        </p:txBody>
      </p:sp>
      <p:grpSp>
        <p:nvGrpSpPr>
          <p:cNvPr id="31752" name="Group 24"/>
          <p:cNvGrpSpPr>
            <a:grpSpLocks/>
          </p:cNvGrpSpPr>
          <p:nvPr/>
        </p:nvGrpSpPr>
        <p:grpSpPr bwMode="auto">
          <a:xfrm>
            <a:off x="5638800" y="1171575"/>
            <a:ext cx="1143000" cy="3962400"/>
            <a:chOff x="3888" y="1056"/>
            <a:chExt cx="720" cy="2496"/>
          </a:xfrm>
        </p:grpSpPr>
        <p:grpSp>
          <p:nvGrpSpPr>
            <p:cNvPr id="31755" name="Group 11"/>
            <p:cNvGrpSpPr>
              <a:grpSpLocks/>
            </p:cNvGrpSpPr>
            <p:nvPr/>
          </p:nvGrpSpPr>
          <p:grpSpPr bwMode="auto">
            <a:xfrm>
              <a:off x="3888" y="1056"/>
              <a:ext cx="720" cy="672"/>
              <a:chOff x="3888" y="1056"/>
              <a:chExt cx="720" cy="672"/>
            </a:xfrm>
          </p:grpSpPr>
          <p:sp>
            <p:nvSpPr>
              <p:cNvPr id="31766" name="Rectangle 8"/>
              <p:cNvSpPr>
                <a:spLocks noChangeArrowheads="1"/>
              </p:cNvSpPr>
              <p:nvPr/>
            </p:nvSpPr>
            <p:spPr bwMode="auto">
              <a:xfrm>
                <a:off x="3888" y="1056"/>
                <a:ext cx="720" cy="6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31767" name="Line 9"/>
              <p:cNvSpPr>
                <a:spLocks noChangeShapeType="1"/>
              </p:cNvSpPr>
              <p:nvPr/>
            </p:nvSpPr>
            <p:spPr bwMode="auto">
              <a:xfrm>
                <a:off x="3888" y="139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31756" name="Group 12"/>
            <p:cNvGrpSpPr>
              <a:grpSpLocks/>
            </p:cNvGrpSpPr>
            <p:nvPr/>
          </p:nvGrpSpPr>
          <p:grpSpPr bwMode="auto">
            <a:xfrm>
              <a:off x="3888" y="1728"/>
              <a:ext cx="720" cy="672"/>
              <a:chOff x="3888" y="1056"/>
              <a:chExt cx="720" cy="672"/>
            </a:xfrm>
          </p:grpSpPr>
          <p:sp>
            <p:nvSpPr>
              <p:cNvPr id="31764" name="Rectangle 13"/>
              <p:cNvSpPr>
                <a:spLocks noChangeArrowheads="1"/>
              </p:cNvSpPr>
              <p:nvPr/>
            </p:nvSpPr>
            <p:spPr bwMode="auto">
              <a:xfrm>
                <a:off x="3888" y="1056"/>
                <a:ext cx="720" cy="672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31765" name="Line 14"/>
              <p:cNvSpPr>
                <a:spLocks noChangeShapeType="1"/>
              </p:cNvSpPr>
              <p:nvPr/>
            </p:nvSpPr>
            <p:spPr bwMode="auto">
              <a:xfrm>
                <a:off x="3888" y="139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31757" name="Text Box 15"/>
            <p:cNvSpPr txBox="1">
              <a:spLocks noChangeArrowheads="1"/>
            </p:cNvSpPr>
            <p:nvPr/>
          </p:nvSpPr>
          <p:spPr bwMode="auto">
            <a:xfrm>
              <a:off x="4125" y="1132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Helvetica" pitchFamily="-84" charset="0"/>
                </a:rPr>
                <a:t>1</a:t>
              </a:r>
            </a:p>
          </p:txBody>
        </p:sp>
        <p:sp>
          <p:nvSpPr>
            <p:cNvPr id="31758" name="Text Box 16"/>
            <p:cNvSpPr txBox="1">
              <a:spLocks noChangeArrowheads="1"/>
            </p:cNvSpPr>
            <p:nvPr/>
          </p:nvSpPr>
          <p:spPr bwMode="auto">
            <a:xfrm>
              <a:off x="4127" y="1439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Helvetica" pitchFamily="-84" charset="0"/>
                </a:rPr>
                <a:t>4</a:t>
              </a:r>
            </a:p>
          </p:txBody>
        </p:sp>
        <p:sp>
          <p:nvSpPr>
            <p:cNvPr id="31759" name="Rectangle 17"/>
            <p:cNvSpPr>
              <a:spLocks noChangeArrowheads="1"/>
            </p:cNvSpPr>
            <p:nvPr/>
          </p:nvSpPr>
          <p:spPr bwMode="auto">
            <a:xfrm>
              <a:off x="3888" y="2400"/>
              <a:ext cx="720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1760" name="Rectangle 18"/>
            <p:cNvSpPr>
              <a:spLocks noChangeArrowheads="1"/>
            </p:cNvSpPr>
            <p:nvPr/>
          </p:nvSpPr>
          <p:spPr bwMode="auto">
            <a:xfrm>
              <a:off x="3888" y="3312"/>
              <a:ext cx="72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1761" name="Line 19"/>
            <p:cNvSpPr>
              <a:spLocks noChangeShapeType="1"/>
            </p:cNvSpPr>
            <p:nvPr/>
          </p:nvSpPr>
          <p:spPr bwMode="auto">
            <a:xfrm>
              <a:off x="3888" y="264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1762" name="Text Box 20"/>
            <p:cNvSpPr txBox="1">
              <a:spLocks noChangeArrowheads="1"/>
            </p:cNvSpPr>
            <p:nvPr/>
          </p:nvSpPr>
          <p:spPr bwMode="auto">
            <a:xfrm>
              <a:off x="4127" y="242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Helvetica" pitchFamily="-84" charset="0"/>
                </a:rPr>
                <a:t>2</a:t>
              </a:r>
            </a:p>
          </p:txBody>
        </p:sp>
        <p:sp>
          <p:nvSpPr>
            <p:cNvPr id="31763" name="Text Box 21"/>
            <p:cNvSpPr txBox="1">
              <a:spLocks noChangeArrowheads="1"/>
            </p:cNvSpPr>
            <p:nvPr/>
          </p:nvSpPr>
          <p:spPr bwMode="auto">
            <a:xfrm>
              <a:off x="4127" y="288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Helvetica" pitchFamily="-84" charset="0"/>
                </a:rPr>
                <a:t>3</a:t>
              </a:r>
            </a:p>
          </p:txBody>
        </p:sp>
      </p:grpSp>
      <p:sp>
        <p:nvSpPr>
          <p:cNvPr id="31753" name="Text Box 22"/>
          <p:cNvSpPr txBox="1">
            <a:spLocks noChangeArrowheads="1"/>
          </p:cNvSpPr>
          <p:nvPr/>
        </p:nvSpPr>
        <p:spPr bwMode="auto">
          <a:xfrm>
            <a:off x="2016125" y="5254625"/>
            <a:ext cx="1377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latin typeface="Helvetica" pitchFamily="-84" charset="0"/>
              </a:rPr>
              <a:t>user space </a:t>
            </a:r>
          </a:p>
        </p:txBody>
      </p:sp>
      <p:sp>
        <p:nvSpPr>
          <p:cNvPr id="31754" name="Text Box 23"/>
          <p:cNvSpPr txBox="1">
            <a:spLocks noChangeArrowheads="1"/>
          </p:cNvSpPr>
          <p:nvPr/>
        </p:nvSpPr>
        <p:spPr bwMode="auto">
          <a:xfrm>
            <a:off x="4870450" y="5254625"/>
            <a:ext cx="2597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latin typeface="Helvetica" pitchFamily="-84" charset="0"/>
              </a:rPr>
              <a:t>physical memory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Hardware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1" y="998806"/>
            <a:ext cx="8614019" cy="5190979"/>
          </a:xfrm>
        </p:spPr>
        <p:txBody>
          <a:bodyPr/>
          <a:lstStyle/>
          <a:p>
            <a:r>
              <a:rPr lang="en-US" sz="2200" dirty="0" smtClean="0"/>
              <a:t>We can ignore </a:t>
            </a:r>
            <a:r>
              <a:rPr lang="en-US" sz="2200" b="1" i="1" dirty="0" smtClean="0"/>
              <a:t>how a </a:t>
            </a:r>
            <a:r>
              <a:rPr lang="en-US" sz="2200" b="1" dirty="0" smtClean="0"/>
              <a:t>program generates a memory address</a:t>
            </a:r>
            <a:r>
              <a:rPr lang="en-US" sz="2200" dirty="0" smtClean="0"/>
              <a:t>. We are interested only in the </a:t>
            </a:r>
            <a:r>
              <a:rPr lang="en-US" sz="2200" b="1" dirty="0" smtClean="0"/>
              <a:t>sequence of memory addresses generated </a:t>
            </a:r>
            <a:r>
              <a:rPr lang="en-US" sz="2200" dirty="0" smtClean="0"/>
              <a:t>by the running program.</a:t>
            </a:r>
            <a:endParaRPr lang="th-TH" sz="2200" dirty="0" smtClean="0"/>
          </a:p>
          <a:p>
            <a:r>
              <a:rPr lang="en-US" sz="2200" dirty="0" smtClean="0"/>
              <a:t>Most CPUs can </a:t>
            </a:r>
            <a:r>
              <a:rPr lang="en-US" sz="2200" b="1" dirty="0" smtClean="0"/>
              <a:t>decode i</a:t>
            </a:r>
            <a:r>
              <a:rPr lang="en-US" sz="2200" dirty="0" smtClean="0"/>
              <a:t>nstructions and perform simple operations on register contents at the rate of one or more operations per clock cycle.</a:t>
            </a:r>
          </a:p>
          <a:p>
            <a:r>
              <a:rPr lang="en-US" sz="2200" dirty="0" smtClean="0"/>
              <a:t>In the case of </a:t>
            </a:r>
            <a:r>
              <a:rPr lang="en-US" sz="2200" b="1" dirty="0" smtClean="0"/>
              <a:t>main memory</a:t>
            </a:r>
            <a:r>
              <a:rPr lang="en-US" sz="2200" dirty="0" smtClean="0"/>
              <a:t>, which is accessed via a transaction on the memory bus. </a:t>
            </a:r>
          </a:p>
          <a:p>
            <a:pPr lvl="1"/>
            <a:r>
              <a:rPr lang="en-US" sz="2200" dirty="0" smtClean="0"/>
              <a:t>Completing a memory access may take many cycles of the CPU clock.</a:t>
            </a:r>
          </a:p>
          <a:p>
            <a:r>
              <a:rPr lang="en-US" sz="2200" dirty="0" smtClean="0"/>
              <a:t>There are </a:t>
            </a:r>
            <a:r>
              <a:rPr lang="en-US" sz="2200" b="1" dirty="0" smtClean="0"/>
              <a:t>machine instructions </a:t>
            </a:r>
            <a:r>
              <a:rPr lang="en-US" sz="2200" dirty="0" smtClean="0"/>
              <a:t>that take </a:t>
            </a:r>
            <a:r>
              <a:rPr lang="en-US" sz="2200" b="1" dirty="0" smtClean="0"/>
              <a:t>memory addresses </a:t>
            </a:r>
            <a:r>
              <a:rPr lang="en-US" sz="2200" dirty="0" smtClean="0"/>
              <a:t>as arguments (</a:t>
            </a:r>
            <a:r>
              <a:rPr lang="en-US" sz="2200" b="1" dirty="0" smtClean="0"/>
              <a:t>operands</a:t>
            </a:r>
            <a:r>
              <a:rPr lang="en-US" sz="2200" dirty="0" smtClean="0"/>
              <a:t>), but none that take </a:t>
            </a:r>
            <a:r>
              <a:rPr lang="en-US" sz="2200" b="1" dirty="0" smtClean="0"/>
              <a:t>disk addresses</a:t>
            </a:r>
            <a:r>
              <a:rPr lang="en-US" sz="2200" dirty="0" smtClean="0"/>
              <a:t>.</a:t>
            </a:r>
            <a:endParaRPr lang="th-TH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Hardware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3" y="1069146"/>
            <a:ext cx="8810967" cy="4695068"/>
          </a:xfrm>
        </p:spPr>
        <p:txBody>
          <a:bodyPr/>
          <a:lstStyle/>
          <a:p>
            <a:r>
              <a:rPr lang="en-US" sz="2200" dirty="0" smtClean="0"/>
              <a:t>Although the programmer can now refer to objects in the program by a </a:t>
            </a:r>
            <a:r>
              <a:rPr lang="en-US" sz="2200" b="1" dirty="0" smtClean="0"/>
              <a:t>two-dimensional</a:t>
            </a:r>
            <a:r>
              <a:rPr lang="en-US" sz="2200" dirty="0" smtClean="0"/>
              <a:t> </a:t>
            </a:r>
            <a:r>
              <a:rPr lang="en-US" sz="2200" b="1" dirty="0" smtClean="0"/>
              <a:t>address</a:t>
            </a:r>
            <a:r>
              <a:rPr lang="en-US" sz="2200" dirty="0" smtClean="0"/>
              <a:t>, the actual physical memory </a:t>
            </a:r>
            <a:r>
              <a:rPr lang="en-US" sz="2200" dirty="0" smtClean="0"/>
              <a:t>is, </a:t>
            </a:r>
            <a:r>
              <a:rPr lang="en-US" sz="2200" dirty="0" smtClean="0"/>
              <a:t>a </a:t>
            </a:r>
            <a:r>
              <a:rPr lang="en-US" sz="2200" b="1" dirty="0" smtClean="0"/>
              <a:t>one dimensional </a:t>
            </a:r>
            <a:r>
              <a:rPr lang="en-US" sz="2200" dirty="0" smtClean="0"/>
              <a:t>sequence of bytes. </a:t>
            </a:r>
          </a:p>
          <a:p>
            <a:pPr lvl="1"/>
            <a:r>
              <a:rPr lang="en-US" sz="2200" dirty="0" smtClean="0"/>
              <a:t>Thus, we must define an implementation </a:t>
            </a:r>
            <a:r>
              <a:rPr lang="en-US" sz="2200" b="1" dirty="0" smtClean="0"/>
              <a:t>to map two-dimensional user-defined addresses </a:t>
            </a:r>
            <a:r>
              <a:rPr lang="en-US" sz="2200" dirty="0" smtClean="0"/>
              <a:t>into</a:t>
            </a:r>
            <a:r>
              <a:rPr lang="en-US" sz="2200" b="1" dirty="0" smtClean="0"/>
              <a:t> one-dimensional physical addresses</a:t>
            </a:r>
            <a:r>
              <a:rPr lang="en-US" sz="2200" dirty="0" smtClean="0"/>
              <a:t>. </a:t>
            </a:r>
            <a:endParaRPr lang="en-US" sz="2200" dirty="0" smtClean="0"/>
          </a:p>
          <a:p>
            <a:pPr lvl="1"/>
            <a:r>
              <a:rPr lang="en-US" sz="2200" u="sng" dirty="0" smtClean="0"/>
              <a:t>This mapping is effected by a </a:t>
            </a:r>
            <a:r>
              <a:rPr lang="en-US" sz="2200" b="1" u="sng" dirty="0" smtClean="0"/>
              <a:t>segment table. </a:t>
            </a:r>
            <a:endParaRPr lang="en-US" sz="2200" b="1" u="sng" dirty="0" smtClean="0"/>
          </a:p>
          <a:p>
            <a:r>
              <a:rPr lang="en-US" sz="2200" dirty="0" smtClean="0"/>
              <a:t>Each entry in the </a:t>
            </a:r>
            <a:r>
              <a:rPr lang="en-US" sz="2200" b="1" dirty="0" smtClean="0"/>
              <a:t>segment table </a:t>
            </a:r>
            <a:r>
              <a:rPr lang="en-US" sz="2200" dirty="0" smtClean="0"/>
              <a:t>has a </a:t>
            </a:r>
            <a:r>
              <a:rPr lang="en-US" sz="2200" b="1" u="sng" dirty="0" smtClean="0"/>
              <a:t>segment base </a:t>
            </a:r>
            <a:r>
              <a:rPr lang="en-US" sz="2200" dirty="0" smtClean="0"/>
              <a:t>and a </a:t>
            </a:r>
            <a:r>
              <a:rPr lang="en-US" sz="2200" b="1" u="sng" dirty="0" smtClean="0"/>
              <a:t>segment limit</a:t>
            </a:r>
            <a:r>
              <a:rPr lang="en-US" sz="2200" b="1" dirty="0" smtClean="0"/>
              <a:t>. </a:t>
            </a:r>
          </a:p>
          <a:p>
            <a:pPr lvl="1"/>
            <a:r>
              <a:rPr lang="en-US" sz="2000" dirty="0" smtClean="0"/>
              <a:t>the</a:t>
            </a:r>
            <a:r>
              <a:rPr lang="en-US" sz="2000" b="1" dirty="0" smtClean="0"/>
              <a:t> </a:t>
            </a:r>
            <a:r>
              <a:rPr lang="en-US" sz="2000" b="1" u="sng" dirty="0" smtClean="0"/>
              <a:t>segment base </a:t>
            </a:r>
            <a:r>
              <a:rPr lang="en-US" sz="2000" dirty="0" smtClean="0"/>
              <a:t>contains the starting</a:t>
            </a:r>
            <a:r>
              <a:rPr lang="en-US" sz="2000" b="1" dirty="0" smtClean="0"/>
              <a:t> physical address </a:t>
            </a:r>
            <a:r>
              <a:rPr lang="en-US" sz="2000" dirty="0" smtClean="0"/>
              <a:t>where the segment resides in memory, and </a:t>
            </a:r>
          </a:p>
          <a:p>
            <a:pPr lvl="1"/>
            <a:r>
              <a:rPr lang="en-US" sz="2000" dirty="0" smtClean="0"/>
              <a:t>the</a:t>
            </a:r>
            <a:r>
              <a:rPr lang="en-US" sz="2000" b="1" dirty="0" smtClean="0"/>
              <a:t> </a:t>
            </a:r>
            <a:r>
              <a:rPr lang="en-US" sz="2000" b="1" u="sng" dirty="0" smtClean="0"/>
              <a:t>segment limit </a:t>
            </a:r>
            <a:r>
              <a:rPr lang="en-US" sz="2000" dirty="0" smtClean="0"/>
              <a:t>specifies the length of the segment.</a:t>
            </a:r>
          </a:p>
          <a:p>
            <a:pPr lvl="1"/>
            <a:r>
              <a:rPr lang="en-US" sz="2200" dirty="0" smtClean="0"/>
              <a:t>The use of a </a:t>
            </a:r>
            <a:r>
              <a:rPr lang="en-US" sz="2200" b="1" dirty="0" smtClean="0"/>
              <a:t>segment table </a:t>
            </a:r>
            <a:r>
              <a:rPr lang="en-US" sz="2200" dirty="0" smtClean="0"/>
              <a:t>is illustrated in </a:t>
            </a:r>
            <a:r>
              <a:rPr lang="en-US" sz="2200" b="1" dirty="0" smtClean="0"/>
              <a:t>Figure 8.8</a:t>
            </a:r>
            <a:r>
              <a:rPr lang="en-US" sz="2200" dirty="0" smtClean="0"/>
              <a:t>.</a:t>
            </a:r>
          </a:p>
          <a:p>
            <a:pPr lvl="1"/>
            <a:endParaRPr lang="th-TH" sz="22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66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Segmentation Hardware</a:t>
            </a:r>
            <a:endParaRPr lang="en-US" altLang="en-US" sz="2400" dirty="0" smtClean="0"/>
          </a:p>
        </p:txBody>
      </p:sp>
      <p:pic>
        <p:nvPicPr>
          <p:cNvPr id="34819" name="Picture 4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3040" y="1254125"/>
            <a:ext cx="6831739" cy="435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61846" y="5683348"/>
            <a:ext cx="46137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n-lt"/>
              </a:rPr>
              <a:t>Figure 8.8 Segmentation hardware.</a:t>
            </a:r>
            <a:endParaRPr lang="th-TH" sz="2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Hardware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2" y="1026942"/>
            <a:ext cx="8229600" cy="4737271"/>
          </a:xfrm>
        </p:spPr>
        <p:txBody>
          <a:bodyPr/>
          <a:lstStyle/>
          <a:p>
            <a:r>
              <a:rPr lang="en-US" sz="2200" dirty="0" smtClean="0"/>
              <a:t>A logical address consists of two parts: a </a:t>
            </a:r>
            <a:r>
              <a:rPr lang="en-US" sz="2200" b="1" dirty="0" smtClean="0"/>
              <a:t>segment number, </a:t>
            </a:r>
            <a:r>
              <a:rPr lang="en-US" sz="2200" b="1" i="1" dirty="0" smtClean="0"/>
              <a:t>s</a:t>
            </a:r>
            <a:r>
              <a:rPr lang="en-US" sz="2200" i="1" dirty="0" smtClean="0"/>
              <a:t>, and </a:t>
            </a:r>
            <a:r>
              <a:rPr lang="en-US" sz="2200" b="1" i="1" dirty="0" smtClean="0"/>
              <a:t>an offset into that segment, d</a:t>
            </a:r>
            <a:r>
              <a:rPr lang="en-US" sz="2200" i="1" dirty="0" smtClean="0"/>
              <a:t>.</a:t>
            </a:r>
          </a:p>
          <a:p>
            <a:r>
              <a:rPr lang="en-US" sz="2200" u="sng" dirty="0" smtClean="0"/>
              <a:t>The </a:t>
            </a:r>
            <a:r>
              <a:rPr lang="en-US" sz="2200" b="1" u="sng" dirty="0" smtClean="0"/>
              <a:t>segment number </a:t>
            </a:r>
            <a:r>
              <a:rPr lang="en-US" sz="2200" u="sng" dirty="0" smtClean="0"/>
              <a:t>is used as </a:t>
            </a:r>
            <a:r>
              <a:rPr lang="en-US" sz="2200" b="1" u="sng" dirty="0" smtClean="0"/>
              <a:t>an index </a:t>
            </a:r>
            <a:r>
              <a:rPr lang="en-US" sz="2200" u="sng" dirty="0" smtClean="0"/>
              <a:t>to the </a:t>
            </a:r>
            <a:r>
              <a:rPr lang="en-US" sz="2200" b="1" u="sng" dirty="0" smtClean="0"/>
              <a:t>segment table</a:t>
            </a:r>
            <a:r>
              <a:rPr lang="en-US" sz="2200" u="sng" dirty="0" smtClean="0"/>
              <a:t>. The </a:t>
            </a:r>
            <a:r>
              <a:rPr lang="en-US" sz="2200" b="1" u="sng" dirty="0" smtClean="0"/>
              <a:t>offset </a:t>
            </a:r>
            <a:r>
              <a:rPr lang="en-US" sz="2200" b="1" i="1" u="sng" dirty="0" smtClean="0"/>
              <a:t>d </a:t>
            </a:r>
            <a:r>
              <a:rPr lang="en-US" sz="2200" i="1" u="sng" dirty="0" smtClean="0"/>
              <a:t>of </a:t>
            </a:r>
            <a:r>
              <a:rPr lang="en-US" sz="2200" u="sng" dirty="0" smtClean="0"/>
              <a:t>the logical address must be between 0 and the segment limit (illustrated in </a:t>
            </a:r>
            <a:r>
              <a:rPr lang="en-US" sz="2200" b="1" u="sng" dirty="0" smtClean="0"/>
              <a:t>Figure 8.9</a:t>
            </a:r>
            <a:r>
              <a:rPr lang="en-US" sz="2200" u="sng" dirty="0" smtClean="0"/>
              <a:t>)</a:t>
            </a:r>
            <a:r>
              <a:rPr lang="en-US" sz="2200" dirty="0" smtClean="0"/>
              <a:t>.</a:t>
            </a:r>
            <a:r>
              <a:rPr lang="en-US" sz="2200" u="sng" dirty="0" smtClean="0"/>
              <a:t> </a:t>
            </a:r>
          </a:p>
          <a:p>
            <a:r>
              <a:rPr lang="en-US" sz="2200" dirty="0" smtClean="0"/>
              <a:t>If it is not, we </a:t>
            </a:r>
            <a:r>
              <a:rPr lang="en-US" sz="2200" b="1" dirty="0" smtClean="0"/>
              <a:t>trap </a:t>
            </a:r>
            <a:r>
              <a:rPr lang="en-US" sz="2200" dirty="0" smtClean="0"/>
              <a:t>to the operating system (</a:t>
            </a:r>
            <a:r>
              <a:rPr lang="en-US" sz="2200" i="1" dirty="0" smtClean="0"/>
              <a:t>Error!</a:t>
            </a:r>
            <a:r>
              <a:rPr lang="en-US" sz="2200" dirty="0" smtClean="0"/>
              <a:t>).</a:t>
            </a:r>
          </a:p>
          <a:p>
            <a:r>
              <a:rPr lang="en-US" sz="2200" u="sng" dirty="0" smtClean="0"/>
              <a:t>When an offset is legal, it is added to the </a:t>
            </a:r>
            <a:r>
              <a:rPr lang="en-US" sz="2200" b="1" u="sng" dirty="0" smtClean="0"/>
              <a:t>segment base </a:t>
            </a:r>
            <a:r>
              <a:rPr lang="en-US" sz="2200" u="sng" dirty="0" smtClean="0"/>
              <a:t>to produce the address in physical memory of the desired byte</a:t>
            </a:r>
            <a:r>
              <a:rPr lang="en-US" sz="2200" dirty="0" smtClean="0"/>
              <a:t>. </a:t>
            </a:r>
          </a:p>
          <a:p>
            <a:pPr lvl="1"/>
            <a:r>
              <a:rPr lang="en-US" sz="2200" dirty="0" smtClean="0"/>
              <a:t>The </a:t>
            </a:r>
            <a:r>
              <a:rPr lang="en-US" sz="2200" b="1" dirty="0" smtClean="0"/>
              <a:t>segment table </a:t>
            </a:r>
            <a:r>
              <a:rPr lang="en-US" sz="2200" dirty="0" smtClean="0"/>
              <a:t>is thus essentially an array of </a:t>
            </a:r>
            <a:r>
              <a:rPr lang="en-US" sz="2200" b="1" dirty="0" smtClean="0"/>
              <a:t>base–limit </a:t>
            </a:r>
            <a:r>
              <a:rPr lang="en-US" sz="2200" dirty="0" smtClean="0"/>
              <a:t>register pairs.</a:t>
            </a:r>
            <a:endParaRPr lang="th-TH" sz="22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Segmentation Hardware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8" y="886265"/>
            <a:ext cx="8637564" cy="4877949"/>
          </a:xfrm>
        </p:spPr>
        <p:txBody>
          <a:bodyPr/>
          <a:lstStyle/>
          <a:p>
            <a:r>
              <a:rPr lang="en-US" sz="2200" dirty="0" smtClean="0"/>
              <a:t>There are </a:t>
            </a:r>
            <a:r>
              <a:rPr lang="en-US" sz="2200" b="1" dirty="0" smtClean="0"/>
              <a:t>five segments </a:t>
            </a:r>
            <a:r>
              <a:rPr lang="en-US" sz="2200" dirty="0" smtClean="0"/>
              <a:t>numbered from 0 through 4. The segments are stored in </a:t>
            </a:r>
            <a:r>
              <a:rPr lang="en-US" sz="2200" b="1" dirty="0" smtClean="0"/>
              <a:t>physical memory </a:t>
            </a:r>
            <a:r>
              <a:rPr lang="en-US" sz="2200" dirty="0" smtClean="0"/>
              <a:t>as shown in </a:t>
            </a:r>
            <a:r>
              <a:rPr lang="en-US" sz="2200" b="1" dirty="0" smtClean="0"/>
              <a:t>Figure 8.9</a:t>
            </a:r>
            <a:r>
              <a:rPr lang="en-US" sz="2200" dirty="0" smtClean="0"/>
              <a:t>. </a:t>
            </a:r>
          </a:p>
          <a:p>
            <a:r>
              <a:rPr lang="en-US" sz="2200" dirty="0" smtClean="0"/>
              <a:t>The </a:t>
            </a:r>
            <a:r>
              <a:rPr lang="en-US" sz="2200" b="1" dirty="0" smtClean="0"/>
              <a:t>segment table </a:t>
            </a:r>
            <a:r>
              <a:rPr lang="en-US" sz="2200" dirty="0" smtClean="0"/>
              <a:t>has a separate entry for each segment, giving the beginning address of the segment in </a:t>
            </a:r>
            <a:r>
              <a:rPr lang="en-US" sz="2200" b="1" dirty="0" smtClean="0"/>
              <a:t>physical memory </a:t>
            </a:r>
            <a:r>
              <a:rPr lang="en-US" sz="2200" dirty="0" smtClean="0"/>
              <a:t>(or </a:t>
            </a:r>
            <a:r>
              <a:rPr lang="en-US" sz="2200" b="1" dirty="0" smtClean="0"/>
              <a:t>base</a:t>
            </a:r>
            <a:r>
              <a:rPr lang="en-US" sz="2200" dirty="0" smtClean="0"/>
              <a:t>) and the </a:t>
            </a:r>
            <a:r>
              <a:rPr lang="en-US" sz="2200" b="1" dirty="0" smtClean="0"/>
              <a:t>offset </a:t>
            </a:r>
            <a:r>
              <a:rPr lang="en-US" sz="2200" dirty="0" smtClean="0"/>
              <a:t>length of that segment (or </a:t>
            </a:r>
            <a:r>
              <a:rPr lang="en-US" sz="2200" b="1" dirty="0" smtClean="0"/>
              <a:t>limit</a:t>
            </a:r>
            <a:r>
              <a:rPr lang="en-US" sz="2200" dirty="0" smtClean="0"/>
              <a:t>). </a:t>
            </a:r>
          </a:p>
          <a:p>
            <a:r>
              <a:rPr lang="en-US" sz="2200" b="1" dirty="0" smtClean="0"/>
              <a:t>For example</a:t>
            </a:r>
            <a:r>
              <a:rPr lang="en-US" sz="2200" dirty="0" smtClean="0"/>
              <a:t>, </a:t>
            </a:r>
          </a:p>
          <a:p>
            <a:pPr lvl="1"/>
            <a:r>
              <a:rPr lang="en-US" sz="2000" dirty="0" smtClean="0"/>
              <a:t>A reference (offset) to byte 53 of </a:t>
            </a:r>
            <a:r>
              <a:rPr lang="en-US" sz="2000" b="1" dirty="0" smtClean="0"/>
              <a:t>segment 2</a:t>
            </a:r>
            <a:r>
              <a:rPr lang="en-US" sz="2000" dirty="0" smtClean="0"/>
              <a:t> (the</a:t>
            </a:r>
            <a:r>
              <a:rPr lang="en-US" sz="2000" b="1" i="1" dirty="0" smtClean="0"/>
              <a:t> base </a:t>
            </a:r>
            <a:r>
              <a:rPr lang="en-US" sz="2000" dirty="0" smtClean="0"/>
              <a:t>of segment 2 is 4300) is mapped onto location address:  4300 + 53 = 4353 . </a:t>
            </a:r>
          </a:p>
          <a:p>
            <a:pPr lvl="1"/>
            <a:r>
              <a:rPr lang="en-US" sz="2000" dirty="0" smtClean="0"/>
              <a:t>A reference (offset) to </a:t>
            </a:r>
            <a:r>
              <a:rPr lang="en-US" sz="2000" b="1" dirty="0" smtClean="0"/>
              <a:t>segment 3</a:t>
            </a:r>
            <a:r>
              <a:rPr lang="en-US" sz="2000" dirty="0" smtClean="0"/>
              <a:t>, byte 852, is mapped (the </a:t>
            </a:r>
            <a:r>
              <a:rPr lang="en-US" sz="2000" b="1" i="1" dirty="0" smtClean="0"/>
              <a:t>base</a:t>
            </a:r>
            <a:r>
              <a:rPr lang="en-US" sz="2000" dirty="0" smtClean="0"/>
              <a:t> of segment 3 is 3200) onto memory address: 3200 + 852 = 4052. </a:t>
            </a:r>
          </a:p>
          <a:p>
            <a:pPr lvl="1"/>
            <a:r>
              <a:rPr lang="en-US" sz="2000" dirty="0" smtClean="0"/>
              <a:t>A reference (offset) to byte 1222 of </a:t>
            </a:r>
            <a:r>
              <a:rPr lang="en-US" sz="2000" b="1" dirty="0" smtClean="0"/>
              <a:t>segment 0</a:t>
            </a:r>
            <a:r>
              <a:rPr lang="en-US" sz="2000" dirty="0" smtClean="0"/>
              <a:t> (the </a:t>
            </a:r>
            <a:r>
              <a:rPr lang="en-US" sz="2000" b="1" i="1" dirty="0" smtClean="0"/>
              <a:t>base </a:t>
            </a:r>
            <a:r>
              <a:rPr lang="en-US" sz="2000" dirty="0" smtClean="0"/>
              <a:t>of segment 0 is 1400) would result in a </a:t>
            </a:r>
            <a:r>
              <a:rPr lang="en-US" sz="2000" b="1" dirty="0" smtClean="0"/>
              <a:t>trap</a:t>
            </a:r>
            <a:r>
              <a:rPr lang="en-US" sz="2000" dirty="0" smtClean="0"/>
              <a:t> to the OS, as this segment is only 1,000 bytes long.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Segmentation Hardware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183" y="858129"/>
            <a:ext cx="7596552" cy="539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8" y="942536"/>
            <a:ext cx="8782832" cy="4821678"/>
          </a:xfrm>
        </p:spPr>
        <p:txBody>
          <a:bodyPr/>
          <a:lstStyle/>
          <a:p>
            <a:r>
              <a:rPr lang="en-US" sz="2200" b="1" u="sng" dirty="0" smtClean="0"/>
              <a:t>Segmentation</a:t>
            </a:r>
            <a:r>
              <a:rPr lang="en-US" sz="2200" u="sng" dirty="0" smtClean="0"/>
              <a:t> permits the </a:t>
            </a:r>
            <a:r>
              <a:rPr lang="en-US" sz="2200" b="1" u="sng" dirty="0" smtClean="0"/>
              <a:t>physical address space </a:t>
            </a:r>
            <a:r>
              <a:rPr lang="en-US" sz="2200" u="sng" dirty="0" smtClean="0"/>
              <a:t>of a process to be </a:t>
            </a:r>
            <a:r>
              <a:rPr lang="en-US" sz="2200" b="1" u="sng" dirty="0" smtClean="0"/>
              <a:t>noncontiguous</a:t>
            </a:r>
            <a:r>
              <a:rPr lang="en-US" sz="2200" dirty="0" smtClean="0"/>
              <a:t>.</a:t>
            </a:r>
          </a:p>
          <a:p>
            <a:pPr lvl="1"/>
            <a:r>
              <a:rPr lang="en-US" sz="2200" dirty="0" smtClean="0"/>
              <a:t>Because there are </a:t>
            </a:r>
            <a:r>
              <a:rPr lang="en-US" sz="2200" b="1" dirty="0" smtClean="0"/>
              <a:t>different segments </a:t>
            </a:r>
            <a:r>
              <a:rPr lang="en-US" sz="2200" dirty="0" smtClean="0"/>
              <a:t>of memory are (for example, see </a:t>
            </a:r>
            <a:r>
              <a:rPr lang="en-US" sz="2200" b="1" dirty="0" smtClean="0"/>
              <a:t>Figure 8.9</a:t>
            </a:r>
            <a:r>
              <a:rPr lang="en-US" sz="2200" dirty="0" smtClean="0"/>
              <a:t>) generated!</a:t>
            </a:r>
          </a:p>
          <a:p>
            <a:r>
              <a:rPr lang="en-US" sz="2200" b="1" dirty="0" smtClean="0"/>
              <a:t>Paging is another memory-management scheme that offers this </a:t>
            </a:r>
            <a:r>
              <a:rPr lang="en-US" sz="2200" dirty="0" smtClean="0"/>
              <a:t>advantage. </a:t>
            </a:r>
          </a:p>
          <a:p>
            <a:r>
              <a:rPr lang="en-US" sz="2200" b="1" dirty="0" smtClean="0"/>
              <a:t>Paging avoids external fragmentation </a:t>
            </a:r>
            <a:r>
              <a:rPr lang="en-US" sz="2200" dirty="0" smtClean="0"/>
              <a:t>and the need for </a:t>
            </a:r>
            <a:r>
              <a:rPr lang="en-US" sz="2200" b="1" dirty="0" smtClean="0"/>
              <a:t>compaction</a:t>
            </a:r>
            <a:r>
              <a:rPr lang="en-US" sz="2200" dirty="0" smtClean="0"/>
              <a:t>. </a:t>
            </a:r>
          </a:p>
          <a:p>
            <a:pPr lvl="1"/>
            <a:r>
              <a:rPr lang="en-US" sz="2200" dirty="0" smtClean="0"/>
              <a:t>It also solves the considerable problem of fitting memory chunks of varying sizes onto the backing store.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Paging - Basic Method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998806"/>
            <a:ext cx="8670290" cy="4765407"/>
          </a:xfrm>
        </p:spPr>
        <p:txBody>
          <a:bodyPr/>
          <a:lstStyle/>
          <a:p>
            <a:r>
              <a:rPr lang="en-US" sz="2200" dirty="0" smtClean="0"/>
              <a:t>The basic method for implementing </a:t>
            </a:r>
            <a:r>
              <a:rPr lang="en-US" sz="2200" b="1" dirty="0" smtClean="0"/>
              <a:t>paging</a:t>
            </a:r>
            <a:r>
              <a:rPr lang="en-US" sz="2200" dirty="0" smtClean="0"/>
              <a:t> involves breaking </a:t>
            </a:r>
            <a:r>
              <a:rPr lang="en-US" sz="2200" b="1" dirty="0" smtClean="0"/>
              <a:t>physical memory into fixed-sized blocks </a:t>
            </a:r>
            <a:r>
              <a:rPr lang="en-US" sz="2200" dirty="0" smtClean="0"/>
              <a:t>called </a:t>
            </a:r>
            <a:r>
              <a:rPr lang="en-US" sz="2200" b="1" u="sng" dirty="0" smtClean="0"/>
              <a:t>frames</a:t>
            </a:r>
            <a:r>
              <a:rPr lang="en-US" sz="2200" b="1" dirty="0" smtClean="0"/>
              <a:t> </a:t>
            </a:r>
            <a:r>
              <a:rPr lang="en-US" sz="2200" dirty="0" smtClean="0"/>
              <a:t>and</a:t>
            </a:r>
            <a:r>
              <a:rPr lang="en-US" sz="2200" b="1" dirty="0" smtClean="0"/>
              <a:t> breaking logical memory (VM) </a:t>
            </a:r>
            <a:r>
              <a:rPr lang="en-US" sz="2200" dirty="0" smtClean="0"/>
              <a:t>into</a:t>
            </a:r>
            <a:r>
              <a:rPr lang="en-US" sz="2200" b="1" dirty="0" smtClean="0"/>
              <a:t> blocks</a:t>
            </a:r>
            <a:r>
              <a:rPr lang="en-US" sz="2200" dirty="0" smtClean="0"/>
              <a:t> of the same size called </a:t>
            </a:r>
            <a:r>
              <a:rPr lang="en-US" sz="2200" b="1" u="sng" dirty="0" smtClean="0"/>
              <a:t>pages</a:t>
            </a:r>
            <a:r>
              <a:rPr lang="en-US" sz="2200" b="1" dirty="0" smtClean="0"/>
              <a:t>. </a:t>
            </a:r>
          </a:p>
          <a:p>
            <a:r>
              <a:rPr lang="en-US" sz="2200" b="1" dirty="0" smtClean="0"/>
              <a:t>When a process is to be executed </a:t>
            </a:r>
            <a:r>
              <a:rPr lang="en-US" sz="2200" dirty="0" smtClean="0"/>
              <a:t>(</a:t>
            </a:r>
            <a:r>
              <a:rPr lang="en-US" sz="2200" b="1" dirty="0" smtClean="0"/>
              <a:t>the process is loaded into VM by OS</a:t>
            </a:r>
            <a:r>
              <a:rPr lang="en-US" sz="2200" dirty="0" smtClean="0"/>
              <a:t>)</a:t>
            </a:r>
            <a:r>
              <a:rPr lang="en-US" sz="2200" b="1" dirty="0" smtClean="0"/>
              <a:t>, </a:t>
            </a:r>
            <a:r>
              <a:rPr lang="en-US" sz="2200" dirty="0" smtClean="0"/>
              <a:t>its</a:t>
            </a:r>
            <a:r>
              <a:rPr lang="en-US" sz="2200" b="1" dirty="0" smtClean="0"/>
              <a:t> pages</a:t>
            </a:r>
            <a:r>
              <a:rPr lang="en-US" sz="2200" dirty="0" smtClean="0"/>
              <a:t> are loaded into any available </a:t>
            </a:r>
            <a:r>
              <a:rPr lang="en-US" sz="2200" b="1" dirty="0" smtClean="0"/>
              <a:t>memory frames </a:t>
            </a:r>
            <a:r>
              <a:rPr lang="en-US" sz="2200" dirty="0" smtClean="0"/>
              <a:t>. </a:t>
            </a:r>
          </a:p>
          <a:p>
            <a:r>
              <a:rPr lang="en-US" sz="2200" dirty="0" smtClean="0"/>
              <a:t>The </a:t>
            </a:r>
            <a:r>
              <a:rPr lang="en-US" sz="2200" b="1" dirty="0" smtClean="0"/>
              <a:t>backing store </a:t>
            </a:r>
            <a:r>
              <a:rPr lang="en-US" sz="2200" dirty="0" smtClean="0"/>
              <a:t>(or disk)</a:t>
            </a:r>
            <a:r>
              <a:rPr lang="en-US" sz="2200" b="1" dirty="0" smtClean="0"/>
              <a:t> </a:t>
            </a:r>
            <a:r>
              <a:rPr lang="en-US" sz="2200" dirty="0" smtClean="0"/>
              <a:t>is divided into </a:t>
            </a:r>
            <a:r>
              <a:rPr lang="en-US" sz="2200" b="1" dirty="0" smtClean="0"/>
              <a:t>fixed-sized blocks </a:t>
            </a:r>
            <a:r>
              <a:rPr lang="en-US" sz="2200" dirty="0" smtClean="0"/>
              <a:t>that are the same size as the </a:t>
            </a:r>
            <a:r>
              <a:rPr lang="en-US" sz="2200" b="1" dirty="0" smtClean="0"/>
              <a:t>memory frames called VM</a:t>
            </a:r>
            <a:r>
              <a:rPr lang="en-US" sz="2200" dirty="0" smtClean="0"/>
              <a:t>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Paging - Basic Method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28" y="1041009"/>
            <a:ext cx="8656222" cy="5317587"/>
          </a:xfrm>
        </p:spPr>
        <p:txBody>
          <a:bodyPr/>
          <a:lstStyle/>
          <a:p>
            <a:r>
              <a:rPr lang="en-US" sz="2200" dirty="0" smtClean="0">
                <a:cs typeface="+mn-cs"/>
              </a:rPr>
              <a:t>In a </a:t>
            </a:r>
            <a:r>
              <a:rPr lang="en-US" sz="2200" b="1" dirty="0" smtClean="0">
                <a:cs typeface="+mn-cs"/>
              </a:rPr>
              <a:t>paging system</a:t>
            </a:r>
            <a:r>
              <a:rPr lang="en-US" sz="2200" dirty="0" smtClean="0">
                <a:cs typeface="+mn-cs"/>
              </a:rPr>
              <a:t>, every address generated by the </a:t>
            </a:r>
            <a:r>
              <a:rPr lang="en-US" sz="2200" b="1" dirty="0" smtClean="0">
                <a:cs typeface="+mn-cs"/>
              </a:rPr>
              <a:t>CPU </a:t>
            </a:r>
            <a:r>
              <a:rPr lang="en-US" sz="2200" dirty="0" smtClean="0">
                <a:cs typeface="+mn-cs"/>
              </a:rPr>
              <a:t>called </a:t>
            </a:r>
            <a:r>
              <a:rPr lang="en-US" sz="2200" b="1" dirty="0" smtClean="0">
                <a:cs typeface="+mn-cs"/>
              </a:rPr>
              <a:t>VA </a:t>
            </a:r>
            <a:r>
              <a:rPr lang="en-US" sz="2200" dirty="0" smtClean="0">
                <a:cs typeface="+mn-cs"/>
              </a:rPr>
              <a:t>or </a:t>
            </a:r>
            <a:r>
              <a:rPr lang="en-US" sz="2200" b="1" dirty="0" smtClean="0">
                <a:cs typeface="+mn-cs"/>
              </a:rPr>
              <a:t>logical address </a:t>
            </a:r>
            <a:r>
              <a:rPr lang="en-US" sz="2200" dirty="0" smtClean="0">
                <a:cs typeface="+mn-cs"/>
              </a:rPr>
              <a:t>and is divided into two parts: a </a:t>
            </a:r>
            <a:r>
              <a:rPr lang="en-US" sz="2200" b="1" dirty="0" smtClean="0">
                <a:cs typeface="+mn-cs"/>
              </a:rPr>
              <a:t>page number (</a:t>
            </a:r>
            <a:r>
              <a:rPr lang="en-US" sz="2200" b="1" i="1" dirty="0" smtClean="0">
                <a:cs typeface="+mn-cs"/>
              </a:rPr>
              <a:t>p</a:t>
            </a:r>
            <a:r>
              <a:rPr lang="en-US" sz="2200" b="1" dirty="0" smtClean="0">
                <a:cs typeface="+mn-cs"/>
              </a:rPr>
              <a:t>) </a:t>
            </a:r>
            <a:r>
              <a:rPr lang="en-US" sz="2200" dirty="0" smtClean="0">
                <a:cs typeface="+mn-cs"/>
              </a:rPr>
              <a:t>and</a:t>
            </a:r>
            <a:r>
              <a:rPr lang="en-US" sz="2200" b="1" dirty="0" smtClean="0">
                <a:cs typeface="+mn-cs"/>
              </a:rPr>
              <a:t> a page offset (</a:t>
            </a:r>
            <a:r>
              <a:rPr lang="en-US" sz="2200" b="1" i="1" dirty="0" smtClean="0">
                <a:cs typeface="+mn-cs"/>
              </a:rPr>
              <a:t>d</a:t>
            </a:r>
            <a:r>
              <a:rPr lang="en-US" sz="2200" b="1" dirty="0" smtClean="0">
                <a:cs typeface="+mn-cs"/>
              </a:rPr>
              <a:t>). </a:t>
            </a:r>
          </a:p>
          <a:p>
            <a:pPr>
              <a:defRPr/>
            </a:pPr>
            <a:r>
              <a:rPr lang="en-US" altLang="en-US" sz="2200" b="1" u="sng" dirty="0" smtClean="0"/>
              <a:t>Address generated by CPU is divided into</a:t>
            </a:r>
            <a:r>
              <a:rPr lang="en-US" altLang="en-US" sz="2200" b="1" dirty="0" smtClean="0"/>
              <a:t>:</a:t>
            </a:r>
          </a:p>
          <a:p>
            <a:pPr lvl="1">
              <a:defRPr/>
            </a:pPr>
            <a:r>
              <a:rPr lang="en-US" altLang="en-US" sz="2200" b="1" dirty="0" smtClean="0"/>
              <a:t>Page number </a:t>
            </a:r>
            <a:r>
              <a:rPr lang="en-US" altLang="en-US" sz="2200" dirty="0" smtClean="0"/>
              <a:t>(</a:t>
            </a:r>
            <a:r>
              <a:rPr lang="en-US" altLang="en-US" sz="2200" b="1" i="1" dirty="0" smtClean="0"/>
              <a:t>p</a:t>
            </a:r>
            <a:r>
              <a:rPr lang="en-US" altLang="en-US" sz="2200" dirty="0" smtClean="0"/>
              <a:t>) – used as an </a:t>
            </a:r>
            <a:r>
              <a:rPr lang="en-US" altLang="en-US" sz="2200" b="1" dirty="0" smtClean="0"/>
              <a:t>index</a:t>
            </a:r>
            <a:r>
              <a:rPr lang="en-US" altLang="en-US" sz="2200" dirty="0" smtClean="0"/>
              <a:t> into a </a:t>
            </a:r>
            <a:r>
              <a:rPr lang="en-US" altLang="en-US" sz="2200" b="1" dirty="0" smtClean="0"/>
              <a:t>page table </a:t>
            </a:r>
            <a:r>
              <a:rPr lang="en-US" altLang="en-US" sz="2200" dirty="0" smtClean="0"/>
              <a:t>which contains </a:t>
            </a:r>
            <a:r>
              <a:rPr lang="en-US" altLang="en-US" sz="2200" b="1" dirty="0" smtClean="0"/>
              <a:t>base address (frame address) </a:t>
            </a:r>
            <a:r>
              <a:rPr lang="en-US" altLang="en-US" sz="2200" dirty="0" smtClean="0"/>
              <a:t>of each page in physical memory</a:t>
            </a:r>
          </a:p>
          <a:p>
            <a:pPr lvl="1">
              <a:defRPr/>
            </a:pPr>
            <a:r>
              <a:rPr lang="en-US" altLang="en-US" sz="2200" b="1" dirty="0" smtClean="0"/>
              <a:t>Page offset </a:t>
            </a:r>
            <a:r>
              <a:rPr lang="en-US" altLang="en-US" sz="2200" dirty="0" smtClean="0"/>
              <a:t>(</a:t>
            </a:r>
            <a:r>
              <a:rPr lang="en-US" altLang="en-US" sz="2200" b="1" i="1" dirty="0" smtClean="0"/>
              <a:t>d</a:t>
            </a:r>
            <a:r>
              <a:rPr lang="en-US" altLang="en-US" sz="2200" dirty="0" smtClean="0"/>
              <a:t>) – combined with </a:t>
            </a:r>
            <a:r>
              <a:rPr lang="en-US" altLang="en-US" sz="2200" b="1" dirty="0" smtClean="0"/>
              <a:t>base address </a:t>
            </a:r>
            <a:r>
              <a:rPr lang="en-US" altLang="en-US" sz="2200" dirty="0" smtClean="0"/>
              <a:t>to define the </a:t>
            </a:r>
            <a:r>
              <a:rPr lang="en-US" altLang="en-US" sz="2200" b="1" dirty="0" smtClean="0"/>
              <a:t>physical memory address </a:t>
            </a:r>
            <a:r>
              <a:rPr lang="en-US" altLang="en-US" sz="2200" dirty="0" smtClean="0"/>
              <a:t>that is sent to the memory unit</a:t>
            </a:r>
          </a:p>
          <a:p>
            <a:pPr lvl="1">
              <a:defRPr/>
            </a:pPr>
            <a:endParaRPr lang="en-US" altLang="en-US" sz="2200" dirty="0" smtClean="0"/>
          </a:p>
          <a:p>
            <a:pPr lvl="1">
              <a:defRPr/>
            </a:pPr>
            <a:endParaRPr lang="en-US" altLang="en-US" sz="2200" dirty="0" smtClean="0"/>
          </a:p>
          <a:p>
            <a:pPr lvl="1">
              <a:defRPr/>
            </a:pPr>
            <a:endParaRPr lang="en-US" altLang="en-US" sz="2200" dirty="0" smtClean="0"/>
          </a:p>
          <a:p>
            <a:pPr lvl="1">
              <a:defRPr/>
            </a:pPr>
            <a:r>
              <a:rPr lang="en-US" altLang="en-US" sz="2200" dirty="0" smtClean="0"/>
              <a:t>For given </a:t>
            </a:r>
            <a:r>
              <a:rPr lang="en-US" altLang="en-US" sz="2200" b="1" dirty="0" smtClean="0"/>
              <a:t>logical address space 2</a:t>
            </a:r>
            <a:r>
              <a:rPr lang="en-US" altLang="en-US" sz="2200" b="1" i="1" baseline="30000" dirty="0" smtClean="0"/>
              <a:t>m</a:t>
            </a:r>
            <a:r>
              <a:rPr lang="en-US" altLang="en-US" sz="2200" i="1" baseline="30000" dirty="0" smtClean="0"/>
              <a:t> </a:t>
            </a:r>
            <a:r>
              <a:rPr lang="en-US" altLang="en-US" sz="2200" dirty="0" smtClean="0"/>
              <a:t>and </a:t>
            </a:r>
            <a:r>
              <a:rPr lang="en-US" altLang="en-US" sz="2200" b="1" dirty="0" smtClean="0"/>
              <a:t>page size</a:t>
            </a:r>
            <a:r>
              <a:rPr lang="en-US" altLang="en-US" sz="2200" b="1" baseline="30000" dirty="0" smtClean="0"/>
              <a:t> </a:t>
            </a:r>
            <a:r>
              <a:rPr lang="en-US" altLang="en-US" sz="2200" b="1" i="1" dirty="0" smtClean="0"/>
              <a:t>2</a:t>
            </a:r>
            <a:r>
              <a:rPr lang="en-US" altLang="en-US" sz="2200" b="1" baseline="30000" dirty="0" smtClean="0"/>
              <a:t>n</a:t>
            </a:r>
          </a:p>
          <a:p>
            <a:pPr lvl="1">
              <a:defRPr/>
            </a:pPr>
            <a:endParaRPr lang="en-US" altLang="en-US" sz="2200" dirty="0" smtClean="0"/>
          </a:p>
          <a:p>
            <a:pPr lvl="1">
              <a:defRPr/>
            </a:pPr>
            <a:endParaRPr lang="en-US" altLang="en-US" sz="2200" dirty="0" smtClean="0"/>
          </a:p>
          <a:p>
            <a:pPr lvl="1">
              <a:defRPr/>
            </a:pPr>
            <a:endParaRPr lang="en-US" altLang="en-US" sz="2200" dirty="0" smtClean="0"/>
          </a:p>
          <a:p>
            <a:pPr lvl="1">
              <a:defRPr/>
            </a:pPr>
            <a:endParaRPr lang="en-US" altLang="en-US" sz="2200" dirty="0" smtClean="0"/>
          </a:p>
          <a:p>
            <a:endParaRPr lang="en-US" sz="2400" b="1" dirty="0" smtClean="0"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735" y="4669496"/>
            <a:ext cx="4190539" cy="13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45723" y="4670474"/>
            <a:ext cx="3629465" cy="1015663"/>
          </a:xfrm>
          <a:prstGeom prst="rect">
            <a:avLst/>
          </a:prstGeom>
          <a:noFill/>
          <a:ln w="222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If VA = 32bits (</a:t>
            </a:r>
            <a:r>
              <a:rPr lang="en-US" sz="2000" i="1" dirty="0" smtClean="0">
                <a:latin typeface="+mn-lt"/>
              </a:rPr>
              <a:t>m</a:t>
            </a:r>
            <a:r>
              <a:rPr lang="en-US" sz="2000" dirty="0" smtClean="0">
                <a:latin typeface="+mn-lt"/>
              </a:rPr>
              <a:t>) and its offset size (n) is 5 bits, then its page no. size is (</a:t>
            </a:r>
            <a:r>
              <a:rPr lang="en-US" sz="2000" i="1" dirty="0" smtClean="0">
                <a:latin typeface="+mn-lt"/>
              </a:rPr>
              <a:t>m</a:t>
            </a:r>
            <a:r>
              <a:rPr lang="en-US" sz="2000" dirty="0" smtClean="0">
                <a:latin typeface="+mn-lt"/>
              </a:rPr>
              <a:t>-</a:t>
            </a:r>
            <a:r>
              <a:rPr lang="en-US" sz="2000" i="1" dirty="0" smtClean="0">
                <a:latin typeface="+mn-lt"/>
              </a:rPr>
              <a:t>n</a:t>
            </a:r>
            <a:r>
              <a:rPr lang="en-US" sz="2000" dirty="0" smtClean="0">
                <a:latin typeface="+mn-lt"/>
              </a:rPr>
              <a:t>) = 27 bits.</a:t>
            </a:r>
            <a:endParaRPr lang="th-TH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49300" y="120650"/>
            <a:ext cx="7937500" cy="576263"/>
          </a:xfrm>
        </p:spPr>
        <p:txBody>
          <a:bodyPr/>
          <a:lstStyle/>
          <a:p>
            <a:pPr eaLnBrk="1" hangingPunct="1"/>
            <a:r>
              <a:rPr lang="en-US" altLang="en-US" smtClean="0"/>
              <a:t>Paging Hardware</a:t>
            </a:r>
          </a:p>
        </p:txBody>
      </p:sp>
      <p:pic>
        <p:nvPicPr>
          <p:cNvPr id="37891" name="Picture 4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828" y="1072441"/>
            <a:ext cx="8215532" cy="447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58794" y="5880295"/>
            <a:ext cx="39068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n-lt"/>
              </a:rPr>
              <a:t>Figure 8.10 Paging hardware.</a:t>
            </a:r>
            <a:endParaRPr lang="th-TH" sz="2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Paging - Basic Method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28" y="1233488"/>
            <a:ext cx="8656222" cy="4530725"/>
          </a:xfrm>
        </p:spPr>
        <p:txBody>
          <a:bodyPr/>
          <a:lstStyle/>
          <a:p>
            <a:r>
              <a:rPr lang="en-US" sz="2400" dirty="0" smtClean="0"/>
              <a:t>The</a:t>
            </a:r>
            <a:r>
              <a:rPr lang="en-US" sz="2400" b="1" dirty="0" smtClean="0"/>
              <a:t> page number </a:t>
            </a:r>
            <a:r>
              <a:rPr lang="en-US" sz="2400" dirty="0" smtClean="0"/>
              <a:t>is used as an </a:t>
            </a:r>
            <a:r>
              <a:rPr lang="en-US" sz="2400" i="1" u="sng" dirty="0" smtClean="0"/>
              <a:t>i</a:t>
            </a:r>
            <a:r>
              <a:rPr lang="en-US" sz="2400" b="1" i="1" u="sng" dirty="0" smtClean="0"/>
              <a:t>ndex</a:t>
            </a:r>
            <a:r>
              <a:rPr lang="en-US" sz="2400" dirty="0" smtClean="0"/>
              <a:t> into </a:t>
            </a:r>
            <a:r>
              <a:rPr lang="en-US" sz="2400" b="1" dirty="0" smtClean="0"/>
              <a:t>a page table. </a:t>
            </a:r>
          </a:p>
          <a:p>
            <a:r>
              <a:rPr lang="en-US" sz="2400" dirty="0" smtClean="0"/>
              <a:t>The</a:t>
            </a:r>
            <a:r>
              <a:rPr lang="en-US" sz="2400" b="1" dirty="0" smtClean="0"/>
              <a:t> page table </a:t>
            </a:r>
            <a:r>
              <a:rPr lang="en-US" sz="2400" dirty="0" smtClean="0"/>
              <a:t>contains the </a:t>
            </a:r>
            <a:r>
              <a:rPr lang="en-US" sz="2400" b="1" dirty="0" smtClean="0"/>
              <a:t>base address </a:t>
            </a:r>
            <a:r>
              <a:rPr lang="en-US" sz="2400" dirty="0" smtClean="0"/>
              <a:t>(</a:t>
            </a:r>
            <a:r>
              <a:rPr lang="en-US" sz="2400" b="1" dirty="0" smtClean="0"/>
              <a:t>frame address</a:t>
            </a:r>
            <a:r>
              <a:rPr lang="en-US" sz="2400" dirty="0" smtClean="0"/>
              <a:t>)</a:t>
            </a:r>
            <a:r>
              <a:rPr lang="en-US" sz="2400" b="1" dirty="0" smtClean="0"/>
              <a:t> </a:t>
            </a:r>
            <a:r>
              <a:rPr lang="en-US" sz="2400" dirty="0" smtClean="0"/>
              <a:t>of each </a:t>
            </a:r>
            <a:r>
              <a:rPr lang="en-US" sz="2400" b="1" dirty="0" smtClean="0"/>
              <a:t>page</a:t>
            </a:r>
            <a:r>
              <a:rPr lang="en-US" sz="2400" dirty="0" smtClean="0"/>
              <a:t> in </a:t>
            </a:r>
            <a:r>
              <a:rPr lang="en-US" sz="2400" b="1" dirty="0" smtClean="0"/>
              <a:t>physical memory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This </a:t>
            </a:r>
            <a:r>
              <a:rPr lang="en-US" sz="2400" b="1" dirty="0" smtClean="0"/>
              <a:t>base address </a:t>
            </a:r>
            <a:r>
              <a:rPr lang="en-US" sz="2400" dirty="0" smtClean="0"/>
              <a:t>is combined with the </a:t>
            </a:r>
            <a:r>
              <a:rPr lang="en-US" sz="2400" b="1" dirty="0" smtClean="0"/>
              <a:t>page offset </a:t>
            </a:r>
            <a:r>
              <a:rPr lang="en-US" sz="2400" dirty="0" smtClean="0"/>
              <a:t>to define the </a:t>
            </a:r>
            <a:r>
              <a:rPr lang="en-US" sz="2400" b="1" dirty="0" smtClean="0"/>
              <a:t>physical memory address </a:t>
            </a:r>
            <a:r>
              <a:rPr lang="en-US" sz="2400" dirty="0" smtClean="0"/>
              <a:t>that is sent to the memory unit. </a:t>
            </a:r>
          </a:p>
          <a:p>
            <a:r>
              <a:rPr lang="en-US" sz="2400" dirty="0" smtClean="0"/>
              <a:t>The paging model of memory is shown in </a:t>
            </a:r>
            <a:r>
              <a:rPr lang="en-US" sz="2400" b="1" dirty="0" smtClean="0"/>
              <a:t>Figure 8.11</a:t>
            </a:r>
            <a:r>
              <a:rPr lang="th-TH" sz="2400" b="1" dirty="0" smtClean="0"/>
              <a:t>.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Hardware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2" y="1233488"/>
            <a:ext cx="8557748" cy="4530725"/>
          </a:xfrm>
        </p:spPr>
        <p:txBody>
          <a:bodyPr/>
          <a:lstStyle/>
          <a:p>
            <a:r>
              <a:rPr lang="en-US" sz="2400" dirty="0" smtClean="0"/>
              <a:t>For a proper system operation we must protect the </a:t>
            </a:r>
            <a:r>
              <a:rPr lang="en-US" sz="2400" b="1" dirty="0" smtClean="0"/>
              <a:t>OS</a:t>
            </a:r>
            <a:r>
              <a:rPr lang="en-US" sz="2400" dirty="0" smtClean="0"/>
              <a:t> from access by user processes.</a:t>
            </a:r>
          </a:p>
          <a:p>
            <a:r>
              <a:rPr lang="en-US" sz="2400" dirty="0" smtClean="0"/>
              <a:t>On multiuser systems, we must additionally </a:t>
            </a:r>
            <a:r>
              <a:rPr lang="en-US" sz="2400" b="1" dirty="0" smtClean="0"/>
              <a:t>protect</a:t>
            </a:r>
            <a:r>
              <a:rPr lang="en-US" sz="2400" dirty="0" smtClean="0"/>
              <a:t> </a:t>
            </a:r>
            <a:r>
              <a:rPr lang="en-US" sz="2400" b="1" dirty="0" smtClean="0"/>
              <a:t>user processes </a:t>
            </a:r>
            <a:r>
              <a:rPr lang="en-US" sz="2400" dirty="0" smtClean="0"/>
              <a:t>from one another. </a:t>
            </a:r>
          </a:p>
          <a:p>
            <a:r>
              <a:rPr lang="en-US" sz="2400" dirty="0" smtClean="0"/>
              <a:t>This </a:t>
            </a:r>
            <a:r>
              <a:rPr lang="en-US" sz="2400" b="1" dirty="0" smtClean="0"/>
              <a:t>protection </a:t>
            </a:r>
            <a:r>
              <a:rPr lang="en-US" sz="2400" dirty="0" smtClean="0"/>
              <a:t>must be provided by the </a:t>
            </a:r>
            <a:r>
              <a:rPr lang="en-US" sz="2400" b="1" dirty="0" smtClean="0"/>
              <a:t>hardware</a:t>
            </a:r>
            <a:r>
              <a:rPr lang="en-US" sz="2400" dirty="0" smtClean="0"/>
              <a:t> (</a:t>
            </a:r>
            <a:r>
              <a:rPr lang="en-US" sz="2400" b="1" dirty="0" smtClean="0"/>
              <a:t>HW</a:t>
            </a:r>
            <a:r>
              <a:rPr lang="en-US" sz="2400" dirty="0" smtClean="0"/>
              <a:t>) because the OS doesn’t usually intervene between the </a:t>
            </a:r>
            <a:r>
              <a:rPr lang="en-US" sz="2400" b="1" dirty="0" smtClean="0"/>
              <a:t>CPU </a:t>
            </a:r>
            <a:r>
              <a:rPr lang="en-US" sz="2400" dirty="0" smtClean="0"/>
              <a:t>and its </a:t>
            </a:r>
            <a:r>
              <a:rPr lang="en-US" sz="2400" b="1" dirty="0" smtClean="0"/>
              <a:t>memory accesses</a:t>
            </a:r>
            <a:endParaRPr lang="th-TH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46150" y="46038"/>
            <a:ext cx="8229600" cy="644525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Paging Model of Logical and  Physical Memory</a:t>
            </a:r>
          </a:p>
        </p:txBody>
      </p:sp>
      <p:pic>
        <p:nvPicPr>
          <p:cNvPr id="38915" name="Picture 1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9662" y="795364"/>
            <a:ext cx="5400455" cy="504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61181" y="5950634"/>
            <a:ext cx="73963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n-lt"/>
              </a:rPr>
              <a:t>Figure 8.11 Paging model of logical and physical memory.</a:t>
            </a:r>
            <a:endParaRPr lang="th-TH" sz="2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ig4_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8397" y="1099624"/>
            <a:ext cx="7239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77243" y="801859"/>
            <a:ext cx="2447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Logical memory</a:t>
            </a:r>
            <a:endParaRPr lang="th-TH" b="1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rot="16200000" flipH="1">
            <a:off x="6618849" y="1315329"/>
            <a:ext cx="562708" cy="32355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Paging -Address Translation Scheme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5" y="900332"/>
            <a:ext cx="8768765" cy="5275385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	[</a:t>
            </a:r>
            <a:r>
              <a:rPr lang="en-US" sz="2000" b="1" dirty="0" smtClean="0"/>
              <a:t>Physical address = (frame no. × logical address-bits) + offset]</a:t>
            </a:r>
          </a:p>
          <a:p>
            <a:r>
              <a:rPr lang="en-US" sz="2000" u="sng" dirty="0" smtClean="0"/>
              <a:t>Consider the memory in </a:t>
            </a:r>
            <a:r>
              <a:rPr lang="en-US" sz="2000" b="1" u="sng" dirty="0" smtClean="0"/>
              <a:t>Figure 8.12</a:t>
            </a:r>
            <a:r>
              <a:rPr lang="en-US" sz="2000" dirty="0" smtClean="0"/>
              <a:t>. Here, in the logical address, </a:t>
            </a:r>
            <a:r>
              <a:rPr lang="en-US" sz="2000" b="1" i="1" dirty="0" smtClean="0"/>
              <a:t>n = </a:t>
            </a:r>
            <a:r>
              <a:rPr lang="en-US" sz="2000" b="1" dirty="0" smtClean="0"/>
              <a:t>2</a:t>
            </a:r>
            <a:r>
              <a:rPr lang="en-US" sz="2000" b="1" i="1" dirty="0" smtClean="0"/>
              <a:t> </a:t>
            </a:r>
            <a:r>
              <a:rPr lang="en-US" sz="2000" dirty="0" smtClean="0"/>
              <a:t>and</a:t>
            </a:r>
            <a:r>
              <a:rPr lang="en-US" sz="2000" i="1" dirty="0" smtClean="0"/>
              <a:t> </a:t>
            </a:r>
            <a:r>
              <a:rPr lang="en-US" sz="2000" b="1" i="1" dirty="0" smtClean="0"/>
              <a:t>m = </a:t>
            </a:r>
            <a:r>
              <a:rPr lang="en-US" sz="2000" b="1" dirty="0" smtClean="0"/>
              <a:t>4</a:t>
            </a:r>
            <a:r>
              <a:rPr lang="en-US" sz="2000" i="1" dirty="0" smtClean="0"/>
              <a:t>. </a:t>
            </a:r>
            <a:r>
              <a:rPr lang="en-US" sz="2000" dirty="0" smtClean="0"/>
              <a:t>Using a</a:t>
            </a:r>
            <a:r>
              <a:rPr lang="en-US" sz="2000" i="1" dirty="0" smtClean="0"/>
              <a:t> </a:t>
            </a:r>
            <a:r>
              <a:rPr lang="en-US" sz="2000" b="1" dirty="0" smtClean="0"/>
              <a:t>page size </a:t>
            </a:r>
            <a:r>
              <a:rPr lang="en-US" sz="2000" dirty="0" smtClean="0"/>
              <a:t>of </a:t>
            </a:r>
            <a:r>
              <a:rPr lang="en-US" sz="2000" b="1" dirty="0" smtClean="0"/>
              <a:t>4 bytes</a:t>
            </a:r>
            <a:r>
              <a:rPr lang="en-US" sz="2000" dirty="0" smtClean="0"/>
              <a:t> and a physical memory of </a:t>
            </a:r>
            <a:r>
              <a:rPr lang="en-US" sz="2000" b="1" dirty="0" smtClean="0"/>
              <a:t>32 bytes </a:t>
            </a:r>
            <a:r>
              <a:rPr lang="en-US" sz="2000" dirty="0" smtClean="0"/>
              <a:t>(32 ×8) has  total 8 pages. </a:t>
            </a:r>
            <a:r>
              <a:rPr lang="en-US" sz="2000" b="1" dirty="0" smtClean="0"/>
              <a:t>we show how the programmer’s view of memory can be mapped into physical memory. </a:t>
            </a:r>
          </a:p>
          <a:p>
            <a:r>
              <a:rPr lang="en-US" sz="2000" b="1" dirty="0" smtClean="0"/>
              <a:t>Logical address 0 </a:t>
            </a:r>
            <a:r>
              <a:rPr lang="en-US" sz="2000" dirty="0" smtClean="0"/>
              <a:t>is (2-bit </a:t>
            </a:r>
            <a:r>
              <a:rPr lang="en-US" sz="2000" b="1" dirty="0" smtClean="0"/>
              <a:t>page0</a:t>
            </a:r>
            <a:r>
              <a:rPr lang="en-US" sz="2000" dirty="0" smtClean="0"/>
              <a:t>, 2-bit </a:t>
            </a:r>
            <a:r>
              <a:rPr lang="en-US" sz="2000" b="1" dirty="0" smtClean="0"/>
              <a:t>offset 0 = 0000)</a:t>
            </a:r>
            <a:r>
              <a:rPr lang="en-US" sz="2000" dirty="0" smtClean="0"/>
              <a:t> Indexing into the </a:t>
            </a:r>
            <a:r>
              <a:rPr lang="en-US" sz="2000" b="1" dirty="0" smtClean="0"/>
              <a:t>page table</a:t>
            </a:r>
            <a:r>
              <a:rPr lang="en-US" sz="2000" dirty="0" smtClean="0"/>
              <a:t>, notice that </a:t>
            </a:r>
            <a:r>
              <a:rPr lang="en-US" sz="2000" b="1" dirty="0" smtClean="0"/>
              <a:t>page 0 is in frame 5</a:t>
            </a:r>
            <a:r>
              <a:rPr lang="en-US" sz="2000" dirty="0" smtClean="0"/>
              <a:t>. Thus, </a:t>
            </a:r>
            <a:r>
              <a:rPr lang="en-US" sz="2000" b="1" dirty="0" smtClean="0"/>
              <a:t>logical address 0 </a:t>
            </a:r>
            <a:r>
              <a:rPr lang="en-US" sz="2000" dirty="0" smtClean="0"/>
              <a:t>maps to </a:t>
            </a:r>
            <a:r>
              <a:rPr lang="en-US" sz="2000" b="1" dirty="0" smtClean="0"/>
              <a:t>physical address 20 </a:t>
            </a:r>
            <a:r>
              <a:rPr lang="en-US" sz="2000" dirty="0" smtClean="0"/>
              <a:t>[= (5 × 4) + 0]. </a:t>
            </a:r>
          </a:p>
          <a:p>
            <a:r>
              <a:rPr lang="en-US" sz="2000" b="1" dirty="0" smtClean="0"/>
              <a:t>Logical address 3 </a:t>
            </a:r>
            <a:r>
              <a:rPr lang="en-US" sz="2000" dirty="0" smtClean="0"/>
              <a:t>(is 2-bit </a:t>
            </a:r>
            <a:r>
              <a:rPr lang="en-US" sz="2000" b="1" dirty="0" smtClean="0"/>
              <a:t>page0</a:t>
            </a:r>
            <a:r>
              <a:rPr lang="en-US" sz="2000" dirty="0" smtClean="0"/>
              <a:t>, 2-bit </a:t>
            </a:r>
            <a:r>
              <a:rPr lang="en-US" sz="2000" b="1" dirty="0" smtClean="0"/>
              <a:t>offset 3 = 0011</a:t>
            </a:r>
            <a:r>
              <a:rPr lang="en-US" sz="2000" dirty="0" smtClean="0"/>
              <a:t>) maps to physical address         23 [= (5 × 4) + 3]. </a:t>
            </a:r>
          </a:p>
          <a:p>
            <a:r>
              <a:rPr lang="en-US" sz="2000" b="1" dirty="0" smtClean="0"/>
              <a:t>Logical address 4 </a:t>
            </a:r>
            <a:r>
              <a:rPr lang="en-US" sz="2000" dirty="0" smtClean="0"/>
              <a:t>is (2-bit </a:t>
            </a:r>
            <a:r>
              <a:rPr lang="en-US" sz="2000" b="1" dirty="0" smtClean="0"/>
              <a:t>page1</a:t>
            </a:r>
            <a:r>
              <a:rPr lang="en-US" sz="2000" dirty="0" smtClean="0"/>
              <a:t>, 2-bit </a:t>
            </a:r>
            <a:r>
              <a:rPr lang="en-US" sz="2000" b="1" dirty="0" smtClean="0"/>
              <a:t>offset 0 </a:t>
            </a:r>
            <a:r>
              <a:rPr lang="en-US" sz="2000" dirty="0" smtClean="0"/>
              <a:t>= </a:t>
            </a:r>
            <a:r>
              <a:rPr lang="en-US" sz="2000" b="1" dirty="0" smtClean="0"/>
              <a:t>0100</a:t>
            </a:r>
            <a:r>
              <a:rPr lang="en-US" sz="2000" dirty="0" smtClean="0"/>
              <a:t>); according to the page table, </a:t>
            </a:r>
            <a:r>
              <a:rPr lang="en-US" sz="2000" b="1" dirty="0" smtClean="0"/>
              <a:t>page1</a:t>
            </a:r>
            <a:r>
              <a:rPr lang="en-US" sz="2000" dirty="0" smtClean="0"/>
              <a:t> is mapped to </a:t>
            </a:r>
            <a:r>
              <a:rPr lang="en-US" sz="2000" b="1" dirty="0" smtClean="0"/>
              <a:t>frame 6</a:t>
            </a:r>
            <a:r>
              <a:rPr lang="en-US" sz="2000" dirty="0" smtClean="0"/>
              <a:t>. </a:t>
            </a:r>
            <a:r>
              <a:rPr lang="en-US" sz="2000" b="1" dirty="0" smtClean="0"/>
              <a:t>Logical address 4 </a:t>
            </a:r>
            <a:r>
              <a:rPr lang="en-US" sz="2000" dirty="0" smtClean="0"/>
              <a:t>maps to physical address </a:t>
            </a:r>
            <a:r>
              <a:rPr lang="en-US" sz="2000" b="1" dirty="0" smtClean="0"/>
              <a:t>24</a:t>
            </a:r>
            <a:r>
              <a:rPr lang="en-US" sz="2000" dirty="0" smtClean="0"/>
              <a:t> [= (6 × 4) + 0]. </a:t>
            </a:r>
          </a:p>
          <a:p>
            <a:r>
              <a:rPr lang="en-US" sz="2000" b="1" dirty="0" smtClean="0"/>
              <a:t>Logical address 13  is (</a:t>
            </a:r>
            <a:r>
              <a:rPr lang="en-US" sz="2000" dirty="0" smtClean="0"/>
              <a:t>2-bit </a:t>
            </a:r>
            <a:r>
              <a:rPr lang="en-US" sz="2000" b="1" dirty="0" smtClean="0"/>
              <a:t>page3, </a:t>
            </a:r>
            <a:r>
              <a:rPr lang="en-US" sz="2000" dirty="0" smtClean="0"/>
              <a:t>2-bit </a:t>
            </a:r>
            <a:r>
              <a:rPr lang="en-US" sz="2000" b="1" dirty="0" smtClean="0"/>
              <a:t>offset 1 = 1101</a:t>
            </a:r>
            <a:r>
              <a:rPr lang="en-US" sz="2000" dirty="0" smtClean="0"/>
              <a:t>) maps to physical address </a:t>
            </a:r>
            <a:r>
              <a:rPr lang="en-US" sz="2000" b="1" dirty="0" smtClean="0"/>
              <a:t>9</a:t>
            </a:r>
            <a:r>
              <a:rPr lang="en-US" sz="2000" dirty="0" smtClean="0"/>
              <a:t> [= (2 ×4 ) + 1. </a:t>
            </a:r>
            <a:r>
              <a:rPr lang="en-US" sz="2000" b="1" dirty="0" smtClean="0"/>
              <a:t>What about logical address 15?</a:t>
            </a:r>
            <a:endParaRPr lang="th-TH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87313"/>
            <a:ext cx="80772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Paging Example</a:t>
            </a: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1421155" y="5558278"/>
            <a:ext cx="6003925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i="1" dirty="0" smtClean="0">
                <a:latin typeface="Helvetica" pitchFamily="-84" charset="0"/>
              </a:rPr>
              <a:t>n </a:t>
            </a:r>
            <a:r>
              <a:rPr lang="en-US" altLang="en-US" sz="2000" dirty="0" smtClean="0">
                <a:latin typeface="Helvetica" pitchFamily="-84" charset="0"/>
              </a:rPr>
              <a:t>=</a:t>
            </a:r>
            <a:r>
              <a:rPr lang="en-US" altLang="en-US" sz="2000" dirty="0">
                <a:latin typeface="Helvetica" pitchFamily="-84" charset="0"/>
              </a:rPr>
              <a:t>2 and </a:t>
            </a:r>
            <a:r>
              <a:rPr lang="en-US" altLang="en-US" sz="2000" i="1" dirty="0" smtClean="0">
                <a:latin typeface="Helvetica" pitchFamily="-84" charset="0"/>
              </a:rPr>
              <a:t>m </a:t>
            </a:r>
            <a:r>
              <a:rPr lang="en-US" altLang="en-US" sz="2000" dirty="0" smtClean="0">
                <a:latin typeface="Helvetica" pitchFamily="-84" charset="0"/>
              </a:rPr>
              <a:t>=</a:t>
            </a:r>
            <a:r>
              <a:rPr lang="en-US" altLang="en-US" sz="2000" dirty="0">
                <a:latin typeface="Helvetica" pitchFamily="-84" charset="0"/>
              </a:rPr>
              <a:t>4   32-byte memory and 4-byte pages</a:t>
            </a:r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5899" y="886265"/>
            <a:ext cx="4418623" cy="457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2369" y="5936566"/>
            <a:ext cx="8037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Figure 8.12 </a:t>
            </a:r>
            <a:r>
              <a:rPr lang="en-US" sz="2000" dirty="0" smtClean="0">
                <a:latin typeface="+mn-lt"/>
              </a:rPr>
              <a:t>Paging example for a 32-byte memory with 4-byte pages</a:t>
            </a:r>
            <a:r>
              <a:rPr lang="en-US" dirty="0" smtClean="0">
                <a:latin typeface="+mn-lt"/>
              </a:rPr>
              <a:t>.</a:t>
            </a:r>
            <a:endParaRPr lang="th-TH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8172" y="3586284"/>
            <a:ext cx="4190539" cy="13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88950" y="120650"/>
            <a:ext cx="8229600" cy="576263"/>
          </a:xfrm>
        </p:spPr>
        <p:txBody>
          <a:bodyPr/>
          <a:lstStyle/>
          <a:p>
            <a:r>
              <a:rPr lang="en-US" altLang="en-US" dirty="0" smtClean="0"/>
              <a:t>Paging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5761" y="1138238"/>
            <a:ext cx="8426548" cy="485459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Consider a computer with a 32-bit logical address (VA) and a 4k-bits page size. How many entries are required in a page table? If each page table entry requires 4 bytes, what is the total size of the page table?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400" u="sng" dirty="0" smtClean="0"/>
              <a:t>Solution: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400" dirty="0" smtClean="0"/>
              <a:t>	number of pages = Logical memory (VM)size/page size = 2</a:t>
            </a:r>
            <a:r>
              <a:rPr lang="en-US" sz="2400" baseline="30000" dirty="0" smtClean="0"/>
              <a:t>32</a:t>
            </a:r>
            <a:r>
              <a:rPr lang="en-US" sz="2400" dirty="0" smtClean="0"/>
              <a:t>/2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 = 2</a:t>
            </a:r>
            <a:r>
              <a:rPr lang="en-US" sz="2400" baseline="30000" dirty="0" smtClean="0"/>
              <a:t>20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400" baseline="30000" dirty="0" smtClean="0"/>
              <a:t>	</a:t>
            </a:r>
            <a:r>
              <a:rPr lang="en-US" sz="2400" dirty="0" smtClean="0"/>
              <a:t>As there is one page table entry for each page, there are 2</a:t>
            </a:r>
            <a:r>
              <a:rPr lang="en-US" sz="2400" baseline="30000" dirty="0" smtClean="0"/>
              <a:t>20</a:t>
            </a:r>
            <a:r>
              <a:rPr lang="en-US" sz="2400" dirty="0" smtClean="0"/>
              <a:t> entries. If each entry is 4 bytes, the page table requires 2</a:t>
            </a:r>
            <a:r>
              <a:rPr lang="en-US" sz="2400" baseline="30000" dirty="0" smtClean="0"/>
              <a:t>22</a:t>
            </a:r>
            <a:r>
              <a:rPr lang="en-US" sz="2400" dirty="0" smtClean="0"/>
              <a:t> bytes or 4M bytes of memory.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400" dirty="0" smtClean="0"/>
              <a:t>     (that is, 2</a:t>
            </a:r>
            <a:r>
              <a:rPr lang="en-US" sz="2400" baseline="30000" dirty="0" smtClean="0"/>
              <a:t>20 </a:t>
            </a:r>
            <a:r>
              <a:rPr lang="en-US" sz="2400" dirty="0" smtClean="0"/>
              <a:t>X 4 byte = 4M bytes).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mtClean="0"/>
              <a:t>Free Frames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1928813" y="5721350"/>
            <a:ext cx="1901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latin typeface="Helvetica" pitchFamily="-84" charset="0"/>
              </a:rPr>
              <a:t>Before allocation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5343525" y="5734050"/>
            <a:ext cx="171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latin typeface="Helvetica" pitchFamily="-84" charset="0"/>
              </a:rPr>
              <a:t>After allocation</a:t>
            </a:r>
          </a:p>
        </p:txBody>
      </p:sp>
      <p:pic>
        <p:nvPicPr>
          <p:cNvPr id="4198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25" y="1244600"/>
            <a:ext cx="5903913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3" y="19843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Implementation of Page Table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1" y="1146175"/>
            <a:ext cx="8356208" cy="4686300"/>
          </a:xfrm>
        </p:spPr>
        <p:txBody>
          <a:bodyPr/>
          <a:lstStyle/>
          <a:p>
            <a:r>
              <a:rPr lang="en-US" altLang="en-US" sz="2200" b="1" dirty="0" smtClean="0"/>
              <a:t>Page table </a:t>
            </a:r>
            <a:r>
              <a:rPr lang="en-US" altLang="en-US" sz="2200" dirty="0" smtClean="0"/>
              <a:t>is kept in </a:t>
            </a:r>
            <a:r>
              <a:rPr lang="en-US" altLang="en-US" sz="2200" b="1" dirty="0" smtClean="0"/>
              <a:t>main memory</a:t>
            </a:r>
            <a:r>
              <a:rPr lang="en-US" altLang="en-US" sz="2200" dirty="0" smtClean="0"/>
              <a:t>.</a:t>
            </a:r>
          </a:p>
          <a:p>
            <a:r>
              <a:rPr lang="en-US" altLang="en-US" sz="2200" b="1" dirty="0" smtClean="0"/>
              <a:t>Page-table base register </a:t>
            </a:r>
            <a:r>
              <a:rPr lang="en-US" altLang="en-US" sz="2200" dirty="0" smtClean="0"/>
              <a:t>(</a:t>
            </a:r>
            <a:r>
              <a:rPr lang="en-US" altLang="en-US" sz="2200" b="1" dirty="0" smtClean="0"/>
              <a:t>PTBR</a:t>
            </a:r>
            <a:r>
              <a:rPr lang="en-US" altLang="en-US" sz="2200" dirty="0" smtClean="0"/>
              <a:t>) points to the </a:t>
            </a:r>
            <a:r>
              <a:rPr lang="en-US" altLang="en-US" sz="2200" b="1" dirty="0" smtClean="0"/>
              <a:t>page table</a:t>
            </a:r>
            <a:r>
              <a:rPr lang="en-US" altLang="en-US" sz="2200" dirty="0" smtClean="0"/>
              <a:t>.</a:t>
            </a:r>
            <a:endParaRPr lang="en-US" altLang="en-US" sz="2200" b="1" dirty="0" smtClean="0"/>
          </a:p>
          <a:p>
            <a:r>
              <a:rPr lang="en-US" altLang="en-US" sz="2200" b="1" dirty="0" smtClean="0"/>
              <a:t>Page-table length register </a:t>
            </a:r>
            <a:r>
              <a:rPr lang="en-US" altLang="en-US" sz="2200" dirty="0" smtClean="0"/>
              <a:t>(</a:t>
            </a:r>
            <a:r>
              <a:rPr lang="en-US" altLang="en-US" sz="2200" b="1" dirty="0" smtClean="0"/>
              <a:t>PTLR</a:t>
            </a:r>
            <a:r>
              <a:rPr lang="en-US" altLang="en-US" sz="2200" dirty="0" smtClean="0"/>
              <a:t>) indicates </a:t>
            </a:r>
            <a:r>
              <a:rPr lang="en-US" altLang="en-US" sz="2200" b="1" dirty="0" smtClean="0"/>
              <a:t>size of the page table</a:t>
            </a:r>
            <a:r>
              <a:rPr lang="en-US" altLang="en-US" sz="2200" dirty="0" smtClean="0"/>
              <a:t>.</a:t>
            </a:r>
            <a:endParaRPr lang="en-US" altLang="en-US" sz="2200" b="1" dirty="0" smtClean="0"/>
          </a:p>
          <a:p>
            <a:r>
              <a:rPr lang="en-US" altLang="en-US" sz="2200" dirty="0" smtClean="0"/>
              <a:t>In this scheme every data/instruction access </a:t>
            </a:r>
            <a:r>
              <a:rPr lang="en-US" altLang="en-US" sz="2200" b="1" dirty="0" smtClean="0"/>
              <a:t>requires two memory accesses</a:t>
            </a:r>
          </a:p>
          <a:p>
            <a:pPr lvl="1"/>
            <a:r>
              <a:rPr lang="en-US" altLang="en-US" sz="2200" dirty="0" smtClean="0"/>
              <a:t>One for the </a:t>
            </a:r>
            <a:r>
              <a:rPr lang="en-US" altLang="en-US" sz="2200" b="1" dirty="0" smtClean="0"/>
              <a:t>page table </a:t>
            </a:r>
            <a:r>
              <a:rPr lang="en-US" altLang="en-US" sz="2200" dirty="0" smtClean="0"/>
              <a:t>and one for the </a:t>
            </a:r>
            <a:r>
              <a:rPr lang="en-US" altLang="en-US" sz="2200" b="1" dirty="0" smtClean="0"/>
              <a:t>data / instruction from physical memory</a:t>
            </a:r>
          </a:p>
          <a:p>
            <a:r>
              <a:rPr lang="en-US" altLang="en-US" sz="2200" dirty="0" smtClean="0"/>
              <a:t>The </a:t>
            </a:r>
            <a:r>
              <a:rPr lang="en-US" altLang="en-US" sz="2200" b="1" dirty="0" smtClean="0"/>
              <a:t>two memory access problem </a:t>
            </a:r>
            <a:r>
              <a:rPr lang="en-US" altLang="en-US" sz="2200" dirty="0" smtClean="0"/>
              <a:t>can be solved by the use of a </a:t>
            </a:r>
            <a:r>
              <a:rPr lang="en-US" altLang="en-US" sz="2200" b="1" dirty="0" smtClean="0"/>
              <a:t>special fast-lookup hardware cache </a:t>
            </a:r>
            <a:r>
              <a:rPr lang="en-US" altLang="en-US" sz="2200" dirty="0" smtClean="0"/>
              <a:t>called </a:t>
            </a:r>
            <a:r>
              <a:rPr lang="en-US" altLang="en-US" sz="2200" b="1" dirty="0" smtClean="0"/>
              <a:t>translation look-aside buffers </a:t>
            </a:r>
            <a:r>
              <a:rPr lang="en-US" altLang="en-US" sz="2200" dirty="0" smtClean="0"/>
              <a:t>(</a:t>
            </a:r>
            <a:r>
              <a:rPr lang="en-US" altLang="en-US" sz="2200" b="1" dirty="0" smtClean="0"/>
              <a:t>TLBs</a:t>
            </a:r>
            <a:r>
              <a:rPr lang="en-US" altLang="en-US" sz="2200" dirty="0" smtClean="0"/>
              <a:t>).</a:t>
            </a:r>
            <a:endParaRPr lang="en-US" altLang="en-US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Dr. Anilkumar K.G</a:t>
            </a:r>
            <a:endParaRPr lang="th-TH" smtClean="0"/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938777EE-5FAB-4A09-AB37-74F3D30B09EF}" type="slidenum">
              <a:rPr lang="en-US" smtClean="0"/>
              <a:pPr/>
              <a:t>77</a:t>
            </a:fld>
            <a:endParaRPr lang="th-TH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576262"/>
          </a:xfrm>
        </p:spPr>
        <p:txBody>
          <a:bodyPr/>
          <a:lstStyle/>
          <a:p>
            <a:pPr eaLnBrk="1" hangingPunct="1"/>
            <a:r>
              <a:rPr lang="en-US" dirty="0" smtClean="0"/>
              <a:t>Translation Look aside Buffers (TLB) Cont.</a:t>
            </a:r>
            <a:endParaRPr lang="th-TH" dirty="0" smtClean="0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9144000" cy="50847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900" b="1" dirty="0" smtClean="0"/>
              <a:t>                                         Virtual address from processor</a:t>
            </a:r>
            <a:endParaRPr lang="th-TH" sz="1900" b="1" dirty="0" smtClean="0"/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3419475" y="2276475"/>
            <a:ext cx="3600450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Verdana" pitchFamily="34" charset="0"/>
              </a:rPr>
              <a:t>Page               Displacement</a:t>
            </a:r>
            <a:endParaRPr lang="th-TH" sz="1600" b="1" dirty="0">
              <a:latin typeface="Verdana" pitchFamily="34" charset="0"/>
            </a:endParaRPr>
          </a:p>
        </p:txBody>
      </p:sp>
      <p:sp>
        <p:nvSpPr>
          <p:cNvPr id="45063" name="Line 6"/>
          <p:cNvSpPr>
            <a:spLocks noChangeShapeType="1"/>
          </p:cNvSpPr>
          <p:nvPr/>
        </p:nvSpPr>
        <p:spPr bwMode="auto">
          <a:xfrm>
            <a:off x="5148263" y="2276475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5064" name="Rectangle 7"/>
          <p:cNvSpPr>
            <a:spLocks noChangeArrowheads="1"/>
          </p:cNvSpPr>
          <p:nvPr/>
        </p:nvSpPr>
        <p:spPr bwMode="auto">
          <a:xfrm>
            <a:off x="3851275" y="3284538"/>
            <a:ext cx="1152525" cy="7921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Verdana" pitchFamily="34" charset="0"/>
              </a:rPr>
              <a:t>TLB</a:t>
            </a:r>
            <a:endParaRPr lang="th-TH" sz="1800" b="1">
              <a:latin typeface="Verdana" pitchFamily="34" charset="0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1331913" y="4581525"/>
            <a:ext cx="2087562" cy="10080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Verdana" pitchFamily="34" charset="0"/>
              </a:rPr>
              <a:t>Main memory </a:t>
            </a:r>
          </a:p>
          <a:p>
            <a:pPr algn="ctr"/>
            <a:r>
              <a:rPr lang="en-US" sz="1600" b="1">
                <a:latin typeface="Verdana" pitchFamily="34" charset="0"/>
              </a:rPr>
              <a:t>Page table</a:t>
            </a:r>
            <a:endParaRPr lang="th-TH" sz="1600" b="1">
              <a:latin typeface="Verdana" pitchFamily="34" charset="0"/>
            </a:endParaRPr>
          </a:p>
        </p:txBody>
      </p:sp>
      <p:sp>
        <p:nvSpPr>
          <p:cNvPr id="45066" name="Oval 11"/>
          <p:cNvSpPr>
            <a:spLocks noChangeArrowheads="1"/>
          </p:cNvSpPr>
          <p:nvPr/>
        </p:nvSpPr>
        <p:spPr bwMode="auto">
          <a:xfrm>
            <a:off x="4140200" y="4941888"/>
            <a:ext cx="647700" cy="5032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Verdana" pitchFamily="34" charset="0"/>
              </a:rPr>
              <a:t>OR</a:t>
            </a:r>
            <a:endParaRPr lang="th-TH" sz="1600" b="1">
              <a:latin typeface="Verdana" pitchFamily="34" charset="0"/>
            </a:endParaRPr>
          </a:p>
        </p:txBody>
      </p:sp>
      <p:sp>
        <p:nvSpPr>
          <p:cNvPr id="45067" name="Rectangle 13"/>
          <p:cNvSpPr>
            <a:spLocks noChangeArrowheads="1"/>
          </p:cNvSpPr>
          <p:nvPr/>
        </p:nvSpPr>
        <p:spPr bwMode="auto">
          <a:xfrm>
            <a:off x="5003800" y="5876925"/>
            <a:ext cx="3600450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Verdana" pitchFamily="34" charset="0"/>
              </a:rPr>
              <a:t>Page               Displacement</a:t>
            </a:r>
            <a:endParaRPr lang="th-TH" sz="1600" b="1">
              <a:latin typeface="Verdana" pitchFamily="34" charset="0"/>
            </a:endParaRPr>
          </a:p>
        </p:txBody>
      </p:sp>
      <p:sp>
        <p:nvSpPr>
          <p:cNvPr id="45068" name="Line 14"/>
          <p:cNvSpPr>
            <a:spLocks noChangeShapeType="1"/>
          </p:cNvSpPr>
          <p:nvPr/>
        </p:nvSpPr>
        <p:spPr bwMode="auto">
          <a:xfrm>
            <a:off x="6804025" y="5876925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5069" name="Line 15"/>
          <p:cNvSpPr>
            <a:spLocks noChangeShapeType="1"/>
          </p:cNvSpPr>
          <p:nvPr/>
        </p:nvSpPr>
        <p:spPr bwMode="auto">
          <a:xfrm>
            <a:off x="4284663" y="270827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5070" name="Line 17"/>
          <p:cNvSpPr>
            <a:spLocks noChangeShapeType="1"/>
          </p:cNvSpPr>
          <p:nvPr/>
        </p:nvSpPr>
        <p:spPr bwMode="auto">
          <a:xfrm>
            <a:off x="4427538" y="4076700"/>
            <a:ext cx="0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5071" name="Line 18"/>
          <p:cNvSpPr>
            <a:spLocks noChangeShapeType="1"/>
          </p:cNvSpPr>
          <p:nvPr/>
        </p:nvSpPr>
        <p:spPr bwMode="auto">
          <a:xfrm>
            <a:off x="3419475" y="5229225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5072" name="Line 19"/>
          <p:cNvSpPr>
            <a:spLocks noChangeShapeType="1"/>
          </p:cNvSpPr>
          <p:nvPr/>
        </p:nvSpPr>
        <p:spPr bwMode="auto">
          <a:xfrm flipH="1">
            <a:off x="2411413" y="2924175"/>
            <a:ext cx="1873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5073" name="Line 20"/>
          <p:cNvSpPr>
            <a:spLocks noChangeShapeType="1"/>
          </p:cNvSpPr>
          <p:nvPr/>
        </p:nvSpPr>
        <p:spPr bwMode="auto">
          <a:xfrm>
            <a:off x="2411413" y="2924175"/>
            <a:ext cx="0" cy="165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5074" name="Line 21"/>
          <p:cNvSpPr>
            <a:spLocks noChangeShapeType="1"/>
          </p:cNvSpPr>
          <p:nvPr/>
        </p:nvSpPr>
        <p:spPr bwMode="auto">
          <a:xfrm flipH="1">
            <a:off x="2411413" y="3716338"/>
            <a:ext cx="1439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5075" name="Line 22"/>
          <p:cNvSpPr>
            <a:spLocks noChangeShapeType="1"/>
          </p:cNvSpPr>
          <p:nvPr/>
        </p:nvSpPr>
        <p:spPr bwMode="auto">
          <a:xfrm>
            <a:off x="3419475" y="4868863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5076" name="Line 23"/>
          <p:cNvSpPr>
            <a:spLocks noChangeShapeType="1"/>
          </p:cNvSpPr>
          <p:nvPr/>
        </p:nvSpPr>
        <p:spPr bwMode="auto">
          <a:xfrm flipV="1">
            <a:off x="4067175" y="4076700"/>
            <a:ext cx="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5077" name="Line 24"/>
          <p:cNvSpPr>
            <a:spLocks noChangeShapeType="1"/>
          </p:cNvSpPr>
          <p:nvPr/>
        </p:nvSpPr>
        <p:spPr bwMode="auto">
          <a:xfrm>
            <a:off x="4787900" y="5229225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5078" name="Line 25"/>
          <p:cNvSpPr>
            <a:spLocks noChangeShapeType="1"/>
          </p:cNvSpPr>
          <p:nvPr/>
        </p:nvSpPr>
        <p:spPr bwMode="auto">
          <a:xfrm>
            <a:off x="5867400" y="5229225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5079" name="Line 26"/>
          <p:cNvSpPr>
            <a:spLocks noChangeShapeType="1"/>
          </p:cNvSpPr>
          <p:nvPr/>
        </p:nvSpPr>
        <p:spPr bwMode="auto">
          <a:xfrm>
            <a:off x="6084888" y="2708275"/>
            <a:ext cx="0" cy="1225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5080" name="Line 27"/>
          <p:cNvSpPr>
            <a:spLocks noChangeShapeType="1"/>
          </p:cNvSpPr>
          <p:nvPr/>
        </p:nvSpPr>
        <p:spPr bwMode="auto">
          <a:xfrm>
            <a:off x="6084888" y="3933825"/>
            <a:ext cx="1439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5081" name="Line 28"/>
          <p:cNvSpPr>
            <a:spLocks noChangeShapeType="1"/>
          </p:cNvSpPr>
          <p:nvPr/>
        </p:nvSpPr>
        <p:spPr bwMode="auto">
          <a:xfrm>
            <a:off x="7524750" y="3933825"/>
            <a:ext cx="0" cy="1943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5082" name="Text Box 29"/>
          <p:cNvSpPr txBox="1">
            <a:spLocks noChangeArrowheads="1"/>
          </p:cNvSpPr>
          <p:nvPr/>
        </p:nvSpPr>
        <p:spPr bwMode="auto">
          <a:xfrm>
            <a:off x="2751138" y="3325813"/>
            <a:ext cx="687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Miss</a:t>
            </a:r>
            <a:endParaRPr lang="th-TH" sz="1600" b="1">
              <a:latin typeface="Verdana" pitchFamily="34" charset="0"/>
            </a:endParaRPr>
          </a:p>
        </p:txBody>
      </p:sp>
      <p:sp>
        <p:nvSpPr>
          <p:cNvPr id="45083" name="Text Box 30"/>
          <p:cNvSpPr txBox="1">
            <a:spLocks noChangeArrowheads="1"/>
          </p:cNvSpPr>
          <p:nvPr/>
        </p:nvSpPr>
        <p:spPr bwMode="auto">
          <a:xfrm>
            <a:off x="735013" y="2676525"/>
            <a:ext cx="17256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Access main</a:t>
            </a:r>
          </a:p>
          <a:p>
            <a:r>
              <a:rPr lang="en-US" sz="1600" b="1">
                <a:latin typeface="Verdana" pitchFamily="34" charset="0"/>
              </a:rPr>
              <a:t>Memory page</a:t>
            </a:r>
          </a:p>
          <a:p>
            <a:r>
              <a:rPr lang="en-US" sz="1600" b="1">
                <a:latin typeface="Verdana" pitchFamily="34" charset="0"/>
              </a:rPr>
              <a:t>directly</a:t>
            </a:r>
            <a:endParaRPr lang="th-TH" sz="1600" b="1">
              <a:latin typeface="Verdana" pitchFamily="34" charset="0"/>
            </a:endParaRPr>
          </a:p>
        </p:txBody>
      </p:sp>
      <p:sp>
        <p:nvSpPr>
          <p:cNvPr id="45084" name="Text Box 31"/>
          <p:cNvSpPr txBox="1">
            <a:spLocks noChangeArrowheads="1"/>
          </p:cNvSpPr>
          <p:nvPr/>
        </p:nvSpPr>
        <p:spPr bwMode="auto">
          <a:xfrm>
            <a:off x="4551363" y="4333875"/>
            <a:ext cx="515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Hit</a:t>
            </a:r>
            <a:endParaRPr lang="th-TH" sz="1600" b="1">
              <a:latin typeface="Verdana" pitchFamily="34" charset="0"/>
            </a:endParaRPr>
          </a:p>
        </p:txBody>
      </p:sp>
      <p:sp>
        <p:nvSpPr>
          <p:cNvPr id="45085" name="Text Box 32"/>
          <p:cNvSpPr txBox="1">
            <a:spLocks noChangeArrowheads="1"/>
          </p:cNvSpPr>
          <p:nvPr/>
        </p:nvSpPr>
        <p:spPr bwMode="auto">
          <a:xfrm>
            <a:off x="2895600" y="4117975"/>
            <a:ext cx="1227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Load TLB</a:t>
            </a:r>
            <a:endParaRPr lang="th-TH" sz="1600" b="1">
              <a:latin typeface="Verdana" pitchFamily="34" charset="0"/>
            </a:endParaRPr>
          </a:p>
        </p:txBody>
      </p:sp>
      <p:sp>
        <p:nvSpPr>
          <p:cNvPr id="45086" name="Text Box 33"/>
          <p:cNvSpPr txBox="1">
            <a:spLocks noChangeArrowheads="1"/>
          </p:cNvSpPr>
          <p:nvPr/>
        </p:nvSpPr>
        <p:spPr bwMode="auto">
          <a:xfrm>
            <a:off x="4984750" y="4837113"/>
            <a:ext cx="2281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Real page address</a:t>
            </a:r>
            <a:endParaRPr lang="th-TH" sz="1600" b="1">
              <a:latin typeface="Verdana" pitchFamily="34" charset="0"/>
            </a:endParaRPr>
          </a:p>
        </p:txBody>
      </p:sp>
      <p:sp>
        <p:nvSpPr>
          <p:cNvPr id="45087" name="Line 34"/>
          <p:cNvSpPr>
            <a:spLocks noChangeShapeType="1"/>
          </p:cNvSpPr>
          <p:nvPr/>
        </p:nvSpPr>
        <p:spPr bwMode="auto">
          <a:xfrm flipH="1">
            <a:off x="755650" y="5084763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5088" name="Text Box 35"/>
          <p:cNvSpPr txBox="1">
            <a:spLocks noChangeArrowheads="1"/>
          </p:cNvSpPr>
          <p:nvPr/>
        </p:nvSpPr>
        <p:spPr bwMode="auto">
          <a:xfrm>
            <a:off x="592138" y="4549775"/>
            <a:ext cx="687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Miss</a:t>
            </a:r>
            <a:endParaRPr lang="th-TH" sz="1600" b="1">
              <a:latin typeface="Verdana" pitchFamily="34" charset="0"/>
            </a:endParaRPr>
          </a:p>
        </p:txBody>
      </p:sp>
      <p:sp>
        <p:nvSpPr>
          <p:cNvPr id="45089" name="Text Box 36"/>
          <p:cNvSpPr txBox="1">
            <a:spLocks noChangeArrowheads="1"/>
          </p:cNvSpPr>
          <p:nvPr/>
        </p:nvSpPr>
        <p:spPr bwMode="auto">
          <a:xfrm>
            <a:off x="211015" y="5300663"/>
            <a:ext cx="24685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Verdana" pitchFamily="34" charset="0"/>
              </a:rPr>
              <a:t>(Page </a:t>
            </a:r>
          </a:p>
          <a:p>
            <a:r>
              <a:rPr lang="en-US" sz="1600" b="1" dirty="0">
                <a:latin typeface="Verdana" pitchFamily="34" charset="0"/>
              </a:rPr>
              <a:t>fault, Access to disk</a:t>
            </a:r>
          </a:p>
          <a:p>
            <a:r>
              <a:rPr lang="en-US" sz="1600" b="1" dirty="0">
                <a:latin typeface="Verdana" pitchFamily="34" charset="0"/>
              </a:rPr>
              <a:t>Table)</a:t>
            </a:r>
          </a:p>
          <a:p>
            <a:endParaRPr lang="th-TH" sz="1600" b="1" dirty="0">
              <a:latin typeface="Verdana" pitchFamily="34" charset="0"/>
            </a:endParaRPr>
          </a:p>
        </p:txBody>
      </p:sp>
      <p:sp>
        <p:nvSpPr>
          <p:cNvPr id="45090" name="Text Box 37"/>
          <p:cNvSpPr txBox="1">
            <a:spLocks noChangeArrowheads="1"/>
          </p:cNvSpPr>
          <p:nvPr/>
        </p:nvSpPr>
        <p:spPr bwMode="auto">
          <a:xfrm>
            <a:off x="4140200" y="6334125"/>
            <a:ext cx="4603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Verdana" pitchFamily="34" charset="0"/>
              </a:rPr>
              <a:t>Real memory address to main memory</a:t>
            </a:r>
            <a:endParaRPr lang="th-TH" sz="16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Implementation of Page Table (Cont.)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25" y="928468"/>
            <a:ext cx="8698425" cy="4835745"/>
          </a:xfrm>
        </p:spPr>
        <p:txBody>
          <a:bodyPr/>
          <a:lstStyle/>
          <a:p>
            <a:r>
              <a:rPr lang="en-US" sz="2200" dirty="0" smtClean="0"/>
              <a:t>If the </a:t>
            </a:r>
            <a:r>
              <a:rPr lang="en-US" sz="2200" b="1" dirty="0" smtClean="0"/>
              <a:t>page number </a:t>
            </a:r>
            <a:r>
              <a:rPr lang="en-US" sz="2200" dirty="0" smtClean="0"/>
              <a:t>is not in the </a:t>
            </a:r>
            <a:r>
              <a:rPr lang="en-US" sz="2200" b="1" dirty="0" smtClean="0"/>
              <a:t>TLB</a:t>
            </a:r>
            <a:r>
              <a:rPr lang="en-US" sz="2200" dirty="0" smtClean="0"/>
              <a:t> (known as a </a:t>
            </a:r>
            <a:r>
              <a:rPr lang="en-US" sz="2200" b="1" dirty="0" smtClean="0"/>
              <a:t>TLB miss), a memory </a:t>
            </a:r>
            <a:r>
              <a:rPr lang="en-US" sz="2200" dirty="0" smtClean="0"/>
              <a:t>reference to the </a:t>
            </a:r>
            <a:r>
              <a:rPr lang="en-US" sz="2200" b="1" dirty="0" smtClean="0"/>
              <a:t>page table </a:t>
            </a:r>
            <a:r>
              <a:rPr lang="en-US" sz="2200" dirty="0" smtClean="0"/>
              <a:t>must be made. </a:t>
            </a:r>
          </a:p>
          <a:p>
            <a:r>
              <a:rPr lang="en-US" sz="2200" dirty="0" smtClean="0"/>
              <a:t>Depending on the CPU, this may be done automatically in hardware or via an </a:t>
            </a:r>
            <a:r>
              <a:rPr lang="en-US" sz="2200" b="1" dirty="0" smtClean="0"/>
              <a:t>interrupt to the operating system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When the </a:t>
            </a:r>
            <a:r>
              <a:rPr lang="en-US" sz="2200" b="1" dirty="0" smtClean="0"/>
              <a:t>frame number </a:t>
            </a:r>
            <a:r>
              <a:rPr lang="en-US" sz="2200" dirty="0" smtClean="0"/>
              <a:t>is obtained, we can use it to access memory (</a:t>
            </a:r>
            <a:r>
              <a:rPr lang="en-US" sz="2200" b="1" dirty="0" smtClean="0"/>
              <a:t>Figure 8.14</a:t>
            </a:r>
            <a:r>
              <a:rPr lang="en-US" sz="2200" dirty="0" smtClean="0"/>
              <a:t>). </a:t>
            </a:r>
          </a:p>
          <a:p>
            <a:r>
              <a:rPr lang="en-US" sz="2200" dirty="0" smtClean="0"/>
              <a:t>In addition, we add the </a:t>
            </a:r>
            <a:r>
              <a:rPr lang="en-US" sz="2200" b="1" dirty="0" smtClean="0"/>
              <a:t>page number </a:t>
            </a:r>
            <a:r>
              <a:rPr lang="en-US" sz="2200" dirty="0" smtClean="0"/>
              <a:t>and </a:t>
            </a:r>
            <a:r>
              <a:rPr lang="en-US" sz="2200" b="1" dirty="0" smtClean="0"/>
              <a:t>frame number </a:t>
            </a:r>
            <a:r>
              <a:rPr lang="en-US" sz="2200" dirty="0" smtClean="0"/>
              <a:t>to the </a:t>
            </a:r>
            <a:r>
              <a:rPr lang="en-US" sz="2200" b="1" dirty="0" smtClean="0"/>
              <a:t>TLB</a:t>
            </a:r>
            <a:r>
              <a:rPr lang="en-US" sz="2200" dirty="0" smtClean="0"/>
              <a:t>, so that they will be found quickly on the next reference. If the TLB is already full of entries, an existing entry must be selected for </a:t>
            </a:r>
            <a:r>
              <a:rPr lang="en-US" sz="2200" b="1" dirty="0" smtClean="0"/>
              <a:t>replacement</a:t>
            </a:r>
            <a:r>
              <a:rPr lang="en-US" sz="2200" dirty="0" smtClean="0"/>
              <a:t>. </a:t>
            </a:r>
          </a:p>
          <a:p>
            <a:r>
              <a:rPr lang="en-US" sz="2200" b="1" dirty="0" smtClean="0"/>
              <a:t>Replacement</a:t>
            </a:r>
            <a:r>
              <a:rPr lang="en-US" sz="2200" dirty="0" smtClean="0"/>
              <a:t> policies range from </a:t>
            </a:r>
            <a:r>
              <a:rPr lang="en-US" sz="2200" b="1" dirty="0" smtClean="0"/>
              <a:t>least recently used (LRU) </a:t>
            </a:r>
            <a:r>
              <a:rPr lang="en-US" sz="2200" dirty="0" smtClean="0"/>
              <a:t>through round-robin to random.</a:t>
            </a:r>
          </a:p>
          <a:p>
            <a:r>
              <a:rPr lang="en-US" sz="2200" dirty="0" smtClean="0"/>
              <a:t>Some CPUs allow the operating system to participate in LRU entry replacement, while others handle the matter themselves.</a:t>
            </a:r>
            <a:endParaRPr lang="th-TH" sz="22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Implementation of Page Table (Cont.)</a:t>
            </a:r>
            <a:endParaRPr lang="th-T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1182" y="1071563"/>
            <a:ext cx="7504124" cy="507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Base and Limit Registers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34" y="1097280"/>
            <a:ext cx="8679766" cy="4797083"/>
          </a:xfrm>
        </p:spPr>
        <p:txBody>
          <a:bodyPr/>
          <a:lstStyle/>
          <a:p>
            <a:r>
              <a:rPr lang="en-US" sz="2400" dirty="0" smtClean="0"/>
              <a:t>Firstly, we need to make sure that each </a:t>
            </a:r>
            <a:r>
              <a:rPr lang="en-US" sz="2400" b="1" dirty="0" smtClean="0"/>
              <a:t>process</a:t>
            </a:r>
            <a:r>
              <a:rPr lang="en-US" sz="2400" dirty="0" smtClean="0"/>
              <a:t> has a </a:t>
            </a:r>
            <a:r>
              <a:rPr lang="en-US" sz="2400" b="1" dirty="0" smtClean="0"/>
              <a:t>separate memory space (address) in MM.</a:t>
            </a:r>
          </a:p>
          <a:p>
            <a:pPr lvl="1"/>
            <a:r>
              <a:rPr lang="en-US" sz="2000" b="1" i="1" dirty="0" smtClean="0"/>
              <a:t>Separate per-process memory space protects the processes from each other and is fundamental to having multiple processes loaded in memory for concurrent execution</a:t>
            </a:r>
            <a:r>
              <a:rPr lang="en-US" sz="2000" b="1" dirty="0" smtClean="0"/>
              <a:t>.</a:t>
            </a:r>
          </a:p>
          <a:p>
            <a:r>
              <a:rPr lang="en-US" sz="2400" dirty="0" smtClean="0"/>
              <a:t>To separate memory spaces, </a:t>
            </a:r>
            <a:r>
              <a:rPr lang="en-US" sz="2400" u="sng" dirty="0" smtClean="0"/>
              <a:t>we need to determine the range of </a:t>
            </a:r>
            <a:r>
              <a:rPr lang="en-US" sz="2400" b="1" u="sng" dirty="0" smtClean="0"/>
              <a:t>legal addresses </a:t>
            </a:r>
            <a:r>
              <a:rPr lang="en-US" sz="2400" u="sng" dirty="0" smtClean="0"/>
              <a:t>that the </a:t>
            </a:r>
            <a:r>
              <a:rPr lang="en-US" sz="2400" b="1" u="sng" dirty="0" smtClean="0"/>
              <a:t>processes</a:t>
            </a:r>
            <a:r>
              <a:rPr lang="en-US" sz="2400" u="sng" dirty="0" smtClean="0"/>
              <a:t> may have and need to convert into equivalent </a:t>
            </a:r>
            <a:r>
              <a:rPr lang="en-US" sz="2400" b="1" u="sng" dirty="0" smtClean="0"/>
              <a:t>physical addresses</a:t>
            </a:r>
            <a:r>
              <a:rPr lang="en-US" sz="2400" u="sng" dirty="0" smtClean="0"/>
              <a:t>.</a:t>
            </a:r>
          </a:p>
          <a:p>
            <a:r>
              <a:rPr lang="en-US" sz="2400" dirty="0" smtClean="0"/>
              <a:t>We can provide this space protection by using </a:t>
            </a:r>
            <a:r>
              <a:rPr lang="en-US" sz="2400" b="1" dirty="0" smtClean="0"/>
              <a:t>two registers</a:t>
            </a:r>
            <a:r>
              <a:rPr lang="en-US" sz="2400" dirty="0" smtClean="0"/>
              <a:t>, usually </a:t>
            </a:r>
            <a:r>
              <a:rPr lang="en-US" sz="2400" u="sng" dirty="0" smtClean="0"/>
              <a:t>a </a:t>
            </a:r>
            <a:r>
              <a:rPr lang="en-US" sz="2400" b="1" u="sng" dirty="0" smtClean="0"/>
              <a:t>base</a:t>
            </a:r>
            <a:r>
              <a:rPr lang="en-US" sz="2400" u="sng" dirty="0" smtClean="0"/>
              <a:t> and a </a:t>
            </a:r>
            <a:r>
              <a:rPr lang="en-US" sz="2400" b="1" u="sng" dirty="0" smtClean="0"/>
              <a:t>limit </a:t>
            </a:r>
            <a:r>
              <a:rPr lang="en-US" sz="2400" u="sng" dirty="0" smtClean="0"/>
              <a:t>registers</a:t>
            </a:r>
            <a:r>
              <a:rPr lang="en-US" sz="2400" dirty="0" smtClean="0"/>
              <a:t>, as illustrated in </a:t>
            </a:r>
            <a:r>
              <a:rPr lang="en-US" sz="2400" b="1" dirty="0" smtClean="0"/>
              <a:t>Figure 8.1</a:t>
            </a:r>
            <a:r>
              <a:rPr lang="en-US" sz="2400" dirty="0" smtClean="0"/>
              <a:t>.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mtClean="0"/>
              <a:t>Hashed Page Table</a:t>
            </a:r>
            <a:endParaRPr lang="en-US" altLang="en-US" sz="2400" smtClean="0"/>
          </a:p>
        </p:txBody>
      </p:sp>
      <p:pic>
        <p:nvPicPr>
          <p:cNvPr id="6041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2888" y="1274763"/>
            <a:ext cx="66167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30250" y="152400"/>
            <a:ext cx="7956550" cy="576263"/>
          </a:xfrm>
        </p:spPr>
        <p:txBody>
          <a:bodyPr/>
          <a:lstStyle/>
          <a:p>
            <a:pPr eaLnBrk="1" hangingPunct="1"/>
            <a:r>
              <a:rPr lang="en-US" altLang="en-US" smtClean="0"/>
              <a:t>Inverted Page Table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692" y="956603"/>
            <a:ext cx="8792307" cy="5570806"/>
          </a:xfrm>
        </p:spPr>
        <p:txBody>
          <a:bodyPr/>
          <a:lstStyle/>
          <a:p>
            <a:r>
              <a:rPr lang="en-US" altLang="en-US" sz="2200" dirty="0" smtClean="0"/>
              <a:t>Rather than each process having a </a:t>
            </a:r>
            <a:r>
              <a:rPr lang="en-US" altLang="en-US" sz="2200" b="1" dirty="0" smtClean="0"/>
              <a:t>page table </a:t>
            </a:r>
            <a:r>
              <a:rPr lang="en-US" altLang="en-US" sz="2200" dirty="0" smtClean="0"/>
              <a:t>and keeping track of all possible </a:t>
            </a:r>
            <a:r>
              <a:rPr lang="en-US" altLang="en-US" sz="2200" b="1" dirty="0" smtClean="0"/>
              <a:t>logical pages</a:t>
            </a:r>
            <a:r>
              <a:rPr lang="en-US" altLang="en-US" sz="2200" dirty="0" smtClean="0"/>
              <a:t>, track all </a:t>
            </a:r>
            <a:r>
              <a:rPr lang="en-US" altLang="en-US" sz="2200" b="1" dirty="0" smtClean="0"/>
              <a:t>physical pages</a:t>
            </a:r>
          </a:p>
          <a:p>
            <a:pPr marL="342900" lvl="1" indent="-342900"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lang="en-US" sz="2200" dirty="0" smtClean="0"/>
              <a:t>An </a:t>
            </a:r>
            <a:r>
              <a:rPr lang="en-US" sz="2200" b="1" dirty="0" smtClean="0"/>
              <a:t>inverted page table </a:t>
            </a:r>
            <a:r>
              <a:rPr lang="en-US" sz="2200" dirty="0" smtClean="0"/>
              <a:t>has one table entry for every page frame in real memory, resulting significant </a:t>
            </a:r>
            <a:r>
              <a:rPr lang="en-US" sz="2200" b="1" dirty="0" smtClean="0"/>
              <a:t>reduction in page table size</a:t>
            </a:r>
          </a:p>
          <a:p>
            <a:r>
              <a:rPr lang="en-US" altLang="en-US" sz="2200" dirty="0" smtClean="0"/>
              <a:t>One entry for each real page of memory</a:t>
            </a:r>
          </a:p>
          <a:p>
            <a:r>
              <a:rPr lang="en-US" altLang="en-US" sz="2200" dirty="0" smtClean="0"/>
              <a:t>Entry consists of the </a:t>
            </a:r>
            <a:r>
              <a:rPr lang="en-US" altLang="en-US" sz="2200" b="1" dirty="0" smtClean="0"/>
              <a:t>virtual address </a:t>
            </a:r>
            <a:r>
              <a:rPr lang="en-US" altLang="en-US" sz="2200" dirty="0" smtClean="0"/>
              <a:t>of the page stored in that </a:t>
            </a:r>
            <a:r>
              <a:rPr lang="en-US" altLang="en-US" sz="2200" b="1" dirty="0" smtClean="0"/>
              <a:t>real memory location</a:t>
            </a:r>
            <a:r>
              <a:rPr lang="en-US" altLang="en-US" sz="2200" dirty="0" smtClean="0"/>
              <a:t>, with information about the process that owns that page</a:t>
            </a:r>
          </a:p>
          <a:p>
            <a:r>
              <a:rPr lang="en-US" altLang="en-US" sz="2200" dirty="0" smtClean="0"/>
              <a:t>Decreases memory needed to store each </a:t>
            </a:r>
            <a:r>
              <a:rPr lang="en-US" altLang="en-US" sz="2200" b="1" dirty="0" smtClean="0"/>
              <a:t>page table</a:t>
            </a:r>
            <a:r>
              <a:rPr lang="en-US" altLang="en-US" sz="2200" dirty="0" smtClean="0"/>
              <a:t>, but increases time needed to search the table when a page reference occurs</a:t>
            </a:r>
          </a:p>
          <a:p>
            <a:endParaRPr lang="en-US" altLang="en-US" sz="2000" dirty="0" smtClean="0"/>
          </a:p>
          <a:p>
            <a:pPr lvl="1">
              <a:buNone/>
            </a:pP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58850" y="182563"/>
            <a:ext cx="7791450" cy="5762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Inverted Page Table Architecture</a:t>
            </a:r>
            <a:endParaRPr lang="en-US" altLang="en-US" sz="2400" dirty="0" smtClean="0"/>
          </a:p>
        </p:txBody>
      </p:sp>
      <p:pic>
        <p:nvPicPr>
          <p:cNvPr id="6246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7675" y="1274763"/>
            <a:ext cx="605790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Inverted Page Table Architecture</a:t>
            </a:r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125538"/>
            <a:ext cx="60102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3438" y="182563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Example: ARM Architecture</a:t>
            </a:r>
          </a:p>
        </p:txBody>
      </p:sp>
      <p:sp>
        <p:nvSpPr>
          <p:cNvPr id="73731" name="Rectangle 3"/>
          <p:cNvSpPr txBox="1">
            <a:spLocks noChangeArrowheads="1"/>
          </p:cNvSpPr>
          <p:nvPr/>
        </p:nvSpPr>
        <p:spPr bwMode="auto">
          <a:xfrm>
            <a:off x="253219" y="902701"/>
            <a:ext cx="4318782" cy="53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/>
          <a:lstStyle/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dirty="0">
                <a:latin typeface="Helvetica" pitchFamily="-84" charset="0"/>
              </a:rPr>
              <a:t>Dominant mobile platform chip (Apple </a:t>
            </a:r>
            <a:r>
              <a:rPr kumimoji="1" lang="en-US" altLang="en-US" dirty="0" err="1">
                <a:latin typeface="Helvetica" pitchFamily="-84" charset="0"/>
              </a:rPr>
              <a:t>iOS</a:t>
            </a:r>
            <a:r>
              <a:rPr kumimoji="1" lang="en-US" altLang="en-US" dirty="0">
                <a:latin typeface="Helvetica" pitchFamily="-84" charset="0"/>
              </a:rPr>
              <a:t> and Google Android devices for example)</a:t>
            </a: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dirty="0">
                <a:latin typeface="Helvetica" pitchFamily="-84" charset="0"/>
              </a:rPr>
              <a:t>Modern, energy efficient, 32-bit CPU</a:t>
            </a: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dirty="0">
                <a:latin typeface="Helvetica" pitchFamily="-84" charset="0"/>
              </a:rPr>
              <a:t>4 KB and 16 KB pages</a:t>
            </a: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dirty="0">
                <a:latin typeface="Helvetica" pitchFamily="-84" charset="0"/>
              </a:rPr>
              <a:t>1 MB and 16 MB pages (termed </a:t>
            </a:r>
            <a:r>
              <a:rPr kumimoji="1" lang="en-US" altLang="en-US" b="1" dirty="0">
                <a:solidFill>
                  <a:srgbClr val="3366FF"/>
                </a:solidFill>
                <a:latin typeface="Helvetica" pitchFamily="-84" charset="0"/>
              </a:rPr>
              <a:t>sections</a:t>
            </a:r>
            <a:r>
              <a:rPr kumimoji="1" lang="en-US" altLang="en-US" dirty="0">
                <a:latin typeface="Helvetica" pitchFamily="-84" charset="0"/>
              </a:rPr>
              <a:t>)</a:t>
            </a: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dirty="0">
                <a:latin typeface="Helvetica" pitchFamily="-84" charset="0"/>
              </a:rPr>
              <a:t>One-level paging for sections, two-level for smaller pages</a:t>
            </a: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dirty="0">
                <a:latin typeface="Helvetica" pitchFamily="-84" charset="0"/>
              </a:rPr>
              <a:t>Two levels of TLBs</a:t>
            </a:r>
          </a:p>
          <a:p>
            <a:pPr marL="1060450" lvl="1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 dirty="0">
                <a:latin typeface="Helvetica" pitchFamily="-84" charset="0"/>
              </a:rPr>
              <a:t>Outer level has two micro TLBs (one data, one instruction)</a:t>
            </a:r>
          </a:p>
          <a:p>
            <a:pPr marL="1060450" lvl="1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 dirty="0">
                <a:latin typeface="Helvetica" pitchFamily="-84" charset="0"/>
              </a:rPr>
              <a:t>Inner is single main TLB</a:t>
            </a:r>
          </a:p>
          <a:p>
            <a:pPr marL="1060450" lvl="1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 dirty="0">
                <a:latin typeface="Helvetica" pitchFamily="-84" charset="0"/>
              </a:rPr>
              <a:t>First inner is checked, on miss outers are checked, and on miss page table walk performed by CPU</a:t>
            </a: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 dirty="0">
              <a:latin typeface="Helvetica" pitchFamily="-84" charset="0"/>
            </a:endParaRPr>
          </a:p>
        </p:txBody>
      </p:sp>
      <p:pic>
        <p:nvPicPr>
          <p:cNvPr id="73732" name="Picture 1" descr="8_26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0400" y="1576388"/>
            <a:ext cx="4100513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End of Chapter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5238" y="112713"/>
            <a:ext cx="7597408" cy="5762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Base and Limit Registers </a:t>
            </a:r>
            <a:r>
              <a:rPr lang="en-US" dirty="0" smtClean="0"/>
              <a:t>Figure 8.1</a:t>
            </a:r>
            <a:endParaRPr lang="en-US" alt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234" y="914400"/>
            <a:ext cx="8187397" cy="5176911"/>
          </a:xfrm>
        </p:spPr>
        <p:txBody>
          <a:bodyPr/>
          <a:lstStyle/>
          <a:p>
            <a:r>
              <a:rPr lang="en-US" altLang="en-US" sz="2000" dirty="0" smtClean="0"/>
              <a:t>The </a:t>
            </a:r>
            <a:r>
              <a:rPr lang="en-US" altLang="en-US" sz="2000" b="1" u="sng" dirty="0" smtClean="0"/>
              <a:t>base register </a:t>
            </a:r>
            <a:r>
              <a:rPr lang="en-US" sz="2000" dirty="0" smtClean="0"/>
              <a:t>holds the </a:t>
            </a:r>
            <a:r>
              <a:rPr lang="en-US" sz="2000" b="1" dirty="0" smtClean="0"/>
              <a:t>smallest legal </a:t>
            </a:r>
            <a:r>
              <a:rPr lang="en-US" sz="2000" b="1" i="1" dirty="0" smtClean="0"/>
              <a:t>physical memory address </a:t>
            </a:r>
            <a:r>
              <a:rPr lang="en-US" altLang="en-US" sz="2000" dirty="0" smtClean="0"/>
              <a:t>and</a:t>
            </a:r>
            <a:r>
              <a:rPr lang="en-US" altLang="en-US" sz="2000" b="1" dirty="0" smtClean="0"/>
              <a:t> </a:t>
            </a:r>
            <a:r>
              <a:rPr lang="en-US" altLang="en-US" sz="2000" b="1" u="sng" dirty="0" smtClean="0"/>
              <a:t>limit</a:t>
            </a:r>
            <a:r>
              <a:rPr lang="en-US" altLang="en-US" sz="2000" u="sng" dirty="0" smtClean="0"/>
              <a:t> </a:t>
            </a:r>
            <a:r>
              <a:rPr lang="en-US" altLang="en-US" sz="2000" b="1" u="sng" dirty="0" smtClean="0"/>
              <a:t>register</a:t>
            </a:r>
            <a:r>
              <a:rPr lang="en-US" altLang="en-US" sz="2000" u="sng" dirty="0" smtClean="0"/>
              <a:t> </a:t>
            </a:r>
            <a:r>
              <a:rPr lang="en-US" sz="2000" i="1" u="sng" dirty="0" smtClean="0"/>
              <a:t>specifies </a:t>
            </a:r>
            <a:r>
              <a:rPr lang="en-US" sz="2000" b="1" i="1" u="sng" dirty="0" smtClean="0"/>
              <a:t>the size of physical </a:t>
            </a:r>
            <a:r>
              <a:rPr lang="en-US" sz="2000" b="1" i="1" u="sng" smtClean="0"/>
              <a:t>address range</a:t>
            </a:r>
            <a:endParaRPr lang="en-US" altLang="en-US" sz="2000" b="1" i="1" u="sng" dirty="0" smtClean="0"/>
          </a:p>
          <a:p>
            <a:r>
              <a:rPr lang="en-US" altLang="en-US" sz="2000" dirty="0" smtClean="0"/>
              <a:t>The CPU must check every memory access generated in </a:t>
            </a:r>
            <a:r>
              <a:rPr lang="en-US" altLang="en-US" sz="2000" b="1" dirty="0" smtClean="0"/>
              <a:t>user mode</a:t>
            </a:r>
            <a:r>
              <a:rPr lang="en-US" altLang="en-US" sz="2000" dirty="0" smtClean="0"/>
              <a:t> to be sure it is between </a:t>
            </a:r>
            <a:r>
              <a:rPr lang="en-US" altLang="en-US" sz="2000" b="1" dirty="0" smtClean="0"/>
              <a:t>base</a:t>
            </a:r>
            <a:r>
              <a:rPr lang="en-US" altLang="en-US" sz="2000" dirty="0" smtClean="0"/>
              <a:t> and </a:t>
            </a:r>
            <a:r>
              <a:rPr lang="en-US" altLang="en-US" sz="2000" b="1" dirty="0" smtClean="0"/>
              <a:t>limit </a:t>
            </a:r>
            <a:r>
              <a:rPr lang="en-US" altLang="en-US" sz="2000" dirty="0" smtClean="0"/>
              <a:t>for a user.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4537" y="2719681"/>
            <a:ext cx="3273425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12691</TotalTime>
  <Words>5902</Words>
  <Application>Microsoft Office PowerPoint</Application>
  <PresentationFormat>On-screen Show (4:3)</PresentationFormat>
  <Paragraphs>500</Paragraphs>
  <Slides>85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os-8</vt:lpstr>
      <vt:lpstr>Chapter 8: Memory Management </vt:lpstr>
      <vt:lpstr>Chapter 8:  Memory Management</vt:lpstr>
      <vt:lpstr>Objectives</vt:lpstr>
      <vt:lpstr>Background</vt:lpstr>
      <vt:lpstr>Basic Hardware</vt:lpstr>
      <vt:lpstr>Basic Hardware</vt:lpstr>
      <vt:lpstr>Basic Hardware</vt:lpstr>
      <vt:lpstr>Base and Limit Registers</vt:lpstr>
      <vt:lpstr>Base and Limit Registers Figure 8.1</vt:lpstr>
      <vt:lpstr>Base and Limit Registers Figure 8.1</vt:lpstr>
      <vt:lpstr>Hardware Address Protection Figure 8.2</vt:lpstr>
      <vt:lpstr>Base and Limit Registers</vt:lpstr>
      <vt:lpstr>Address Binding</vt:lpstr>
      <vt:lpstr>Address Binding</vt:lpstr>
      <vt:lpstr>Address Binding</vt:lpstr>
      <vt:lpstr>Address Binding</vt:lpstr>
      <vt:lpstr>Address Binding</vt:lpstr>
      <vt:lpstr>Address Binding</vt:lpstr>
      <vt:lpstr>Binding of Instructions and Data to Memory</vt:lpstr>
      <vt:lpstr>Multistep Processing of a User Program Figure 8.3</vt:lpstr>
      <vt:lpstr>Logical vs. Physical Address Space</vt:lpstr>
      <vt:lpstr>Memory-Management Unit (MMU)</vt:lpstr>
      <vt:lpstr>Dynamic relocation using a relocation register</vt:lpstr>
      <vt:lpstr>Dynamic relocation using a relocation register</vt:lpstr>
      <vt:lpstr>Dynamic Loading</vt:lpstr>
      <vt:lpstr>Dynamic Loading</vt:lpstr>
      <vt:lpstr>Dynamic Loading</vt:lpstr>
      <vt:lpstr>Dynamic Linking and Shared Libraries</vt:lpstr>
      <vt:lpstr>Swapping</vt:lpstr>
      <vt:lpstr>Schematic View of Swapping</vt:lpstr>
      <vt:lpstr>Swapping</vt:lpstr>
      <vt:lpstr>Swapping</vt:lpstr>
      <vt:lpstr>Context Switch Time including Swapping</vt:lpstr>
      <vt:lpstr>Context Switch Time including Swapping</vt:lpstr>
      <vt:lpstr>Contiguous Memory Allocation</vt:lpstr>
      <vt:lpstr>Contiguous Allocation</vt:lpstr>
      <vt:lpstr>Memory Protection</vt:lpstr>
      <vt:lpstr>Memory Protection</vt:lpstr>
      <vt:lpstr>Memory Protection</vt:lpstr>
      <vt:lpstr>Memory Protection</vt:lpstr>
      <vt:lpstr>Memory Allocation</vt:lpstr>
      <vt:lpstr>Memory Allocation</vt:lpstr>
      <vt:lpstr>Memory Allocation</vt:lpstr>
      <vt:lpstr>Memory Allocation</vt:lpstr>
      <vt:lpstr>Memory Allocation</vt:lpstr>
      <vt:lpstr>Multiple-partition allocation </vt:lpstr>
      <vt:lpstr>Memory Allocation</vt:lpstr>
      <vt:lpstr>Dynamic Storage-Allocation Problem</vt:lpstr>
      <vt:lpstr>Fragmentation</vt:lpstr>
      <vt:lpstr>Fragmentation</vt:lpstr>
      <vt:lpstr>Fragmentation</vt:lpstr>
      <vt:lpstr>Fragmentation</vt:lpstr>
      <vt:lpstr>Fragmentation</vt:lpstr>
      <vt:lpstr>Fragmentation  - Summary</vt:lpstr>
      <vt:lpstr>Segmentation</vt:lpstr>
      <vt:lpstr>User’s View of a Program</vt:lpstr>
      <vt:lpstr>Segmentation</vt:lpstr>
      <vt:lpstr>Segmentation</vt:lpstr>
      <vt:lpstr>Logical View of Segmentation</vt:lpstr>
      <vt:lpstr>Segmentation Hardware</vt:lpstr>
      <vt:lpstr>Segmentation Hardware</vt:lpstr>
      <vt:lpstr>Segmentation Hardware</vt:lpstr>
      <vt:lpstr>Segmentation Hardware</vt:lpstr>
      <vt:lpstr>Segmentation Hardware</vt:lpstr>
      <vt:lpstr>Paging</vt:lpstr>
      <vt:lpstr>Paging - Basic Method</vt:lpstr>
      <vt:lpstr>Paging - Basic Method</vt:lpstr>
      <vt:lpstr>Paging Hardware</vt:lpstr>
      <vt:lpstr>Paging - Basic Method</vt:lpstr>
      <vt:lpstr>Paging Model of Logical and  Physical Memory</vt:lpstr>
      <vt:lpstr>Slide 71</vt:lpstr>
      <vt:lpstr>Paging -Address Translation Scheme</vt:lpstr>
      <vt:lpstr>Paging Example</vt:lpstr>
      <vt:lpstr>Paging</vt:lpstr>
      <vt:lpstr>Free Frames</vt:lpstr>
      <vt:lpstr>Implementation of Page Table</vt:lpstr>
      <vt:lpstr>Translation Look aside Buffers (TLB) Cont.</vt:lpstr>
      <vt:lpstr>Implementation of Page Table (Cont.)</vt:lpstr>
      <vt:lpstr>Implementation of Page Table (Cont.)</vt:lpstr>
      <vt:lpstr>Hashed Page Table</vt:lpstr>
      <vt:lpstr>Inverted Page Table</vt:lpstr>
      <vt:lpstr>Inverted Page Table Architecture</vt:lpstr>
      <vt:lpstr>Inverted Page Table Architecture</vt:lpstr>
      <vt:lpstr>Example: ARM Architecture</vt:lpstr>
      <vt:lpstr>End of Chapter 8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win7</cp:lastModifiedBy>
  <cp:revision>865</cp:revision>
  <cp:lastPrinted>2013-09-30T19:34:56Z</cp:lastPrinted>
  <dcterms:created xsi:type="dcterms:W3CDTF">2011-01-13T23:43:38Z</dcterms:created>
  <dcterms:modified xsi:type="dcterms:W3CDTF">2018-03-27T10:55:10Z</dcterms:modified>
</cp:coreProperties>
</file>