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31" r:id="rId2"/>
    <p:sldId id="332" r:id="rId3"/>
    <p:sldId id="333" r:id="rId4"/>
    <p:sldId id="376" r:id="rId5"/>
    <p:sldId id="377" r:id="rId6"/>
    <p:sldId id="334" r:id="rId7"/>
    <p:sldId id="335" r:id="rId8"/>
    <p:sldId id="378" r:id="rId9"/>
    <p:sldId id="381" r:id="rId10"/>
    <p:sldId id="379" r:id="rId11"/>
    <p:sldId id="380" r:id="rId12"/>
    <p:sldId id="417" r:id="rId13"/>
    <p:sldId id="337" r:id="rId14"/>
    <p:sldId id="382" r:id="rId15"/>
    <p:sldId id="383" r:id="rId16"/>
    <p:sldId id="384" r:id="rId17"/>
    <p:sldId id="339" r:id="rId18"/>
    <p:sldId id="385" r:id="rId19"/>
    <p:sldId id="386" r:id="rId20"/>
    <p:sldId id="387" r:id="rId21"/>
    <p:sldId id="389" r:id="rId22"/>
    <p:sldId id="390" r:id="rId23"/>
    <p:sldId id="391" r:id="rId24"/>
    <p:sldId id="420" r:id="rId25"/>
    <p:sldId id="392" r:id="rId26"/>
    <p:sldId id="393" r:id="rId27"/>
    <p:sldId id="394" r:id="rId28"/>
    <p:sldId id="340" r:id="rId29"/>
    <p:sldId id="395" r:id="rId30"/>
    <p:sldId id="396" r:id="rId31"/>
    <p:sldId id="397" r:id="rId32"/>
    <p:sldId id="398" r:id="rId33"/>
    <p:sldId id="399" r:id="rId34"/>
    <p:sldId id="401" r:id="rId35"/>
    <p:sldId id="402" r:id="rId36"/>
    <p:sldId id="403" r:id="rId37"/>
    <p:sldId id="404" r:id="rId38"/>
    <p:sldId id="405" r:id="rId39"/>
    <p:sldId id="349" r:id="rId40"/>
    <p:sldId id="407" r:id="rId41"/>
    <p:sldId id="408" r:id="rId42"/>
    <p:sldId id="350" r:id="rId43"/>
    <p:sldId id="409" r:id="rId44"/>
    <p:sldId id="418" r:id="rId45"/>
    <p:sldId id="419" r:id="rId46"/>
    <p:sldId id="410" r:id="rId47"/>
    <p:sldId id="415" r:id="rId48"/>
    <p:sldId id="357" r:id="rId49"/>
    <p:sldId id="360" r:id="rId50"/>
    <p:sldId id="361" r:id="rId51"/>
    <p:sldId id="362" r:id="rId52"/>
    <p:sldId id="365" r:id="rId53"/>
    <p:sldId id="367" r:id="rId54"/>
    <p:sldId id="416" r:id="rId55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>
        <p:scale>
          <a:sx n="70" d="100"/>
          <a:sy n="70" d="100"/>
        </p:scale>
        <p:origin x="-1440" y="-24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250924E0-15A9-43EF-B6C0-865B39F7F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04C0C2A-A61F-41CA-927A-0598D0B35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61DFC87-78A8-45F9-8956-3B1A63CB26E9}" type="slidenum">
              <a:rPr lang="en-US" altLang="en-US" smtClean="0">
                <a:latin typeface="Helvetica" pitchFamily="-84" charset="0"/>
              </a:rPr>
              <a:pPr defTabSz="939800"/>
              <a:t>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4E47847-8C16-448C-8CB7-2B8B097097B5}" type="slidenum">
              <a:rPr lang="en-US" altLang="en-US" smtClean="0">
                <a:latin typeface="Helvetica" pitchFamily="-84" charset="0"/>
              </a:rPr>
              <a:pPr defTabSz="939800"/>
              <a:t>28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ED3842F-D1FD-4C92-AF07-40B157401973}" type="slidenum">
              <a:rPr lang="en-US" altLang="en-US" smtClean="0">
                <a:latin typeface="Helvetica" pitchFamily="-84" charset="0"/>
              </a:rPr>
              <a:pPr defTabSz="939800"/>
              <a:t>34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C85992E-E078-41EC-B090-2770EC437CAF}" type="slidenum">
              <a:rPr lang="en-US" altLang="en-US" smtClean="0">
                <a:latin typeface="Helvetica" pitchFamily="-84" charset="0"/>
              </a:rPr>
              <a:pPr defTabSz="939800"/>
              <a:t>36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82E7A48-8DCF-48C3-A6B9-0C861DCDADCD}" type="slidenum">
              <a:rPr lang="en-US" altLang="en-US" smtClean="0">
                <a:latin typeface="Helvetica" pitchFamily="-84" charset="0"/>
              </a:rPr>
              <a:pPr defTabSz="939800"/>
              <a:t>38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CD978C3B-F12B-46B3-AE74-99884C67886B}" type="slidenum">
              <a:rPr lang="en-US" altLang="en-US" smtClean="0">
                <a:latin typeface="Helvetica" pitchFamily="-84" charset="0"/>
              </a:rPr>
              <a:pPr defTabSz="939800"/>
              <a:t>42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B018EB8-AF61-4C70-AB49-E798C622D64D}" type="slidenum">
              <a:rPr lang="en-US" altLang="en-US" smtClean="0">
                <a:latin typeface="Helvetica" pitchFamily="-84" charset="0"/>
              </a:rPr>
              <a:pPr defTabSz="939800"/>
              <a:t>44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42E50C7-BFA6-4793-AAFC-F1C51D15F5C9}" type="slidenum">
              <a:rPr lang="en-US" altLang="en-US" smtClean="0">
                <a:latin typeface="Helvetica" pitchFamily="-84" charset="0"/>
              </a:rPr>
              <a:pPr defTabSz="939800"/>
              <a:t>45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B5287C7-A64A-436E-8B8A-0433ADDE4624}" type="slidenum">
              <a:rPr lang="en-US" altLang="en-US" smtClean="0">
                <a:latin typeface="Helvetica" pitchFamily="-84" charset="0"/>
              </a:rPr>
              <a:pPr defTabSz="939800"/>
              <a:t>48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1B3F6A9-8731-4ECC-BFE9-5E4E2743317A}" type="slidenum">
              <a:rPr lang="en-US" altLang="en-US" smtClean="0">
                <a:latin typeface="Helvetica" pitchFamily="-84" charset="0"/>
              </a:rPr>
              <a:pPr defTabSz="939800"/>
              <a:t>49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198FFBC-E331-4FA2-9F1F-C047E4749712}" type="slidenum">
              <a:rPr lang="en-US" altLang="en-US" smtClean="0">
                <a:latin typeface="Helvetica" pitchFamily="-84" charset="0"/>
              </a:rPr>
              <a:pPr defTabSz="939800"/>
              <a:t>50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F4B24A3-0FE1-46D7-AE70-80C37308B6B5}" type="slidenum">
              <a:rPr lang="en-US" altLang="en-US" smtClean="0">
                <a:latin typeface="Helvetica" pitchFamily="-84" charset="0"/>
              </a:rPr>
              <a:pPr defTabSz="939800"/>
              <a:t>2</a:t>
            </a:fld>
            <a:endParaRPr lang="en-US" altLang="en-US" smtClean="0">
              <a:latin typeface="Helvetica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CB62B7F-AB91-4531-9DE9-BC8BB632E017}" type="slidenum">
              <a:rPr lang="en-US" altLang="en-US" smtClean="0">
                <a:latin typeface="Helvetica" pitchFamily="-84" charset="0"/>
              </a:rPr>
              <a:pPr defTabSz="939800"/>
              <a:t>51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4B8879C8-84D7-4DAD-AB12-24A810869EB1}" type="slidenum">
              <a:rPr lang="en-US" altLang="en-US" smtClean="0">
                <a:latin typeface="Helvetica" pitchFamily="-84" charset="0"/>
              </a:rPr>
              <a:pPr defTabSz="939800"/>
              <a:t>52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5508D3CF-7D08-4D22-B63E-0B6BF6D30D55}" type="slidenum">
              <a:rPr lang="en-US" altLang="en-US" smtClean="0">
                <a:latin typeface="Helvetica" pitchFamily="-84" charset="0"/>
              </a:rPr>
              <a:pPr defTabSz="939800"/>
              <a:t>53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6D66AA4-F1AF-4CBB-A753-6FF548F6BDB7}" type="slidenum">
              <a:rPr lang="en-US" altLang="en-US" smtClean="0">
                <a:latin typeface="Helvetica" pitchFamily="-84" charset="0"/>
              </a:rPr>
              <a:pPr defTabSz="939800"/>
              <a:t>3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10FF1C2-63F6-4153-AF7B-69C8649302F3}" type="slidenum">
              <a:rPr lang="en-US" altLang="en-US" smtClean="0">
                <a:latin typeface="Helvetica" pitchFamily="-84" charset="0"/>
              </a:rPr>
              <a:pPr defTabSz="939800"/>
              <a:t>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E442D4A-8F24-498C-B6CB-FB6A9820BE1D}" type="slidenum">
              <a:rPr lang="en-US" altLang="en-US" smtClean="0">
                <a:latin typeface="Helvetica" pitchFamily="-84" charset="0"/>
              </a:rPr>
              <a:pPr defTabSz="939800"/>
              <a:t>9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C415A8D-602E-4B91-B59F-2F5AF7FA7B68}" type="slidenum">
              <a:rPr lang="en-US" altLang="en-US" smtClean="0">
                <a:latin typeface="Helvetica" pitchFamily="-84" charset="0"/>
              </a:rPr>
              <a:pPr defTabSz="939800"/>
              <a:t>12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D796C8C3-A923-49B5-8E5A-94CC21629878}" type="slidenum">
              <a:rPr lang="en-US" altLang="en-US" smtClean="0">
                <a:latin typeface="Helvetica" pitchFamily="-84" charset="0"/>
              </a:rPr>
              <a:pPr defTabSz="939800"/>
              <a:t>17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C9312240-CFBE-4FD8-BC10-6479F25C7C36}" type="slidenum">
              <a:rPr lang="en-US" altLang="en-US" smtClean="0">
                <a:latin typeface="Helvetica" pitchFamily="-84" charset="0"/>
              </a:rPr>
              <a:pPr defTabSz="939800"/>
              <a:t>21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EF953E6-B64D-492C-A2A4-5A6C11FF164D}" type="slidenum">
              <a:rPr lang="en-US" altLang="en-US" smtClean="0">
                <a:latin typeface="Helvetica" pitchFamily="-84" charset="0"/>
              </a:rPr>
              <a:pPr defTabSz="939800"/>
              <a:t>27</a:t>
            </a:fld>
            <a:endParaRPr lang="en-US" altLang="en-US" smtClean="0">
              <a:latin typeface="Helvetica" pitchFamily="-8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13.</a:t>
            </a:r>
            <a:fld id="{EA42E4BB-B082-4F4B-97DC-247501DFC1D4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17563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I/O </a:t>
            </a:r>
            <a:r>
              <a:rPr lang="en-US" altLang="en-US" smtClean="0"/>
              <a:t>System management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I/O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955343"/>
            <a:ext cx="8871045" cy="5459105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SCSI bus controller </a:t>
            </a:r>
            <a:r>
              <a:rPr lang="en-US" sz="2200" dirty="0" smtClean="0"/>
              <a:t>has a complex protocol and is often implemented as a separate circuit board (or a </a:t>
            </a:r>
            <a:r>
              <a:rPr lang="en-US" sz="2200" b="1" dirty="0" smtClean="0"/>
              <a:t>host adapter)</a:t>
            </a:r>
            <a:r>
              <a:rPr lang="en-US" sz="2200" dirty="0" smtClean="0"/>
              <a:t>.</a:t>
            </a:r>
          </a:p>
          <a:p>
            <a:r>
              <a:rPr lang="en-US" sz="2200" b="1" u="sng" dirty="0" smtClean="0"/>
              <a:t>How can the CPU give commands and data to an I/O controller to accomplish a data transfer</a:t>
            </a:r>
            <a:r>
              <a:rPr lang="en-US" sz="2200" b="1" dirty="0" smtClean="0"/>
              <a:t>?</a:t>
            </a:r>
          </a:p>
          <a:p>
            <a:pPr lvl="1"/>
            <a:r>
              <a:rPr lang="en-US" sz="2100" dirty="0" smtClean="0"/>
              <a:t>The </a:t>
            </a:r>
            <a:r>
              <a:rPr lang="en-US" sz="2100" b="1" i="1" dirty="0" smtClean="0"/>
              <a:t>controller</a:t>
            </a:r>
            <a:r>
              <a:rPr lang="en-US" sz="2100" dirty="0" smtClean="0"/>
              <a:t> has one or more </a:t>
            </a:r>
            <a:r>
              <a:rPr lang="en-US" sz="2100" b="1" dirty="0" smtClean="0"/>
              <a:t>registers</a:t>
            </a:r>
            <a:r>
              <a:rPr lang="en-US" sz="2100" dirty="0" smtClean="0"/>
              <a:t> for handling </a:t>
            </a:r>
            <a:r>
              <a:rPr lang="en-US" sz="2100" b="1" i="1" dirty="0" smtClean="0"/>
              <a:t>data</a:t>
            </a:r>
            <a:r>
              <a:rPr lang="en-US" sz="2100" dirty="0" smtClean="0"/>
              <a:t> and </a:t>
            </a:r>
            <a:r>
              <a:rPr lang="en-US" sz="2100" b="1" i="1" dirty="0" smtClean="0"/>
              <a:t>control </a:t>
            </a:r>
            <a:r>
              <a:rPr lang="en-US" sz="2100" dirty="0" smtClean="0"/>
              <a:t>signals. </a:t>
            </a:r>
          </a:p>
          <a:p>
            <a:pPr lvl="1"/>
            <a:r>
              <a:rPr lang="en-US" sz="2100" dirty="0" smtClean="0"/>
              <a:t>The CPU communicates with the </a:t>
            </a:r>
            <a:r>
              <a:rPr lang="en-US" sz="2100" b="1" dirty="0" smtClean="0"/>
              <a:t>controller</a:t>
            </a:r>
            <a:r>
              <a:rPr lang="en-US" sz="2100" dirty="0" smtClean="0"/>
              <a:t> by reading the </a:t>
            </a:r>
            <a:r>
              <a:rPr lang="en-US" sz="2100" b="1" dirty="0" smtClean="0"/>
              <a:t>control register </a:t>
            </a:r>
            <a:r>
              <a:rPr lang="en-US" sz="2100" dirty="0" smtClean="0"/>
              <a:t>for putting the </a:t>
            </a:r>
            <a:r>
              <a:rPr lang="en-US" sz="2100" b="1" dirty="0" smtClean="0"/>
              <a:t>I/O command</a:t>
            </a:r>
            <a:r>
              <a:rPr lang="en-US" sz="2100" dirty="0" smtClean="0"/>
              <a:t> </a:t>
            </a:r>
            <a:r>
              <a:rPr lang="en-US" sz="2100" dirty="0" smtClean="0"/>
              <a:t>and finding the </a:t>
            </a:r>
            <a:r>
              <a:rPr lang="en-US" sz="2100" b="1" dirty="0" smtClean="0"/>
              <a:t>status</a:t>
            </a:r>
            <a:r>
              <a:rPr lang="en-US" sz="2100" dirty="0" smtClean="0"/>
              <a:t> of the device and then writing a bit patterns into the </a:t>
            </a:r>
            <a:r>
              <a:rPr lang="en-US" sz="2100" b="1" dirty="0" smtClean="0"/>
              <a:t>data register</a:t>
            </a:r>
            <a:r>
              <a:rPr lang="en-US" sz="2100" dirty="0" smtClean="0"/>
              <a:t> for an </a:t>
            </a:r>
            <a:r>
              <a:rPr lang="en-US" sz="2100" b="1" dirty="0" smtClean="0"/>
              <a:t>I/O write</a:t>
            </a:r>
          </a:p>
          <a:p>
            <a:pPr lvl="2"/>
            <a:r>
              <a:rPr lang="en-US" sz="2000" dirty="0" smtClean="0"/>
              <a:t>This communication is through the use of </a:t>
            </a:r>
            <a:r>
              <a:rPr lang="en-US" sz="2000" b="1" dirty="0" smtClean="0"/>
              <a:t>I/O instructions</a:t>
            </a:r>
            <a:r>
              <a:rPr lang="en-US" sz="2000" dirty="0" smtClean="0"/>
              <a:t> that specify the transfer of a byte or word to an</a:t>
            </a:r>
            <a:r>
              <a:rPr lang="en-US" sz="2000" b="1" dirty="0" smtClean="0"/>
              <a:t> I/O port address. </a:t>
            </a:r>
          </a:p>
          <a:p>
            <a:pPr lvl="1"/>
            <a:r>
              <a:rPr lang="en-US" sz="2100" dirty="0" smtClean="0"/>
              <a:t>The </a:t>
            </a:r>
            <a:r>
              <a:rPr lang="en-US" sz="2100" b="1" dirty="0" smtClean="0"/>
              <a:t>I/O instruction </a:t>
            </a:r>
            <a:r>
              <a:rPr lang="en-US" sz="2100" dirty="0" smtClean="0"/>
              <a:t>triggers bus lines to select the proper devices and to move bits into or out of a </a:t>
            </a:r>
            <a:r>
              <a:rPr lang="en-US" sz="2100" b="1" dirty="0" smtClean="0"/>
              <a:t>device register</a:t>
            </a:r>
            <a:r>
              <a:rPr lang="en-US" sz="2100" dirty="0" smtClean="0"/>
              <a:t>.</a:t>
            </a:r>
            <a:endParaRPr lang="th-TH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I/O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009934"/>
            <a:ext cx="8694856" cy="4754279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device controller </a:t>
            </a:r>
            <a:r>
              <a:rPr lang="en-US" sz="2400" dirty="0" smtClean="0"/>
              <a:t>can support </a:t>
            </a:r>
            <a:r>
              <a:rPr lang="en-US" sz="2400" b="1" dirty="0" smtClean="0"/>
              <a:t>memory-mapped I/O </a:t>
            </a:r>
            <a:r>
              <a:rPr lang="en-US" sz="2400" dirty="0" smtClean="0"/>
              <a:t>operation: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dirty="0" smtClean="0"/>
              <a:t>In this case,</a:t>
            </a:r>
            <a:r>
              <a:rPr lang="en-US" sz="2400" b="1" dirty="0" smtClean="0"/>
              <a:t> the device-control registers </a:t>
            </a:r>
            <a:r>
              <a:rPr lang="en-US" sz="2400" dirty="0" smtClean="0"/>
              <a:t>are mapped into the </a:t>
            </a:r>
            <a:r>
              <a:rPr lang="en-US" sz="2400" b="1" i="1" dirty="0" smtClean="0"/>
              <a:t>memory address space </a:t>
            </a:r>
            <a:r>
              <a:rPr lang="en-US" sz="2400" dirty="0" smtClean="0"/>
              <a:t>of the system. </a:t>
            </a:r>
          </a:p>
          <a:p>
            <a:r>
              <a:rPr lang="en-US" sz="2400" dirty="0" smtClean="0"/>
              <a:t>Some times, the CPU executes </a:t>
            </a:r>
            <a:r>
              <a:rPr lang="en-US" sz="2400" b="1" dirty="0" smtClean="0"/>
              <a:t>direct I/O instructions </a:t>
            </a:r>
            <a:r>
              <a:rPr lang="en-US" sz="2400" dirty="0" smtClean="0"/>
              <a:t>for </a:t>
            </a:r>
            <a:r>
              <a:rPr lang="en-US" sz="2400" b="1" dirty="0" smtClean="0"/>
              <a:t>I/O operations </a:t>
            </a:r>
            <a:r>
              <a:rPr lang="en-US" sz="2400" dirty="0" smtClean="0"/>
              <a:t>by reading or writing the </a:t>
            </a:r>
            <a:r>
              <a:rPr lang="en-US" sz="2400" b="1" dirty="0" smtClean="0"/>
              <a:t>device-control registers </a:t>
            </a:r>
            <a:r>
              <a:rPr lang="en-US" sz="2400" dirty="0" smtClean="0"/>
              <a:t>and transfer data from/to </a:t>
            </a:r>
            <a:r>
              <a:rPr lang="en-US" sz="2400" b="1" dirty="0" smtClean="0"/>
              <a:t>I/O devices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Some systems use both  </a:t>
            </a:r>
            <a:r>
              <a:rPr lang="en-US" sz="2400" b="1" dirty="0" smtClean="0"/>
              <a:t>I/O instructions </a:t>
            </a:r>
            <a:r>
              <a:rPr lang="en-US" sz="2400" dirty="0" smtClean="0"/>
              <a:t>and </a:t>
            </a:r>
            <a:r>
              <a:rPr lang="en-US" sz="2400" b="1" dirty="0" smtClean="0"/>
              <a:t>memory-mapped </a:t>
            </a:r>
            <a:r>
              <a:rPr lang="en-US" sz="2400" dirty="0" smtClean="0"/>
              <a:t>techniques for </a:t>
            </a:r>
            <a:r>
              <a:rPr lang="en-US" sz="2400" b="1" dirty="0" smtClean="0"/>
              <a:t>I/O device </a:t>
            </a:r>
            <a:r>
              <a:rPr lang="en-US" sz="2400" dirty="0" smtClean="0"/>
              <a:t>support. </a:t>
            </a:r>
          </a:p>
          <a:p>
            <a:r>
              <a:rPr lang="en-US" sz="2400" b="1" dirty="0" smtClean="0"/>
              <a:t>Figure 3.2 </a:t>
            </a:r>
            <a:r>
              <a:rPr lang="en-US" sz="2400" dirty="0" smtClean="0"/>
              <a:t>shows the usual </a:t>
            </a:r>
            <a:r>
              <a:rPr lang="en-US" sz="2400" b="1" dirty="0" smtClean="0"/>
              <a:t>I/O port addresses </a:t>
            </a:r>
            <a:r>
              <a:rPr lang="en-US" sz="2400" dirty="0" smtClean="0"/>
              <a:t>for PCs (personal computes).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127000"/>
            <a:ext cx="7620000" cy="5762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Device I/O Port Locations on PCs (partial)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470" y="983065"/>
            <a:ext cx="6989454" cy="44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92071" y="5581935"/>
            <a:ext cx="6264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+mn-lt"/>
              </a:rPr>
              <a:t>Figure 13.2 </a:t>
            </a:r>
            <a:r>
              <a:rPr lang="fr-FR" sz="2000" dirty="0" err="1">
                <a:latin typeface="+mn-lt"/>
              </a:rPr>
              <a:t>Device</a:t>
            </a:r>
            <a:r>
              <a:rPr lang="fr-FR" sz="2000" dirty="0">
                <a:latin typeface="+mn-lt"/>
              </a:rPr>
              <a:t> I/O port locations on </a:t>
            </a:r>
            <a:r>
              <a:rPr lang="fr-FR" sz="2000" dirty="0" err="1">
                <a:latin typeface="+mn-lt"/>
              </a:rPr>
              <a:t>PCs</a:t>
            </a:r>
            <a:r>
              <a:rPr lang="fr-FR" sz="2000" dirty="0">
                <a:latin typeface="+mn-lt"/>
              </a:rPr>
              <a:t> (partial).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576263"/>
          </a:xfrm>
        </p:spPr>
        <p:txBody>
          <a:bodyPr/>
          <a:lstStyle/>
          <a:p>
            <a:r>
              <a:rPr lang="en-US" altLang="en-US" dirty="0" smtClean="0"/>
              <a:t>I/O Hardware -Summary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18614" y="928048"/>
            <a:ext cx="8393373" cy="5049671"/>
          </a:xfrm>
        </p:spPr>
        <p:txBody>
          <a:bodyPr/>
          <a:lstStyle/>
          <a:p>
            <a:r>
              <a:rPr lang="en-US" altLang="en-US" sz="2200" b="1" dirty="0" smtClean="0"/>
              <a:t>I/O devices </a:t>
            </a:r>
            <a:r>
              <a:rPr lang="en-US" altLang="en-US" sz="2200" dirty="0" smtClean="0"/>
              <a:t>usually have </a:t>
            </a:r>
            <a:r>
              <a:rPr lang="en-US" altLang="en-US" sz="2200" b="1" dirty="0" smtClean="0"/>
              <a:t>registers</a:t>
            </a:r>
            <a:r>
              <a:rPr lang="en-US" altLang="en-US" sz="2200" dirty="0" smtClean="0"/>
              <a:t> where </a:t>
            </a:r>
            <a:r>
              <a:rPr lang="en-US" altLang="en-US" sz="2200" b="1" dirty="0" smtClean="0"/>
              <a:t>device drivers </a:t>
            </a:r>
            <a:r>
              <a:rPr lang="en-US" altLang="en-US" sz="2200" dirty="0" smtClean="0"/>
              <a:t>place </a:t>
            </a:r>
            <a:r>
              <a:rPr lang="en-US" altLang="en-US" sz="2200" i="1" dirty="0" smtClean="0"/>
              <a:t>commands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addresses</a:t>
            </a:r>
            <a:r>
              <a:rPr lang="en-US" altLang="en-US" sz="2200" dirty="0" smtClean="0"/>
              <a:t>, and </a:t>
            </a:r>
            <a:r>
              <a:rPr lang="en-US" altLang="en-US" sz="2200" i="1" dirty="0" smtClean="0"/>
              <a:t>data to write</a:t>
            </a:r>
            <a:r>
              <a:rPr lang="en-US" altLang="en-US" sz="2200" dirty="0" smtClean="0"/>
              <a:t>, or </a:t>
            </a:r>
            <a:r>
              <a:rPr lang="en-US" altLang="en-US" sz="2200" i="1" dirty="0" smtClean="0"/>
              <a:t>read data from </a:t>
            </a:r>
            <a:r>
              <a:rPr lang="en-US" altLang="en-US" sz="2200" dirty="0" smtClean="0"/>
              <a:t>registers after command execution</a:t>
            </a:r>
          </a:p>
          <a:p>
            <a:pPr lvl="1"/>
            <a:r>
              <a:rPr lang="en-US" altLang="en-US" sz="2200" i="1" dirty="0" smtClean="0"/>
              <a:t>data-in register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data-out register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status register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control register</a:t>
            </a:r>
          </a:p>
          <a:p>
            <a:pPr lvl="1"/>
            <a:r>
              <a:rPr lang="en-US" altLang="en-US" sz="2200" dirty="0" smtClean="0"/>
              <a:t>Typically 1-4 bytes, or FIFO buffer</a:t>
            </a:r>
          </a:p>
          <a:p>
            <a:r>
              <a:rPr lang="en-US" altLang="en-US" sz="2200" dirty="0" smtClean="0"/>
              <a:t>Devices have addresses, used by </a:t>
            </a:r>
          </a:p>
          <a:p>
            <a:pPr lvl="1"/>
            <a:r>
              <a:rPr lang="en-US" altLang="en-US" sz="2200" b="1" dirty="0" smtClean="0"/>
              <a:t>Direct I/O instructions</a:t>
            </a:r>
          </a:p>
          <a:p>
            <a:pPr lvl="1"/>
            <a:r>
              <a:rPr lang="en-US" altLang="en-US" sz="2200" b="1" dirty="0" smtClean="0"/>
              <a:t>Memory-mapped I/O</a:t>
            </a:r>
          </a:p>
          <a:p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Registers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996288"/>
            <a:ext cx="8776743" cy="4767926"/>
          </a:xfrm>
        </p:spPr>
        <p:txBody>
          <a:bodyPr/>
          <a:lstStyle/>
          <a:p>
            <a:r>
              <a:rPr lang="en-US" sz="2200" dirty="0" smtClean="0"/>
              <a:t>An </a:t>
            </a:r>
            <a:r>
              <a:rPr lang="en-US" sz="2200" b="1" dirty="0" smtClean="0"/>
              <a:t>I/O port </a:t>
            </a:r>
            <a:r>
              <a:rPr lang="en-US" sz="2200" dirty="0" smtClean="0"/>
              <a:t>typically consists of </a:t>
            </a:r>
            <a:r>
              <a:rPr lang="en-US" sz="2200" b="1" dirty="0" smtClean="0"/>
              <a:t>four registers</a:t>
            </a:r>
            <a:r>
              <a:rPr lang="en-US" sz="2200" dirty="0" smtClean="0"/>
              <a:t>, called the </a:t>
            </a:r>
            <a:r>
              <a:rPr lang="en-US" sz="2200" b="1" dirty="0" smtClean="0"/>
              <a:t>status,</a:t>
            </a:r>
            <a:r>
              <a:rPr lang="en-US" sz="2200" dirty="0" smtClean="0"/>
              <a:t> </a:t>
            </a:r>
            <a:r>
              <a:rPr lang="en-US" sz="2200" b="1" dirty="0" smtClean="0"/>
              <a:t>control</a:t>
            </a:r>
            <a:r>
              <a:rPr lang="en-US" sz="2200" dirty="0" smtClean="0"/>
              <a:t>, </a:t>
            </a:r>
            <a:r>
              <a:rPr lang="en-US" sz="2200" b="1" dirty="0" smtClean="0"/>
              <a:t>data-in</a:t>
            </a:r>
            <a:r>
              <a:rPr lang="en-US" sz="2200" dirty="0" smtClean="0"/>
              <a:t>, and </a:t>
            </a:r>
            <a:r>
              <a:rPr lang="en-US" sz="2200" b="1" dirty="0" smtClean="0"/>
              <a:t>data-out</a:t>
            </a:r>
            <a:r>
              <a:rPr lang="en-US" sz="2200" dirty="0" smtClean="0"/>
              <a:t> registers: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data-in register </a:t>
            </a:r>
            <a:r>
              <a:rPr lang="en-US" sz="2000" dirty="0" smtClean="0"/>
              <a:t>is read by the host to get </a:t>
            </a:r>
            <a:r>
              <a:rPr lang="en-US" sz="2000" b="1" dirty="0" smtClean="0"/>
              <a:t>input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data-out register </a:t>
            </a:r>
            <a:r>
              <a:rPr lang="en-US" sz="2000" dirty="0" smtClean="0"/>
              <a:t>is written by the host to send </a:t>
            </a:r>
            <a:r>
              <a:rPr lang="en-US" sz="2000" b="1" dirty="0" smtClean="0"/>
              <a:t>output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status register </a:t>
            </a:r>
            <a:r>
              <a:rPr lang="en-US" sz="2000" dirty="0" smtClean="0"/>
              <a:t>contains bits that can be read by the host.</a:t>
            </a:r>
          </a:p>
          <a:p>
            <a:pPr lvl="2"/>
            <a:r>
              <a:rPr lang="en-US" sz="2000" dirty="0" smtClean="0"/>
              <a:t>These bits indicate </a:t>
            </a:r>
            <a:r>
              <a:rPr lang="en-US" sz="2000" b="1" dirty="0" smtClean="0"/>
              <a:t>status </a:t>
            </a:r>
            <a:r>
              <a:rPr lang="en-US" sz="2000" dirty="0" smtClean="0"/>
              <a:t>states, such as whether the current command has completed, whether a byte is available to be read from the </a:t>
            </a:r>
            <a:r>
              <a:rPr lang="en-US" sz="2000" b="1" dirty="0" smtClean="0"/>
              <a:t>data-in register</a:t>
            </a:r>
            <a:r>
              <a:rPr lang="en-US" sz="2000" dirty="0" smtClean="0"/>
              <a:t>, and whether a </a:t>
            </a:r>
            <a:r>
              <a:rPr lang="en-US" sz="2000" b="1" dirty="0" smtClean="0"/>
              <a:t>device error </a:t>
            </a:r>
            <a:r>
              <a:rPr lang="en-US" sz="2000" dirty="0" smtClean="0"/>
              <a:t>has occurred.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control register </a:t>
            </a:r>
            <a:r>
              <a:rPr lang="en-US" sz="2000" dirty="0" smtClean="0"/>
              <a:t>can be written by the host to start a </a:t>
            </a:r>
            <a:r>
              <a:rPr lang="en-US" sz="2000" b="1" dirty="0" smtClean="0"/>
              <a:t>command</a:t>
            </a:r>
            <a:r>
              <a:rPr lang="en-US" sz="2000" dirty="0" smtClean="0"/>
              <a:t> or to change the mode of a device. </a:t>
            </a:r>
          </a:p>
          <a:p>
            <a:pPr lvl="2"/>
            <a:r>
              <a:rPr lang="en-US" sz="2000" dirty="0" smtClean="0"/>
              <a:t>For instance, a certain bit in the </a:t>
            </a:r>
            <a:r>
              <a:rPr lang="en-US" sz="2000" b="1" dirty="0" smtClean="0"/>
              <a:t>control register </a:t>
            </a:r>
            <a:r>
              <a:rPr lang="en-US" sz="2000" dirty="0" smtClean="0"/>
              <a:t>of a serial port chooses between </a:t>
            </a:r>
            <a:r>
              <a:rPr lang="en-US" sz="2000" b="1" dirty="0" smtClean="0"/>
              <a:t>full-duplex</a:t>
            </a:r>
            <a:r>
              <a:rPr lang="en-US" sz="2000" dirty="0" smtClean="0"/>
              <a:t> and </a:t>
            </a:r>
            <a:r>
              <a:rPr lang="en-US" sz="2000" b="1" dirty="0" smtClean="0"/>
              <a:t>half-duplex </a:t>
            </a:r>
            <a:r>
              <a:rPr lang="en-US" sz="2000" dirty="0" smtClean="0"/>
              <a:t>communication, another bit </a:t>
            </a:r>
            <a:r>
              <a:rPr lang="en-US" sz="2000" i="1" dirty="0" smtClean="0"/>
              <a:t>enables parity checking</a:t>
            </a:r>
            <a:r>
              <a:rPr lang="en-US" sz="2000" dirty="0" smtClean="0"/>
              <a:t>, etc.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996288"/>
            <a:ext cx="8735799" cy="4767926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I/O controller</a:t>
            </a:r>
            <a:r>
              <a:rPr lang="en-US" sz="2400" dirty="0" smtClean="0"/>
              <a:t> indicates its device state through the </a:t>
            </a:r>
            <a:r>
              <a:rPr lang="en-US" sz="2400" b="1" dirty="0" smtClean="0"/>
              <a:t>busy bit </a:t>
            </a:r>
            <a:r>
              <a:rPr lang="en-US" sz="2400" dirty="0" smtClean="0"/>
              <a:t>in the </a:t>
            </a:r>
            <a:r>
              <a:rPr lang="en-US" sz="2400" b="1" dirty="0" smtClean="0"/>
              <a:t>status register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controller</a:t>
            </a:r>
            <a:r>
              <a:rPr lang="en-US" sz="2400" b="1" dirty="0" smtClean="0"/>
              <a:t> sets </a:t>
            </a:r>
            <a:r>
              <a:rPr lang="en-US" sz="2400" dirty="0" smtClean="0"/>
              <a:t>(1) the </a:t>
            </a:r>
            <a:r>
              <a:rPr lang="en-US" sz="2400" b="1" dirty="0" smtClean="0"/>
              <a:t>busy bit </a:t>
            </a:r>
            <a:r>
              <a:rPr lang="en-US" sz="2400" dirty="0" smtClean="0"/>
              <a:t>when device is </a:t>
            </a:r>
            <a:r>
              <a:rPr lang="en-US" sz="2400" b="1" dirty="0" smtClean="0"/>
              <a:t>busy </a:t>
            </a:r>
            <a:r>
              <a:rPr lang="en-US" sz="2400" dirty="0" smtClean="0"/>
              <a:t>and </a:t>
            </a:r>
            <a:r>
              <a:rPr lang="en-US" sz="2400" b="1" dirty="0" smtClean="0"/>
              <a:t>clears</a:t>
            </a:r>
            <a:r>
              <a:rPr lang="en-US" sz="2400" dirty="0" smtClean="0"/>
              <a:t> (0) the </a:t>
            </a:r>
            <a:r>
              <a:rPr lang="en-US" sz="2400" b="1" dirty="0" smtClean="0"/>
              <a:t>busy bit</a:t>
            </a:r>
            <a:r>
              <a:rPr lang="en-US" sz="2400" dirty="0" smtClean="0"/>
              <a:t> when it is </a:t>
            </a:r>
            <a:r>
              <a:rPr lang="en-US" sz="2400" b="1" dirty="0" smtClean="0"/>
              <a:t>ready </a:t>
            </a:r>
            <a:r>
              <a:rPr lang="en-US" sz="2400" dirty="0" smtClean="0"/>
              <a:t>to accept the command.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I/O Polling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887104"/>
            <a:ext cx="8980227" cy="5295332"/>
          </a:xfrm>
        </p:spPr>
        <p:txBody>
          <a:bodyPr/>
          <a:lstStyle/>
          <a:p>
            <a:r>
              <a:rPr lang="en-US" sz="2200" dirty="0" smtClean="0"/>
              <a:t>Assume a </a:t>
            </a:r>
            <a:r>
              <a:rPr lang="en-US" sz="2200" b="1" dirty="0" smtClean="0"/>
              <a:t>host system </a:t>
            </a:r>
            <a:r>
              <a:rPr lang="en-US" sz="2200" dirty="0" smtClean="0"/>
              <a:t>perform an </a:t>
            </a:r>
            <a:r>
              <a:rPr lang="en-US" sz="2200" b="1" dirty="0" smtClean="0"/>
              <a:t>I/O write to a device </a:t>
            </a:r>
            <a:r>
              <a:rPr lang="en-US" sz="2200" dirty="0" smtClean="0"/>
              <a:t>through a </a:t>
            </a:r>
            <a:r>
              <a:rPr lang="en-US" sz="2200" b="1" dirty="0" smtClean="0"/>
              <a:t>port </a:t>
            </a:r>
            <a:r>
              <a:rPr lang="en-US" sz="2200" dirty="0" smtClean="0"/>
              <a:t>coordinates with its </a:t>
            </a:r>
            <a:r>
              <a:rPr lang="en-US" sz="2200" b="1" dirty="0" smtClean="0"/>
              <a:t>I/O controller</a:t>
            </a:r>
            <a:r>
              <a:rPr lang="en-US" sz="2200" dirty="0" smtClean="0"/>
              <a:t> as follows:</a:t>
            </a:r>
          </a:p>
          <a:p>
            <a:pPr lvl="1">
              <a:buNone/>
            </a:pPr>
            <a:r>
              <a:rPr lang="en-US" sz="2000" dirty="0" smtClean="0"/>
              <a:t>1. Read the </a:t>
            </a:r>
            <a:r>
              <a:rPr lang="en-US" sz="2000" b="1" dirty="0" smtClean="0"/>
              <a:t>busy bit </a:t>
            </a:r>
            <a:r>
              <a:rPr lang="en-US" sz="2000" dirty="0" smtClean="0"/>
              <a:t>from </a:t>
            </a:r>
            <a:r>
              <a:rPr lang="en-US" sz="2000" b="1" dirty="0" smtClean="0"/>
              <a:t>status register </a:t>
            </a:r>
            <a:r>
              <a:rPr lang="en-US" sz="2000" dirty="0" smtClean="0"/>
              <a:t>of the I/O controller until it is 0 (0 = ready)  is called </a:t>
            </a:r>
            <a:r>
              <a:rPr lang="en-US" sz="2000" b="1" dirty="0" smtClean="0"/>
              <a:t>I/O</a:t>
            </a:r>
            <a:r>
              <a:rPr lang="en-US" sz="2000" dirty="0" smtClean="0"/>
              <a:t> </a:t>
            </a:r>
            <a:r>
              <a:rPr lang="en-US" sz="2000" b="1" i="1" dirty="0" smtClean="0"/>
              <a:t>polling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2. If it is</a:t>
            </a:r>
            <a:r>
              <a:rPr lang="en-US" sz="2000" b="1" dirty="0" smtClean="0"/>
              <a:t> ready</a:t>
            </a:r>
            <a:r>
              <a:rPr lang="en-US" sz="2000" dirty="0" smtClean="0"/>
              <a:t>, then host sets the </a:t>
            </a:r>
            <a:r>
              <a:rPr lang="en-US" sz="2000" b="1" dirty="0" smtClean="0"/>
              <a:t>write bit </a:t>
            </a:r>
            <a:r>
              <a:rPr lang="en-US" sz="2000" dirty="0" smtClean="0"/>
              <a:t>in the </a:t>
            </a:r>
            <a:r>
              <a:rPr lang="en-US" sz="2000" b="1" dirty="0" smtClean="0"/>
              <a:t>command register </a:t>
            </a:r>
            <a:r>
              <a:rPr lang="en-US" sz="2000" dirty="0" smtClean="0"/>
              <a:t>and writes a byte into the I/O controller’s </a:t>
            </a:r>
            <a:r>
              <a:rPr lang="en-US" sz="2000" b="1" dirty="0" smtClean="0"/>
              <a:t>data-out register</a:t>
            </a:r>
            <a:r>
              <a:rPr lang="en-US" sz="2000" dirty="0" smtClean="0"/>
              <a:t>.</a:t>
            </a:r>
          </a:p>
          <a:p>
            <a:pPr lvl="1">
              <a:buNone/>
            </a:pPr>
            <a:r>
              <a:rPr lang="en-US" sz="2000" dirty="0" smtClean="0"/>
              <a:t>3. Then the host </a:t>
            </a:r>
            <a:r>
              <a:rPr lang="en-US" sz="2000" b="1" dirty="0" smtClean="0"/>
              <a:t>sets</a:t>
            </a:r>
            <a:r>
              <a:rPr lang="en-US" sz="2000" dirty="0" smtClean="0"/>
              <a:t> the </a:t>
            </a:r>
            <a:r>
              <a:rPr lang="en-US" sz="2000" b="1" dirty="0" smtClean="0"/>
              <a:t>command-ready bit.</a:t>
            </a:r>
          </a:p>
          <a:p>
            <a:pPr lvl="1">
              <a:buNone/>
            </a:pPr>
            <a:r>
              <a:rPr lang="en-US" sz="2000" dirty="0" smtClean="0"/>
              <a:t>4. When the </a:t>
            </a:r>
            <a:r>
              <a:rPr lang="en-US" sz="2000" b="1" dirty="0" smtClean="0"/>
              <a:t>I/O controller</a:t>
            </a:r>
            <a:r>
              <a:rPr lang="en-US" sz="2000" dirty="0" smtClean="0"/>
              <a:t> notices that the </a:t>
            </a:r>
            <a:r>
              <a:rPr lang="en-US" sz="2000" b="1" dirty="0" smtClean="0"/>
              <a:t>command-ready bit </a:t>
            </a:r>
            <a:r>
              <a:rPr lang="en-US" sz="2000" dirty="0" smtClean="0"/>
              <a:t>is </a:t>
            </a:r>
            <a:r>
              <a:rPr lang="en-US" sz="2000" b="1" dirty="0" smtClean="0"/>
              <a:t>set</a:t>
            </a:r>
            <a:r>
              <a:rPr lang="en-US" sz="2000" dirty="0" smtClean="0"/>
              <a:t>, it sets the </a:t>
            </a:r>
            <a:r>
              <a:rPr lang="en-US" sz="2000" b="1" dirty="0" smtClean="0"/>
              <a:t>busy bit </a:t>
            </a:r>
            <a:r>
              <a:rPr lang="en-US" sz="2000" dirty="0" smtClean="0"/>
              <a:t>to indicate  a write operation.</a:t>
            </a:r>
          </a:p>
          <a:p>
            <a:pPr lvl="1">
              <a:buNone/>
            </a:pPr>
            <a:r>
              <a:rPr lang="en-US" sz="2000" dirty="0" smtClean="0"/>
              <a:t>5. Then controller reads the </a:t>
            </a:r>
            <a:r>
              <a:rPr lang="en-US" sz="2000" b="1" dirty="0" smtClean="0"/>
              <a:t>command register </a:t>
            </a:r>
            <a:r>
              <a:rPr lang="en-US" sz="2000" dirty="0" smtClean="0"/>
              <a:t>and sees the </a:t>
            </a:r>
            <a:r>
              <a:rPr lang="en-US" sz="2000" b="1" dirty="0" smtClean="0"/>
              <a:t>write command</a:t>
            </a:r>
            <a:r>
              <a:rPr lang="en-US" sz="2000" dirty="0" smtClean="0"/>
              <a:t> from the host. </a:t>
            </a:r>
          </a:p>
          <a:p>
            <a:pPr lvl="1">
              <a:buNone/>
            </a:pPr>
            <a:r>
              <a:rPr lang="en-US" sz="2000" dirty="0" smtClean="0"/>
              <a:t>6. It reads the </a:t>
            </a:r>
            <a:r>
              <a:rPr lang="en-US" sz="2000" b="1" dirty="0" smtClean="0"/>
              <a:t>data-out register </a:t>
            </a:r>
            <a:r>
              <a:rPr lang="en-US" sz="2000" dirty="0" smtClean="0"/>
              <a:t>to get the byte and does </a:t>
            </a:r>
            <a:r>
              <a:rPr lang="en-US" sz="2000" b="1" dirty="0" smtClean="0"/>
              <a:t>the I/O write </a:t>
            </a:r>
            <a:r>
              <a:rPr lang="en-US" sz="2000" dirty="0" smtClean="0"/>
              <a:t>to the device.</a:t>
            </a:r>
          </a:p>
          <a:p>
            <a:pPr lvl="1">
              <a:buNone/>
            </a:pPr>
            <a:r>
              <a:rPr lang="en-US" sz="2000" dirty="0" smtClean="0"/>
              <a:t>7. </a:t>
            </a:r>
            <a:r>
              <a:rPr lang="en-US" sz="2000" dirty="0" smtClean="0">
                <a:ea typeface="ＭＳ Ｐゴシック" charset="-128"/>
              </a:rPr>
              <a:t>Controller clears </a:t>
            </a:r>
            <a:r>
              <a:rPr lang="en-US" sz="2000" b="1" dirty="0" smtClean="0">
                <a:ea typeface="ＭＳ Ｐゴシック" charset="-128"/>
              </a:rPr>
              <a:t>busy bit, error bit</a:t>
            </a:r>
            <a:r>
              <a:rPr lang="en-US" sz="2000" dirty="0" smtClean="0">
                <a:ea typeface="ＭＳ Ｐゴシック" charset="-128"/>
              </a:rPr>
              <a:t>, </a:t>
            </a:r>
            <a:r>
              <a:rPr lang="en-US" sz="2000" b="1" dirty="0" smtClean="0">
                <a:ea typeface="ＭＳ Ｐゴシック" charset="-128"/>
              </a:rPr>
              <a:t>command-ready bit </a:t>
            </a:r>
            <a:r>
              <a:rPr lang="en-US" sz="2000" dirty="0" smtClean="0">
                <a:ea typeface="ＭＳ Ｐゴシック" charset="-128"/>
              </a:rPr>
              <a:t>when the I/O transfer is done</a:t>
            </a:r>
          </a:p>
          <a:p>
            <a:pPr lvl="1">
              <a:buNone/>
            </a:pPr>
            <a:r>
              <a:rPr lang="en-US" sz="2000" dirty="0" smtClean="0"/>
              <a:t>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Polling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661" y="928049"/>
            <a:ext cx="8679976" cy="521399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I/O polling </a:t>
            </a:r>
            <a:r>
              <a:rPr lang="en-US" sz="2400" dirty="0" smtClean="0"/>
              <a:t>operation is indicated in </a:t>
            </a:r>
            <a:r>
              <a:rPr lang="en-US" sz="2400" b="1" dirty="0" smtClean="0"/>
              <a:t>step1:</a:t>
            </a:r>
          </a:p>
          <a:p>
            <a:pPr lvl="1"/>
            <a:r>
              <a:rPr lang="en-US" sz="2400" dirty="0" smtClean="0"/>
              <a:t>the host is </a:t>
            </a:r>
            <a:r>
              <a:rPr lang="en-US" sz="2400" b="1" dirty="0" smtClean="0"/>
              <a:t>busy-waiting or polling: </a:t>
            </a:r>
            <a:r>
              <a:rPr lang="en-US" sz="2400" dirty="0" smtClean="0"/>
              <a:t>it is in a loop, reading the </a:t>
            </a:r>
            <a:r>
              <a:rPr lang="en-US" sz="2400" b="1" dirty="0" smtClean="0"/>
              <a:t>status register </a:t>
            </a:r>
            <a:r>
              <a:rPr lang="en-US" sz="2400" dirty="0" smtClean="0"/>
              <a:t>over and over until the busy bit becomes clear.</a:t>
            </a:r>
          </a:p>
          <a:p>
            <a:r>
              <a:rPr lang="en-US" sz="2400" dirty="0" smtClean="0"/>
              <a:t>In many computer architectures, </a:t>
            </a:r>
            <a:r>
              <a:rPr lang="en-US" sz="2400" b="1" dirty="0" smtClean="0"/>
              <a:t>three CPU-instruction cycles </a:t>
            </a:r>
            <a:r>
              <a:rPr lang="en-US" sz="2400" dirty="0" smtClean="0"/>
              <a:t>are sufficient to </a:t>
            </a:r>
            <a:r>
              <a:rPr lang="en-US" sz="2400" b="1" dirty="0" smtClean="0"/>
              <a:t>poll</a:t>
            </a:r>
            <a:r>
              <a:rPr lang="en-US" sz="2400" dirty="0" smtClean="0"/>
              <a:t> an external device: </a:t>
            </a:r>
          </a:p>
          <a:p>
            <a:pPr lvl="1"/>
            <a:r>
              <a:rPr lang="en-US" sz="2200" b="1" i="1" dirty="0" smtClean="0"/>
              <a:t>read a device status register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b="1" i="1" dirty="0" smtClean="0"/>
              <a:t>extract its status bit</a:t>
            </a:r>
            <a:r>
              <a:rPr lang="en-US" sz="2200" dirty="0" smtClean="0"/>
              <a:t>, and </a:t>
            </a:r>
          </a:p>
          <a:p>
            <a:pPr lvl="1"/>
            <a:r>
              <a:rPr lang="en-US" sz="2200" b="1" i="1" dirty="0" smtClean="0"/>
              <a:t>branch if not zero</a:t>
            </a:r>
            <a:r>
              <a:rPr lang="en-US" sz="2200" dirty="0" smtClean="0"/>
              <a:t>. </a:t>
            </a:r>
          </a:p>
          <a:p>
            <a:endParaRPr lang="en-US" sz="24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928048"/>
            <a:ext cx="8735799" cy="4836165"/>
          </a:xfrm>
        </p:spPr>
        <p:txBody>
          <a:bodyPr/>
          <a:lstStyle/>
          <a:p>
            <a:r>
              <a:rPr lang="en-US" sz="2400" dirty="0" smtClean="0"/>
              <a:t>Clearly, the basic </a:t>
            </a:r>
            <a:r>
              <a:rPr lang="en-US" sz="2400" b="1" dirty="0" smtClean="0"/>
              <a:t>polling </a:t>
            </a:r>
            <a:r>
              <a:rPr lang="en-US" sz="2400" dirty="0" smtClean="0"/>
              <a:t>operation is efficient.</a:t>
            </a:r>
          </a:p>
          <a:p>
            <a:r>
              <a:rPr lang="en-US" sz="2400" dirty="0" smtClean="0"/>
              <a:t>But </a:t>
            </a:r>
            <a:r>
              <a:rPr lang="en-US" sz="2400" b="1" dirty="0" smtClean="0"/>
              <a:t>polling</a:t>
            </a:r>
            <a:r>
              <a:rPr lang="en-US" sz="2400" dirty="0" smtClean="0"/>
              <a:t> becomes inefficient when an </a:t>
            </a:r>
            <a:r>
              <a:rPr lang="en-US" sz="2400" b="1" dirty="0" smtClean="0"/>
              <a:t>I/O controller </a:t>
            </a:r>
            <a:r>
              <a:rPr lang="en-US" sz="2400" dirty="0" smtClean="0"/>
              <a:t>is repeatedly waiting for the </a:t>
            </a:r>
            <a:r>
              <a:rPr lang="en-US" sz="2400" b="1" i="1" dirty="0" smtClean="0"/>
              <a:t>ready status </a:t>
            </a:r>
            <a:r>
              <a:rPr lang="en-US" sz="2400" dirty="0" smtClean="0"/>
              <a:t>of its I/O device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b="1" dirty="0" smtClean="0"/>
              <a:t>wasting CPU’s useful processing time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 such instances, it may be more efficient to arrange for the HW controller to notify the CPU when the device becomes </a:t>
            </a:r>
            <a:r>
              <a:rPr lang="en-US" sz="2400" b="1" dirty="0" smtClean="0"/>
              <a:t>ready</a:t>
            </a:r>
            <a:r>
              <a:rPr lang="en-US" sz="2400" dirty="0" smtClean="0"/>
              <a:t> for service rather than the </a:t>
            </a:r>
            <a:r>
              <a:rPr lang="en-US" sz="2400" b="1" dirty="0" smtClean="0"/>
              <a:t>CPU to poll repeatedly </a:t>
            </a:r>
            <a:r>
              <a:rPr lang="en-US" sz="2400" dirty="0" smtClean="0"/>
              <a:t>for the device by itself. </a:t>
            </a:r>
          </a:p>
          <a:p>
            <a:r>
              <a:rPr lang="en-US" sz="2400" dirty="0" smtClean="0"/>
              <a:t>The HW mechanism that enables a device to notify the CPU when it is </a:t>
            </a:r>
            <a:r>
              <a:rPr lang="en-US" sz="2400" b="1" dirty="0" smtClean="0"/>
              <a:t>ready</a:t>
            </a:r>
            <a:r>
              <a:rPr lang="en-US" sz="2400" dirty="0" smtClean="0"/>
              <a:t> is called an </a:t>
            </a:r>
            <a:r>
              <a:rPr lang="en-US" sz="2400" b="1" u="sng" dirty="0" smtClean="0"/>
              <a:t>interrupt</a:t>
            </a:r>
            <a:r>
              <a:rPr lang="en-US" sz="2400" b="1" dirty="0" smtClean="0"/>
              <a:t>.</a:t>
            </a:r>
            <a:endParaRPr lang="th-TH" sz="24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873457"/>
            <a:ext cx="8802806" cy="5404513"/>
          </a:xfrm>
        </p:spPr>
        <p:txBody>
          <a:bodyPr/>
          <a:lstStyle/>
          <a:p>
            <a:r>
              <a:rPr lang="en-US" sz="2200" b="1" dirty="0" smtClean="0"/>
              <a:t>The basic interrupt mechanism works as follows: </a:t>
            </a:r>
          </a:p>
          <a:p>
            <a:pPr lvl="1"/>
            <a:r>
              <a:rPr lang="en-US" sz="2200" dirty="0" smtClean="0"/>
              <a:t>The CPU hardware has an</a:t>
            </a:r>
            <a:r>
              <a:rPr lang="en-US" sz="2200" b="1" dirty="0" smtClean="0"/>
              <a:t> input pin </a:t>
            </a:r>
            <a:r>
              <a:rPr lang="en-US" sz="2200" dirty="0" smtClean="0"/>
              <a:t>(or </a:t>
            </a:r>
            <a:r>
              <a:rPr lang="en-US" sz="2200" b="1" dirty="0" smtClean="0"/>
              <a:t>line</a:t>
            </a:r>
            <a:r>
              <a:rPr lang="en-US" sz="2200" dirty="0" smtClean="0"/>
              <a:t>) called the </a:t>
            </a:r>
            <a:r>
              <a:rPr lang="en-US" sz="2200" b="1" dirty="0" smtClean="0"/>
              <a:t>interrupt-request line </a:t>
            </a:r>
            <a:r>
              <a:rPr lang="en-US" sz="2200" dirty="0" smtClean="0"/>
              <a:t>(</a:t>
            </a:r>
            <a:r>
              <a:rPr lang="en-US" sz="2200" b="1" dirty="0" smtClean="0"/>
              <a:t>IRQ-line</a:t>
            </a:r>
            <a:r>
              <a:rPr lang="en-US" sz="2200" dirty="0" smtClean="0"/>
              <a:t>)</a:t>
            </a:r>
            <a:r>
              <a:rPr lang="en-US" sz="2200" b="1" dirty="0" smtClean="0"/>
              <a:t> </a:t>
            </a:r>
            <a:r>
              <a:rPr lang="en-US" sz="2200" dirty="0" smtClean="0"/>
              <a:t>that the CPU senses its signal after executing every instruction. </a:t>
            </a:r>
          </a:p>
          <a:p>
            <a:pPr lvl="1"/>
            <a:r>
              <a:rPr lang="en-US" sz="2200" dirty="0" smtClean="0"/>
              <a:t>When the </a:t>
            </a:r>
            <a:r>
              <a:rPr lang="en-US" sz="2200" b="1" dirty="0" smtClean="0"/>
              <a:t>CPU</a:t>
            </a:r>
            <a:r>
              <a:rPr lang="en-US" sz="2200" dirty="0" smtClean="0"/>
              <a:t> detects that an </a:t>
            </a:r>
            <a:r>
              <a:rPr lang="en-US" sz="2200" b="1" dirty="0" smtClean="0"/>
              <a:t>I/O controller </a:t>
            </a:r>
            <a:r>
              <a:rPr lang="en-US" sz="2200" dirty="0" smtClean="0"/>
              <a:t>has asserted (1) a signal on the </a:t>
            </a:r>
            <a:r>
              <a:rPr lang="en-US" sz="2200" b="1" dirty="0" smtClean="0"/>
              <a:t>IRQ-line</a:t>
            </a:r>
            <a:r>
              <a:rPr lang="en-US" sz="2200" dirty="0" smtClean="0"/>
              <a:t>, the CPU performs a state save operation and jumps to a </a:t>
            </a:r>
            <a:r>
              <a:rPr lang="en-US" sz="2200" b="1" dirty="0" smtClean="0"/>
              <a:t>interrupt-handler routine </a:t>
            </a:r>
            <a:r>
              <a:rPr lang="en-US" sz="2200" dirty="0" smtClean="0"/>
              <a:t>(</a:t>
            </a:r>
            <a:r>
              <a:rPr lang="en-US" sz="2200" b="1" dirty="0" smtClean="0"/>
              <a:t>IHR</a:t>
            </a:r>
            <a:r>
              <a:rPr lang="en-US" sz="2200" dirty="0" smtClean="0"/>
              <a:t>)</a:t>
            </a:r>
            <a:r>
              <a:rPr lang="en-US" sz="2200" b="1" dirty="0" smtClean="0"/>
              <a:t> </a:t>
            </a:r>
            <a:r>
              <a:rPr lang="en-US" sz="2200" dirty="0" smtClean="0"/>
              <a:t>instructions which are stored at a fixed address in the </a:t>
            </a:r>
            <a:r>
              <a:rPr lang="en-US" sz="2200" b="1" dirty="0" smtClean="0"/>
              <a:t>OS</a:t>
            </a:r>
            <a:r>
              <a:rPr lang="en-US" sz="2200" dirty="0" smtClean="0"/>
              <a:t> memory.</a:t>
            </a:r>
          </a:p>
          <a:p>
            <a:pPr lvl="2"/>
            <a:r>
              <a:rPr lang="en-US" sz="2000" b="1" dirty="0" smtClean="0"/>
              <a:t>The IHR of each device is provided by the OS.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b="1" dirty="0" smtClean="0"/>
              <a:t>IHR </a:t>
            </a:r>
            <a:r>
              <a:rPr lang="en-US" sz="2200" dirty="0" smtClean="0"/>
              <a:t>determines the cause of the </a:t>
            </a:r>
            <a:r>
              <a:rPr lang="en-US" sz="2200" b="1" dirty="0" smtClean="0"/>
              <a:t>interrupt</a:t>
            </a:r>
            <a:r>
              <a:rPr lang="en-US" sz="2200" dirty="0" smtClean="0"/>
              <a:t> and performs the necessary processing; </a:t>
            </a:r>
          </a:p>
          <a:p>
            <a:pPr lvl="2"/>
            <a:r>
              <a:rPr lang="en-US" sz="2200" dirty="0" smtClean="0"/>
              <a:t>CPU executes the instructions of </a:t>
            </a:r>
            <a:r>
              <a:rPr lang="en-US" sz="2200" b="1" dirty="0" smtClean="0"/>
              <a:t>IHR</a:t>
            </a:r>
            <a:r>
              <a:rPr lang="en-US" sz="2200" dirty="0" smtClean="0"/>
              <a:t> and then restore the system state for resuming the interrupted process.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55575"/>
            <a:ext cx="7783512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082675"/>
            <a:ext cx="7750365" cy="5004226"/>
          </a:xfrm>
        </p:spPr>
        <p:txBody>
          <a:bodyPr/>
          <a:lstStyle/>
          <a:p>
            <a:r>
              <a:rPr lang="en-US" altLang="en-US" sz="2400" dirty="0" smtClean="0"/>
              <a:t>Overview</a:t>
            </a:r>
          </a:p>
          <a:p>
            <a:r>
              <a:rPr lang="en-US" altLang="en-US" sz="2400" dirty="0" smtClean="0"/>
              <a:t>I/O Hardware</a:t>
            </a:r>
          </a:p>
          <a:p>
            <a:r>
              <a:rPr lang="en-US" altLang="en-US" sz="2400" dirty="0" smtClean="0"/>
              <a:t>Application I/O Interface</a:t>
            </a:r>
          </a:p>
          <a:p>
            <a:r>
              <a:rPr lang="en-US" altLang="en-US" sz="2400" dirty="0" smtClean="0"/>
              <a:t>Kernel I/O Subsystem</a:t>
            </a:r>
          </a:p>
          <a:p>
            <a:r>
              <a:rPr lang="en-US" altLang="en-US" sz="2400" dirty="0" smtClean="0"/>
              <a:t>Transforming I/O Requests to Hardware Operations</a:t>
            </a:r>
          </a:p>
          <a:p>
            <a:r>
              <a:rPr lang="en-US" altLang="en-US" sz="2400" dirty="0" smtClean="0"/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900753"/>
            <a:ext cx="8708504" cy="4863462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device controller </a:t>
            </a:r>
            <a:r>
              <a:rPr lang="en-US" sz="2200" dirty="0" smtClean="0"/>
              <a:t>raises an </a:t>
            </a:r>
            <a:r>
              <a:rPr lang="en-US" sz="2200" b="1" dirty="0" smtClean="0"/>
              <a:t>interrupt</a:t>
            </a:r>
            <a:r>
              <a:rPr lang="en-US" sz="2200" dirty="0" smtClean="0"/>
              <a:t> by asserting the </a:t>
            </a:r>
            <a:r>
              <a:rPr lang="en-US" sz="2200" b="1" dirty="0" smtClean="0"/>
              <a:t>IRQ- line </a:t>
            </a:r>
            <a:r>
              <a:rPr lang="en-US" sz="2200" dirty="0" smtClean="0"/>
              <a:t>of the CPU and then the CPU catches the interrupt and dispatches it to the </a:t>
            </a:r>
            <a:r>
              <a:rPr lang="en-US" sz="2200" b="1" dirty="0" smtClean="0"/>
              <a:t>IHR </a:t>
            </a:r>
            <a:r>
              <a:rPr lang="en-US" sz="2200" dirty="0" smtClean="0"/>
              <a:t>of the </a:t>
            </a:r>
            <a:r>
              <a:rPr lang="en-US" sz="2200" b="1" dirty="0" smtClean="0"/>
              <a:t>OS</a:t>
            </a:r>
            <a:r>
              <a:rPr lang="en-US" sz="2200" dirty="0" smtClean="0"/>
              <a:t>, and the handler clears the interrupt by servicing the device. </a:t>
            </a:r>
          </a:p>
          <a:p>
            <a:r>
              <a:rPr lang="en-US" sz="2200" b="1" dirty="0" smtClean="0"/>
              <a:t>Figure 13.3 </a:t>
            </a:r>
            <a:r>
              <a:rPr lang="en-US" sz="2200" dirty="0" smtClean="0"/>
              <a:t>summarizes the </a:t>
            </a:r>
            <a:r>
              <a:rPr lang="en-US" sz="2200" b="1" dirty="0" smtClean="0"/>
              <a:t>interrupt-driven I/O </a:t>
            </a:r>
            <a:r>
              <a:rPr lang="en-US" sz="2200" dirty="0" smtClean="0"/>
              <a:t>cycle. </a:t>
            </a:r>
          </a:p>
          <a:p>
            <a:r>
              <a:rPr lang="en-US" sz="2200" b="1" dirty="0" smtClean="0"/>
              <a:t>Interrupt management </a:t>
            </a:r>
            <a:r>
              <a:rPr lang="en-US" sz="2200" dirty="0" smtClean="0"/>
              <a:t>function of the OS is important:</a:t>
            </a:r>
          </a:p>
          <a:p>
            <a:pPr lvl="1"/>
            <a:r>
              <a:rPr lang="en-US" sz="2200" dirty="0" smtClean="0"/>
              <a:t> because even a single-user system manages hundreds of interrupts per second and the server systems handle hundreds of thousands interrupts per second.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168275"/>
            <a:ext cx="7897812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Interrupt-Driven I/O Cycle</a:t>
            </a:r>
            <a:endParaRPr lang="en-US" altLang="en-US" sz="2400" smtClean="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458" y="846161"/>
            <a:ext cx="7697336" cy="52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63286" y="5445456"/>
            <a:ext cx="448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Figure 13.3 </a:t>
            </a:r>
            <a:r>
              <a:rPr lang="en-US" sz="2000" dirty="0" smtClean="0">
                <a:latin typeface="+mn-lt"/>
              </a:rPr>
              <a:t>Interrupt-driven I/O cycle.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914400"/>
            <a:ext cx="8447964" cy="4849813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basic interrupt mechanism </a:t>
            </a:r>
            <a:r>
              <a:rPr lang="en-US" sz="2200" dirty="0" smtClean="0"/>
              <a:t>enables the CPU to respond to an </a:t>
            </a:r>
            <a:r>
              <a:rPr lang="en-US" sz="2200" b="1" dirty="0" smtClean="0"/>
              <a:t>asynchronous event</a:t>
            </a:r>
            <a:r>
              <a:rPr lang="en-US" sz="2200" dirty="0" smtClean="0"/>
              <a:t>, as when a device controller becomes </a:t>
            </a:r>
            <a:r>
              <a:rPr lang="en-US" sz="2200" b="1" dirty="0" smtClean="0"/>
              <a:t>ready</a:t>
            </a:r>
            <a:r>
              <a:rPr lang="en-US" sz="2200" dirty="0" smtClean="0"/>
              <a:t> for service.</a:t>
            </a:r>
          </a:p>
          <a:p>
            <a:r>
              <a:rPr lang="en-US" sz="2200" dirty="0" smtClean="0"/>
              <a:t> In a </a:t>
            </a:r>
            <a:r>
              <a:rPr lang="en-US" sz="2200" b="1" dirty="0" smtClean="0"/>
              <a:t>modern OS: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We need an </a:t>
            </a:r>
            <a:r>
              <a:rPr lang="en-US" sz="2000" b="1" dirty="0" smtClean="0"/>
              <a:t>efficient way to dispatch </a:t>
            </a:r>
            <a:r>
              <a:rPr lang="en-US" sz="2000" dirty="0" smtClean="0"/>
              <a:t>to the proper interrupt handler for a device without wasting time for polling all the device controllers  to find the source.</a:t>
            </a:r>
          </a:p>
          <a:p>
            <a:pPr lvl="1"/>
            <a:r>
              <a:rPr lang="en-US" sz="2000" dirty="0" smtClean="0"/>
              <a:t>We need </a:t>
            </a:r>
            <a:r>
              <a:rPr lang="en-US" sz="2000" b="1" dirty="0" smtClean="0"/>
              <a:t>multilevel interrupts</a:t>
            </a:r>
            <a:r>
              <a:rPr lang="en-US" sz="2000" dirty="0" smtClean="0"/>
              <a:t>, so that the OS can distinguish between </a:t>
            </a:r>
            <a:r>
              <a:rPr lang="en-US" sz="2000" b="1" dirty="0" smtClean="0"/>
              <a:t>high</a:t>
            </a:r>
            <a:r>
              <a:rPr lang="en-US" sz="2000" dirty="0" smtClean="0"/>
              <a:t>- and </a:t>
            </a:r>
            <a:r>
              <a:rPr lang="en-US" sz="2000" b="1" dirty="0" smtClean="0"/>
              <a:t>low</a:t>
            </a:r>
            <a:r>
              <a:rPr lang="en-US" sz="2000" dirty="0" smtClean="0"/>
              <a:t>-priority interrupts.</a:t>
            </a:r>
          </a:p>
          <a:p>
            <a:r>
              <a:rPr lang="en-US" sz="2200" dirty="0" smtClean="0"/>
              <a:t>In modern computer hardware, these </a:t>
            </a:r>
            <a:r>
              <a:rPr lang="en-US" sz="2200" b="1" dirty="0" smtClean="0"/>
              <a:t>three features </a:t>
            </a:r>
            <a:r>
              <a:rPr lang="en-US" sz="2200" dirty="0" smtClean="0"/>
              <a:t>are provided by the CPU and by the </a:t>
            </a:r>
            <a:r>
              <a:rPr lang="en-US" sz="2200" b="1" dirty="0" smtClean="0"/>
              <a:t>interrupt-controller hardware.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064526"/>
            <a:ext cx="8749447" cy="4699688"/>
          </a:xfrm>
        </p:spPr>
        <p:txBody>
          <a:bodyPr/>
          <a:lstStyle/>
          <a:p>
            <a:r>
              <a:rPr lang="en-US" sz="2200" dirty="0" smtClean="0"/>
              <a:t>Most modern CPUs have </a:t>
            </a:r>
            <a:r>
              <a:rPr lang="en-US" sz="2200" b="1" dirty="0" smtClean="0"/>
              <a:t>two interrupt request (IRQ) </a:t>
            </a:r>
            <a:r>
              <a:rPr lang="en-US" sz="2200" dirty="0" smtClean="0"/>
              <a:t>lines:</a:t>
            </a:r>
          </a:p>
          <a:p>
            <a:pPr lvl="1"/>
            <a:r>
              <a:rPr lang="en-US" sz="2200" b="1" dirty="0" smtClean="0"/>
              <a:t>Non-</a:t>
            </a:r>
            <a:r>
              <a:rPr lang="en-US" sz="2200" b="1" dirty="0" err="1" smtClean="0"/>
              <a:t>maskable</a:t>
            </a:r>
            <a:r>
              <a:rPr lang="en-US" sz="2200" b="1" dirty="0" smtClean="0"/>
              <a:t> interrupt: </a:t>
            </a:r>
            <a:r>
              <a:rPr lang="en-US" sz="2200" dirty="0" smtClean="0"/>
              <a:t>which is reserved for events such as unrecoverable memory errors.</a:t>
            </a:r>
          </a:p>
          <a:p>
            <a:pPr lvl="1"/>
            <a:r>
              <a:rPr lang="en-US" sz="2200" b="1" dirty="0" smtClean="0"/>
              <a:t>Maskable interrupt:</a:t>
            </a:r>
            <a:r>
              <a:rPr lang="en-US" sz="2200" dirty="0" smtClean="0"/>
              <a:t> it can be </a:t>
            </a:r>
            <a:r>
              <a:rPr lang="en-US" sz="2200" b="1" dirty="0" smtClean="0"/>
              <a:t>turned off </a:t>
            </a:r>
            <a:r>
              <a:rPr lang="en-US" sz="2200" dirty="0" smtClean="0"/>
              <a:t>by the CPU before the execution of critical instruction sequences that must not be interrupted.</a:t>
            </a:r>
          </a:p>
          <a:p>
            <a:r>
              <a:rPr lang="en-US" sz="2200" dirty="0" smtClean="0"/>
              <a:t>The </a:t>
            </a:r>
            <a:r>
              <a:rPr lang="en-US" sz="2200" b="1" dirty="0" err="1" smtClean="0"/>
              <a:t>maskable</a:t>
            </a:r>
            <a:r>
              <a:rPr lang="en-US" sz="2200" b="1" dirty="0" smtClean="0"/>
              <a:t> interrupt </a:t>
            </a:r>
            <a:r>
              <a:rPr lang="en-US" sz="2200" dirty="0" smtClean="0"/>
              <a:t>is used by device controllers to request service</a:t>
            </a:r>
            <a:r>
              <a:rPr lang="en-US" dirty="0" smtClean="0"/>
              <a:t>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th-TH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th-TH" alt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404813"/>
            <a:ext cx="83708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091822"/>
            <a:ext cx="8681208" cy="4672392"/>
          </a:xfrm>
        </p:spPr>
        <p:txBody>
          <a:bodyPr/>
          <a:lstStyle/>
          <a:p>
            <a:r>
              <a:rPr lang="en-US" sz="2200" dirty="0" smtClean="0"/>
              <a:t>The interrupt mechanism accepts an </a:t>
            </a:r>
            <a:r>
              <a:rPr lang="en-US" sz="2200" b="1" i="1" dirty="0" smtClean="0"/>
              <a:t>address</a:t>
            </a:r>
            <a:r>
              <a:rPr lang="en-US" sz="2200" i="1" dirty="0" smtClean="0"/>
              <a:t>—a number that selects a specific interrupt-handling routine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In most architectures, </a:t>
            </a:r>
            <a:r>
              <a:rPr lang="en-US" sz="2200" b="1" dirty="0" smtClean="0"/>
              <a:t>this address </a:t>
            </a:r>
            <a:r>
              <a:rPr lang="en-US" sz="2200" dirty="0" smtClean="0"/>
              <a:t>is an offset in </a:t>
            </a:r>
            <a:r>
              <a:rPr lang="en-US" sz="2200" b="1" dirty="0" smtClean="0"/>
              <a:t>a table </a:t>
            </a:r>
            <a:r>
              <a:rPr lang="en-US" sz="2200" dirty="0" smtClean="0"/>
              <a:t>called the </a:t>
            </a:r>
            <a:r>
              <a:rPr lang="en-US" sz="2200" b="1" dirty="0" smtClean="0"/>
              <a:t>interrupt vector. </a:t>
            </a:r>
          </a:p>
          <a:p>
            <a:r>
              <a:rPr lang="en-US" sz="2200" b="1" dirty="0" smtClean="0"/>
              <a:t>Interrupt vector </a:t>
            </a:r>
            <a:r>
              <a:rPr lang="en-US" sz="2200" dirty="0" smtClean="0"/>
              <a:t>contains the memory addresses of specialized </a:t>
            </a:r>
            <a:r>
              <a:rPr lang="en-US" sz="2200" b="1" dirty="0" smtClean="0"/>
              <a:t>interrupt handlers </a:t>
            </a:r>
            <a:r>
              <a:rPr lang="en-US" sz="2200" dirty="0" smtClean="0"/>
              <a:t>for various I/O devices.</a:t>
            </a:r>
          </a:p>
          <a:p>
            <a:r>
              <a:rPr lang="en-US" sz="2200" dirty="0" smtClean="0"/>
              <a:t>The purpose of a </a:t>
            </a:r>
            <a:r>
              <a:rPr lang="en-US" sz="2200" b="1" dirty="0" smtClean="0"/>
              <a:t>vectored interrupt </a:t>
            </a:r>
            <a:r>
              <a:rPr lang="en-US" sz="2200" dirty="0" smtClean="0"/>
              <a:t>mechanism is to search all possible sources of interrupts to determine which one needs service.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Interrupts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8" y="928048"/>
            <a:ext cx="8243249" cy="5929952"/>
          </a:xfrm>
        </p:spPr>
        <p:txBody>
          <a:bodyPr/>
          <a:lstStyle/>
          <a:p>
            <a:r>
              <a:rPr lang="en-US" sz="2400" b="1" dirty="0" smtClean="0"/>
              <a:t>Figure 13.4 </a:t>
            </a:r>
            <a:r>
              <a:rPr lang="en-US" sz="2400" dirty="0" smtClean="0"/>
              <a:t>illustrates the design of</a:t>
            </a:r>
            <a:r>
              <a:rPr lang="en-US" sz="2400" b="1" dirty="0" smtClean="0"/>
              <a:t> the interrupt vector </a:t>
            </a:r>
            <a:r>
              <a:rPr lang="en-US" sz="2400" dirty="0" smtClean="0"/>
              <a:t>for the </a:t>
            </a:r>
            <a:r>
              <a:rPr lang="en-US" sz="2400" b="1" dirty="0" smtClean="0"/>
              <a:t>Intel Pentium</a:t>
            </a:r>
            <a:r>
              <a:rPr lang="en-US" sz="2400" dirty="0" smtClean="0"/>
              <a:t> processor. </a:t>
            </a:r>
          </a:p>
          <a:p>
            <a:pPr lvl="1"/>
            <a:r>
              <a:rPr lang="en-US" sz="2000" dirty="0" smtClean="0"/>
              <a:t>The events from 0 to 31, which are </a:t>
            </a:r>
            <a:r>
              <a:rPr lang="en-US" sz="2000" b="1" dirty="0" err="1" smtClean="0"/>
              <a:t>nonmaskable</a:t>
            </a:r>
            <a:r>
              <a:rPr lang="en-US" sz="2000" dirty="0" smtClean="0"/>
              <a:t>, are used to signal various error conditions. </a:t>
            </a:r>
          </a:p>
          <a:p>
            <a:pPr lvl="1"/>
            <a:r>
              <a:rPr lang="en-US" sz="2000" dirty="0" smtClean="0"/>
              <a:t>The events from 32 to 255, which are </a:t>
            </a:r>
            <a:r>
              <a:rPr lang="en-US" sz="2000" b="1" dirty="0" err="1" smtClean="0"/>
              <a:t>maskable</a:t>
            </a:r>
            <a:r>
              <a:rPr lang="en-US" sz="2000" dirty="0" smtClean="0"/>
              <a:t>, are used for purposes such as device-generated interrupts.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150813"/>
            <a:ext cx="7661275" cy="560387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Interrupts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707" y="941696"/>
            <a:ext cx="7260609" cy="492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0436" y="6114197"/>
            <a:ext cx="6420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Figure 13.4 </a:t>
            </a:r>
            <a:r>
              <a:rPr lang="en-US" sz="2000" dirty="0" smtClean="0">
                <a:latin typeface="+mn-lt"/>
              </a:rPr>
              <a:t>Intel Pentium processor event-vector table.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Interrupts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308" y="859810"/>
            <a:ext cx="8720920" cy="5158404"/>
          </a:xfrm>
        </p:spPr>
        <p:txBody>
          <a:bodyPr/>
          <a:lstStyle/>
          <a:p>
            <a:r>
              <a:rPr lang="en-US" sz="2200" dirty="0" smtClean="0"/>
              <a:t>The interrupt mechanism also implements a system of </a:t>
            </a:r>
            <a:r>
              <a:rPr lang="en-US" sz="2200" b="1" dirty="0" smtClean="0"/>
              <a:t>interrupt priority levels. </a:t>
            </a:r>
          </a:p>
          <a:p>
            <a:r>
              <a:rPr lang="en-US" sz="2200" dirty="0" smtClean="0"/>
              <a:t>These levels enable the CPU to defer the handling of </a:t>
            </a:r>
            <a:r>
              <a:rPr lang="en-US" sz="2200" b="1" dirty="0" smtClean="0"/>
              <a:t>low-priority interrupts </a:t>
            </a:r>
            <a:r>
              <a:rPr lang="en-US" sz="2200" dirty="0" smtClean="0"/>
              <a:t>without masking (hiding) all interrupts </a:t>
            </a:r>
          </a:p>
          <a:p>
            <a:pPr lvl="1"/>
            <a:r>
              <a:rPr lang="en-US" sz="2200" dirty="0" smtClean="0"/>
              <a:t>it possible to preempt a </a:t>
            </a:r>
            <a:r>
              <a:rPr lang="en-US" sz="2200" b="1" dirty="0" smtClean="0"/>
              <a:t>low-priority interrupt </a:t>
            </a:r>
            <a:r>
              <a:rPr lang="en-US" sz="2200" dirty="0" smtClean="0"/>
              <a:t>for a </a:t>
            </a:r>
            <a:r>
              <a:rPr lang="en-US" sz="2200" b="1" dirty="0" smtClean="0"/>
              <a:t>high priority interrupt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interrupt mechanism </a:t>
            </a:r>
            <a:r>
              <a:rPr lang="en-US" sz="2200" dirty="0" smtClean="0"/>
              <a:t>is also used to handle a wide variety of </a:t>
            </a:r>
            <a:r>
              <a:rPr lang="en-US" sz="2200" b="1" dirty="0" smtClean="0"/>
              <a:t>exceptions;</a:t>
            </a:r>
          </a:p>
          <a:p>
            <a:pPr lvl="1"/>
            <a:r>
              <a:rPr lang="en-US" sz="2000" dirty="0" smtClean="0"/>
              <a:t>such as </a:t>
            </a:r>
            <a:r>
              <a:rPr lang="en-US" sz="2000" i="1" dirty="0" smtClean="0"/>
              <a:t>dividing by </a:t>
            </a:r>
            <a:r>
              <a:rPr lang="en-US" sz="2000" dirty="0" smtClean="0"/>
              <a:t>0, </a:t>
            </a:r>
            <a:r>
              <a:rPr lang="en-US" sz="2000" i="1" dirty="0" smtClean="0"/>
              <a:t>accessing a protected memory address</a:t>
            </a:r>
            <a:r>
              <a:rPr lang="en-US" sz="2000" dirty="0" smtClean="0"/>
              <a:t>, or </a:t>
            </a:r>
            <a:r>
              <a:rPr lang="en-US" sz="2000" i="1" dirty="0" smtClean="0"/>
              <a:t>attempting to execute a privileged instruction from user mode</a:t>
            </a:r>
            <a:r>
              <a:rPr lang="en-US" sz="2000" dirty="0" smtClean="0"/>
              <a:t>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Page Fault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982639"/>
            <a:ext cx="8735799" cy="4781575"/>
          </a:xfrm>
        </p:spPr>
        <p:txBody>
          <a:bodyPr/>
          <a:lstStyle/>
          <a:p>
            <a:r>
              <a:rPr lang="en-US" sz="2200" dirty="0" smtClean="0"/>
              <a:t>An </a:t>
            </a:r>
            <a:r>
              <a:rPr lang="en-US" sz="2200" b="1" dirty="0" smtClean="0"/>
              <a:t>OS</a:t>
            </a:r>
            <a:r>
              <a:rPr lang="en-US" sz="2200" dirty="0" smtClean="0"/>
              <a:t> has an efficient HW and SW mechanism that saves </a:t>
            </a:r>
            <a:r>
              <a:rPr lang="en-US" sz="2200" b="1" dirty="0" smtClean="0"/>
              <a:t>processor state </a:t>
            </a:r>
            <a:r>
              <a:rPr lang="en-US" sz="2200" dirty="0" smtClean="0"/>
              <a:t>and then calls a privileged routine in the </a:t>
            </a:r>
            <a:r>
              <a:rPr lang="en-US" sz="2200" b="1" dirty="0" smtClean="0"/>
              <a:t>kernel</a:t>
            </a:r>
            <a:r>
              <a:rPr lang="en-US" sz="2200" dirty="0" smtClean="0"/>
              <a:t> during an</a:t>
            </a:r>
            <a:r>
              <a:rPr lang="en-US" sz="2200" b="1" dirty="0" smtClean="0"/>
              <a:t> I/O interrupt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Many operating systems use the </a:t>
            </a:r>
            <a:r>
              <a:rPr lang="en-US" sz="2200" b="1" dirty="0" smtClean="0"/>
              <a:t>interrupt mechanism</a:t>
            </a:r>
            <a:r>
              <a:rPr lang="en-US" sz="2200" dirty="0" smtClean="0"/>
              <a:t> for </a:t>
            </a:r>
            <a:r>
              <a:rPr lang="en-US" sz="2200" b="1" dirty="0" smtClean="0"/>
              <a:t>virtual memory paging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A </a:t>
            </a:r>
            <a:r>
              <a:rPr lang="en-US" sz="2200" b="1" dirty="0" smtClean="0"/>
              <a:t>page fault </a:t>
            </a:r>
            <a:r>
              <a:rPr lang="en-US" sz="2200" dirty="0" smtClean="0"/>
              <a:t>is </a:t>
            </a:r>
            <a:r>
              <a:rPr lang="en-US" sz="2200" smtClean="0"/>
              <a:t>an </a:t>
            </a:r>
            <a:r>
              <a:rPr lang="en-US" sz="2200" b="1" smtClean="0"/>
              <a:t>exception</a:t>
            </a:r>
            <a:r>
              <a:rPr lang="en-US" sz="2200" smtClean="0"/>
              <a:t> </a:t>
            </a:r>
            <a:r>
              <a:rPr lang="en-US" sz="2200" dirty="0" smtClean="0"/>
              <a:t>that results an </a:t>
            </a:r>
            <a:r>
              <a:rPr lang="en-US" sz="2200" b="1" dirty="0" smtClean="0"/>
              <a:t>IHR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This </a:t>
            </a:r>
            <a:r>
              <a:rPr lang="en-US" sz="2200" b="1" dirty="0" smtClean="0"/>
              <a:t>interrupt</a:t>
            </a:r>
            <a:r>
              <a:rPr lang="en-US" sz="2200" dirty="0" smtClean="0"/>
              <a:t> suspends the current process and jumps to the </a:t>
            </a:r>
            <a:r>
              <a:rPr lang="en-US" sz="2200" b="1" dirty="0" smtClean="0"/>
              <a:t>page-fault handler </a:t>
            </a:r>
            <a:r>
              <a:rPr lang="en-US" sz="2200" dirty="0" smtClean="0"/>
              <a:t>in the </a:t>
            </a:r>
            <a:r>
              <a:rPr lang="en-US" sz="2200" b="1" dirty="0" smtClean="0"/>
              <a:t>kernel</a:t>
            </a:r>
            <a:r>
              <a:rPr lang="en-US" sz="2200" dirty="0" smtClean="0"/>
              <a:t>. </a:t>
            </a:r>
          </a:p>
          <a:p>
            <a:r>
              <a:rPr lang="en-US" sz="2200" i="1" dirty="0" smtClean="0"/>
              <a:t>This handler saves the state of the interrupted process, moves the process to the </a:t>
            </a:r>
            <a:r>
              <a:rPr lang="en-US" sz="2200" b="1" i="1" dirty="0" smtClean="0"/>
              <a:t>wait queue</a:t>
            </a:r>
            <a:r>
              <a:rPr lang="en-US" sz="2200" i="1" dirty="0" smtClean="0"/>
              <a:t>, performs </a:t>
            </a:r>
            <a:r>
              <a:rPr lang="en-US" sz="2200" b="1" i="1" dirty="0" smtClean="0"/>
              <a:t>page-cache management</a:t>
            </a:r>
            <a:r>
              <a:rPr lang="en-US" sz="2200" i="1" dirty="0" smtClean="0"/>
              <a:t>, schedules an I/O operation to fetch the page from the disk (VM), schedules another process to resume execution of the process.</a:t>
            </a:r>
            <a:endParaRPr lang="th-TH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4" y="1150938"/>
            <a:ext cx="8379724" cy="4530725"/>
          </a:xfrm>
        </p:spPr>
        <p:txBody>
          <a:bodyPr/>
          <a:lstStyle/>
          <a:p>
            <a:r>
              <a:rPr lang="en-US" altLang="en-US" sz="2400" dirty="0" smtClean="0"/>
              <a:t>Explore the structure of an operating system</a:t>
            </a:r>
            <a:r>
              <a:rPr lang="ja-JP" altLang="en-US" sz="2400" smtClean="0"/>
              <a:t>’</a:t>
            </a:r>
            <a:r>
              <a:rPr lang="en-US" altLang="ja-JP" sz="2400" dirty="0" smtClean="0"/>
              <a:t>s I/O subsystem</a:t>
            </a:r>
          </a:p>
          <a:p>
            <a:r>
              <a:rPr lang="en-US" altLang="en-US" sz="2400" dirty="0" smtClean="0"/>
              <a:t>Discuss the principles of I/O hardware and its complexity</a:t>
            </a:r>
          </a:p>
          <a:p>
            <a:r>
              <a:rPr lang="en-US" altLang="en-US" sz="2400" dirty="0" smtClean="0"/>
              <a:t>Provide details of the performance aspects of I/O hardware and software</a:t>
            </a:r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 Calls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5" y="846161"/>
            <a:ext cx="8925636" cy="5513695"/>
          </a:xfrm>
        </p:spPr>
        <p:txBody>
          <a:bodyPr/>
          <a:lstStyle/>
          <a:p>
            <a:r>
              <a:rPr lang="en-US" sz="2200" dirty="0" smtClean="0"/>
              <a:t>Another example of </a:t>
            </a:r>
            <a:r>
              <a:rPr lang="en-US" sz="2200" b="1" dirty="0" smtClean="0"/>
              <a:t>kernel interrupt </a:t>
            </a:r>
            <a:r>
              <a:rPr lang="en-US" sz="2200" dirty="0" smtClean="0"/>
              <a:t>is the implementation of </a:t>
            </a:r>
            <a:r>
              <a:rPr lang="en-US" sz="2200" b="1" dirty="0" smtClean="0"/>
              <a:t>system calls</a:t>
            </a:r>
            <a:r>
              <a:rPr lang="en-US" sz="2200" dirty="0" smtClean="0"/>
              <a:t>. </a:t>
            </a:r>
          </a:p>
          <a:p>
            <a:r>
              <a:rPr lang="en-US" sz="2200" b="1" dirty="0" smtClean="0"/>
              <a:t>System call procedure: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 user program uses </a:t>
            </a:r>
            <a:r>
              <a:rPr lang="en-US" sz="2200" b="1" dirty="0" smtClean="0"/>
              <a:t>library calls </a:t>
            </a:r>
            <a:r>
              <a:rPr lang="en-US" sz="2200" dirty="0" smtClean="0"/>
              <a:t>to issue </a:t>
            </a:r>
            <a:r>
              <a:rPr lang="en-US" sz="2200" b="1" dirty="0" smtClean="0"/>
              <a:t>system calls</a:t>
            </a:r>
            <a:r>
              <a:rPr lang="en-US" sz="2200" dirty="0" smtClean="0"/>
              <a:t>. 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b="1" dirty="0" smtClean="0"/>
              <a:t>library routines </a:t>
            </a:r>
            <a:r>
              <a:rPr lang="en-US" sz="2200" dirty="0" smtClean="0"/>
              <a:t>check the </a:t>
            </a:r>
            <a:r>
              <a:rPr lang="en-US" sz="2200" b="1" dirty="0" smtClean="0"/>
              <a:t>arguments</a:t>
            </a:r>
            <a:r>
              <a:rPr lang="en-US" sz="2200" dirty="0" smtClean="0"/>
              <a:t> given by the application, build a data structure to convey the arguments to the </a:t>
            </a:r>
            <a:r>
              <a:rPr lang="en-US" sz="2200" b="1" dirty="0" smtClean="0"/>
              <a:t>kernel</a:t>
            </a:r>
            <a:r>
              <a:rPr lang="en-US" sz="2200" dirty="0" smtClean="0"/>
              <a:t>, and then execute a </a:t>
            </a:r>
            <a:r>
              <a:rPr lang="en-US" sz="2200" b="1" dirty="0" smtClean="0"/>
              <a:t>special instruction </a:t>
            </a:r>
            <a:r>
              <a:rPr lang="en-US" sz="2200" dirty="0" smtClean="0"/>
              <a:t>called a </a:t>
            </a:r>
            <a:r>
              <a:rPr lang="en-US" sz="2200" b="1" dirty="0" smtClean="0"/>
              <a:t>trap</a:t>
            </a:r>
            <a:r>
              <a:rPr lang="en-US" sz="2200" dirty="0" smtClean="0"/>
              <a:t>.</a:t>
            </a:r>
            <a:endParaRPr lang="en-US" sz="2200" b="1" dirty="0" smtClean="0"/>
          </a:p>
          <a:p>
            <a:pPr lvl="1"/>
            <a:r>
              <a:rPr lang="en-US" sz="2200" dirty="0" smtClean="0"/>
              <a:t>This</a:t>
            </a:r>
            <a:r>
              <a:rPr lang="en-US" sz="2200" b="1" dirty="0" smtClean="0"/>
              <a:t> system call instruction </a:t>
            </a:r>
            <a:r>
              <a:rPr lang="en-US" sz="2200" dirty="0" smtClean="0"/>
              <a:t>has an operand that identifies the desired </a:t>
            </a:r>
            <a:r>
              <a:rPr lang="en-US" sz="2200" b="1" dirty="0" smtClean="0"/>
              <a:t>kernel service</a:t>
            </a:r>
            <a:r>
              <a:rPr lang="en-US" sz="2200" dirty="0" smtClean="0"/>
              <a:t>. </a:t>
            </a:r>
          </a:p>
          <a:p>
            <a:pPr lvl="2"/>
            <a:r>
              <a:rPr lang="en-US" sz="2200" dirty="0" smtClean="0"/>
              <a:t>When a process executes the </a:t>
            </a:r>
            <a:r>
              <a:rPr lang="en-US" sz="2200" b="1" dirty="0" smtClean="0"/>
              <a:t>trap instruction</a:t>
            </a:r>
            <a:r>
              <a:rPr lang="en-US" sz="2200" dirty="0" smtClean="0"/>
              <a:t>, the interrupt hardware saves the state of the user code, switches </a:t>
            </a:r>
            <a:r>
              <a:rPr lang="en-US" sz="2200" b="1" dirty="0" smtClean="0"/>
              <a:t>to kernel mode</a:t>
            </a:r>
            <a:r>
              <a:rPr lang="en-US" sz="2200" dirty="0" smtClean="0"/>
              <a:t>, and </a:t>
            </a:r>
            <a:r>
              <a:rPr lang="en-US" sz="2200" b="1" dirty="0" smtClean="0"/>
              <a:t>dispatches</a:t>
            </a:r>
            <a:r>
              <a:rPr lang="en-US" sz="2200" dirty="0" smtClean="0"/>
              <a:t> to the </a:t>
            </a:r>
            <a:r>
              <a:rPr lang="en-US" sz="2200" b="1" dirty="0" smtClean="0"/>
              <a:t>kernel routine </a:t>
            </a:r>
            <a:r>
              <a:rPr lang="en-US" sz="2200" dirty="0" smtClean="0"/>
              <a:t>that implements the requested service.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Memory Access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105468"/>
            <a:ext cx="8694856" cy="4658745"/>
          </a:xfrm>
        </p:spPr>
        <p:txBody>
          <a:bodyPr/>
          <a:lstStyle/>
          <a:p>
            <a:r>
              <a:rPr lang="en-US" sz="2200" dirty="0" smtClean="0"/>
              <a:t>For a large data transfer device such as a </a:t>
            </a:r>
            <a:r>
              <a:rPr lang="en-US" sz="2200" b="1" dirty="0" smtClean="0"/>
              <a:t>hard disk</a:t>
            </a:r>
            <a:r>
              <a:rPr lang="en-US" sz="2200" dirty="0" smtClean="0"/>
              <a:t>, it is wasteful to use the processor to watch </a:t>
            </a:r>
            <a:r>
              <a:rPr lang="en-US" sz="2200" b="1" dirty="0" smtClean="0"/>
              <a:t>status bits </a:t>
            </a:r>
            <a:r>
              <a:rPr lang="en-US" sz="2200" dirty="0" smtClean="0"/>
              <a:t>time to time for transferring data in the form </a:t>
            </a:r>
            <a:r>
              <a:rPr lang="en-US" sz="2200" b="1" i="1" dirty="0" smtClean="0"/>
              <a:t>one byte at a time </a:t>
            </a:r>
            <a:r>
              <a:rPr lang="en-US" sz="2200" dirty="0" smtClean="0"/>
              <a:t>— this type of I/O transaction is called </a:t>
            </a:r>
            <a:r>
              <a:rPr lang="en-US" sz="2200" b="1" u="sng" dirty="0" smtClean="0"/>
              <a:t>programmed I/O (PIO)</a:t>
            </a:r>
            <a:r>
              <a:rPr lang="en-US" sz="2200" b="1" dirty="0" smtClean="0"/>
              <a:t> </a:t>
            </a:r>
            <a:r>
              <a:rPr lang="en-US" sz="2200" dirty="0" smtClean="0"/>
              <a:t>operation.</a:t>
            </a:r>
          </a:p>
          <a:p>
            <a:r>
              <a:rPr lang="en-US" sz="2200" dirty="0" smtClean="0"/>
              <a:t>Many computers avoid burdening the CPU with </a:t>
            </a:r>
            <a:r>
              <a:rPr lang="en-US" sz="2200" b="1" dirty="0" smtClean="0"/>
              <a:t>PIO</a:t>
            </a:r>
            <a:r>
              <a:rPr lang="en-US" sz="2200" dirty="0" smtClean="0"/>
              <a:t> (</a:t>
            </a:r>
            <a:r>
              <a:rPr lang="en-US" sz="2200" b="1" dirty="0" smtClean="0"/>
              <a:t>PIO supports only </a:t>
            </a:r>
            <a:r>
              <a:rPr lang="en-US" sz="2200" b="1" i="1" dirty="0" smtClean="0"/>
              <a:t>one byte transfer at a time</a:t>
            </a:r>
            <a:r>
              <a:rPr lang="en-US" sz="2200" dirty="0" smtClean="0"/>
              <a:t>) for large data transfer.</a:t>
            </a:r>
          </a:p>
          <a:p>
            <a:r>
              <a:rPr lang="en-US" sz="2200" dirty="0" smtClean="0"/>
              <a:t>Now a day’s large data transfer operations (such as USB transfer) happen in a computer system through a </a:t>
            </a:r>
            <a:r>
              <a:rPr lang="en-US" sz="2200" b="1" dirty="0" smtClean="0"/>
              <a:t>special-purpose I/O controller </a:t>
            </a:r>
            <a:r>
              <a:rPr lang="en-US" sz="2200" dirty="0" smtClean="0"/>
              <a:t>called a </a:t>
            </a:r>
            <a:r>
              <a:rPr lang="en-US" sz="2200" b="1" dirty="0" smtClean="0"/>
              <a:t>direct-memory-access</a:t>
            </a:r>
            <a:r>
              <a:rPr lang="en-US" sz="2200" dirty="0" smtClean="0"/>
              <a:t> controller </a:t>
            </a:r>
            <a:r>
              <a:rPr lang="en-US" sz="2200" b="1" dirty="0" smtClean="0"/>
              <a:t>(DMA </a:t>
            </a:r>
            <a:r>
              <a:rPr lang="en-US" sz="2200" dirty="0" smtClean="0"/>
              <a:t>controller</a:t>
            </a:r>
            <a:r>
              <a:rPr lang="en-US" sz="2200" b="1" dirty="0" smtClean="0"/>
              <a:t>) 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Memory Access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00752"/>
            <a:ext cx="8857397" cy="5036024"/>
          </a:xfrm>
        </p:spPr>
        <p:txBody>
          <a:bodyPr/>
          <a:lstStyle/>
          <a:p>
            <a:r>
              <a:rPr lang="en-US" sz="2200" dirty="0" smtClean="0"/>
              <a:t>To initiate a </a:t>
            </a:r>
            <a:r>
              <a:rPr lang="en-US" sz="2200" b="1" dirty="0" smtClean="0"/>
              <a:t>DMA transfer </a:t>
            </a:r>
            <a:r>
              <a:rPr lang="en-US" sz="2200" dirty="0" smtClean="0"/>
              <a:t>(assume an </a:t>
            </a:r>
            <a:r>
              <a:rPr lang="en-US" sz="2200" b="1" dirty="0" smtClean="0"/>
              <a:t>I/O write </a:t>
            </a:r>
            <a:r>
              <a:rPr lang="en-US" sz="2200" dirty="0" smtClean="0"/>
              <a:t>operation), the host computer generates a </a:t>
            </a:r>
            <a:r>
              <a:rPr lang="en-US" sz="2200" b="1" dirty="0" smtClean="0"/>
              <a:t>DMA command block, </a:t>
            </a:r>
            <a:r>
              <a:rPr lang="en-US" sz="2200" dirty="0" smtClean="0"/>
              <a:t>consists of:</a:t>
            </a:r>
          </a:p>
          <a:p>
            <a:pPr lvl="2"/>
            <a:r>
              <a:rPr lang="en-US" sz="2000" b="1" i="1" dirty="0" smtClean="0"/>
              <a:t>a pointer to the source of a transfer</a:t>
            </a:r>
            <a:r>
              <a:rPr lang="en-US" sz="2000" b="1" dirty="0" smtClean="0"/>
              <a:t>, </a:t>
            </a:r>
          </a:p>
          <a:p>
            <a:pPr lvl="2"/>
            <a:r>
              <a:rPr lang="en-US" sz="2000" b="1" i="1" dirty="0" smtClean="0"/>
              <a:t>a pointer to the destination of the transfer</a:t>
            </a:r>
            <a:r>
              <a:rPr lang="en-US" sz="2000" b="1" dirty="0" smtClean="0"/>
              <a:t>, and </a:t>
            </a:r>
          </a:p>
          <a:p>
            <a:pPr lvl="2"/>
            <a:r>
              <a:rPr lang="en-US" sz="2000" b="1" i="1" dirty="0" smtClean="0"/>
              <a:t>a count of the number of bytes</a:t>
            </a:r>
            <a:r>
              <a:rPr lang="en-US" sz="2000" b="1" dirty="0" smtClean="0"/>
              <a:t> to be transferred. </a:t>
            </a:r>
          </a:p>
          <a:p>
            <a:r>
              <a:rPr lang="en-US" sz="2200" dirty="0" smtClean="0"/>
              <a:t>Prior to a </a:t>
            </a:r>
            <a:r>
              <a:rPr lang="en-US" sz="2200" b="1" dirty="0" smtClean="0"/>
              <a:t>DMA operation</a:t>
            </a:r>
            <a:r>
              <a:rPr lang="en-US" sz="2200" dirty="0" smtClean="0"/>
              <a:t>, the CPU sends </a:t>
            </a:r>
            <a:r>
              <a:rPr lang="en-US" sz="2200" b="1" dirty="0" smtClean="0"/>
              <a:t>DMA</a:t>
            </a:r>
            <a:r>
              <a:rPr lang="en-US" sz="2200" dirty="0" smtClean="0"/>
              <a:t> </a:t>
            </a:r>
            <a:r>
              <a:rPr lang="en-US" sz="2200" b="1" dirty="0" smtClean="0"/>
              <a:t>command block </a:t>
            </a:r>
            <a:r>
              <a:rPr lang="en-US" sz="2200" dirty="0" smtClean="0"/>
              <a:t>to the </a:t>
            </a:r>
            <a:r>
              <a:rPr lang="en-US" sz="2200" b="1" dirty="0" smtClean="0"/>
              <a:t>DMA controller</a:t>
            </a:r>
            <a:r>
              <a:rPr lang="en-US" sz="2200" dirty="0" smtClean="0"/>
              <a:t>, then goes on with other work. </a:t>
            </a:r>
          </a:p>
          <a:p>
            <a:r>
              <a:rPr lang="en-US" sz="2200" dirty="0" smtClean="0"/>
              <a:t>Then the </a:t>
            </a:r>
            <a:r>
              <a:rPr lang="en-US" sz="2200" b="1" dirty="0" smtClean="0"/>
              <a:t>DMA controller </a:t>
            </a:r>
            <a:r>
              <a:rPr lang="en-US" sz="2200" dirty="0" smtClean="0"/>
              <a:t>proceeds to operate the memory bus directly, by placing memory addresses of the data locations on the bus to perform data transfer </a:t>
            </a:r>
            <a:r>
              <a:rPr lang="en-US" sz="2200" b="1" dirty="0" smtClean="0"/>
              <a:t>without the help of the CPU.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b="1" i="1" dirty="0" smtClean="0"/>
              <a:t>A DMA controller is a standard component in all modern computers, including  smart phones</a:t>
            </a:r>
            <a:r>
              <a:rPr lang="en-US" sz="2200" b="1" dirty="0" smtClean="0"/>
              <a:t>.</a:t>
            </a:r>
            <a:endParaRPr lang="th-TH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 Memory Access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873457"/>
            <a:ext cx="8898339" cy="5622877"/>
          </a:xfrm>
        </p:spPr>
        <p:txBody>
          <a:bodyPr/>
          <a:lstStyle/>
          <a:p>
            <a:r>
              <a:rPr lang="en-US" sz="2000" b="1" dirty="0" smtClean="0"/>
              <a:t>Pairing </a:t>
            </a:r>
            <a:r>
              <a:rPr lang="en-US" sz="2000" dirty="0" smtClean="0"/>
              <a:t>between the </a:t>
            </a:r>
            <a:r>
              <a:rPr lang="en-US" sz="2000" b="1" dirty="0" smtClean="0"/>
              <a:t>DMA controller </a:t>
            </a:r>
            <a:r>
              <a:rPr lang="en-US" sz="2000" dirty="0" smtClean="0"/>
              <a:t>and the </a:t>
            </a:r>
            <a:r>
              <a:rPr lang="en-US" sz="2000" b="1" dirty="0" smtClean="0"/>
              <a:t>device controller </a:t>
            </a:r>
            <a:r>
              <a:rPr lang="en-US" sz="2000" dirty="0" smtClean="0"/>
              <a:t>is performed via the </a:t>
            </a:r>
            <a:r>
              <a:rPr lang="en-US" sz="2000" b="1" dirty="0" smtClean="0"/>
              <a:t>two control signal </a:t>
            </a:r>
            <a:r>
              <a:rPr lang="en-US" sz="2000" dirty="0" smtClean="0"/>
              <a:t>of the </a:t>
            </a:r>
            <a:r>
              <a:rPr lang="en-US" sz="2000" b="1" dirty="0" smtClean="0"/>
              <a:t>CPU</a:t>
            </a:r>
            <a:r>
              <a:rPr lang="en-US" sz="2000" dirty="0" smtClean="0"/>
              <a:t> called </a:t>
            </a:r>
            <a:r>
              <a:rPr lang="en-US" sz="2000" b="1" dirty="0" smtClean="0"/>
              <a:t>DMA-request  (DRQ) </a:t>
            </a:r>
            <a:r>
              <a:rPr lang="en-US" sz="2000" dirty="0" smtClean="0"/>
              <a:t>and</a:t>
            </a:r>
            <a:r>
              <a:rPr lang="en-US" sz="2000" b="1" dirty="0" smtClean="0"/>
              <a:t> DMA-acknowledge </a:t>
            </a:r>
            <a:r>
              <a:rPr lang="en-US" sz="2000" dirty="0" smtClean="0"/>
              <a:t>(</a:t>
            </a:r>
            <a:r>
              <a:rPr lang="en-US" sz="2000" b="1" dirty="0" smtClean="0"/>
              <a:t>DACK</a:t>
            </a:r>
            <a:r>
              <a:rPr lang="en-US" sz="2000" dirty="0" smtClean="0"/>
              <a:t>)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dirty="0" smtClean="0"/>
              <a:t>First, the </a:t>
            </a:r>
            <a:r>
              <a:rPr lang="en-US" sz="2000" b="1" dirty="0" smtClean="0"/>
              <a:t>DMA controller </a:t>
            </a:r>
            <a:r>
              <a:rPr lang="en-US" sz="2000" dirty="0" smtClean="0"/>
              <a:t>collects </a:t>
            </a:r>
            <a:r>
              <a:rPr lang="en-US" sz="2000" b="1" dirty="0" smtClean="0"/>
              <a:t>status</a:t>
            </a:r>
            <a:r>
              <a:rPr lang="en-US" sz="2000" dirty="0" smtClean="0"/>
              <a:t> of its </a:t>
            </a:r>
            <a:r>
              <a:rPr lang="en-US" sz="2000" b="1" dirty="0" smtClean="0"/>
              <a:t>I/O device </a:t>
            </a:r>
            <a:r>
              <a:rPr lang="en-US" sz="2000" dirty="0" smtClean="0"/>
              <a:t>and sends it to the CPU as </a:t>
            </a:r>
            <a:r>
              <a:rPr lang="en-US" sz="2000" b="1" dirty="0" smtClean="0"/>
              <a:t>DRQ</a:t>
            </a:r>
            <a:r>
              <a:rPr lang="en-US" sz="2000" dirty="0" smtClean="0"/>
              <a:t> for initiating a data transfer.</a:t>
            </a:r>
          </a:p>
          <a:p>
            <a:pPr lvl="1"/>
            <a:r>
              <a:rPr lang="en-US" sz="2000" dirty="0" smtClean="0"/>
              <a:t>If the CPU is willing to accept the </a:t>
            </a:r>
            <a:r>
              <a:rPr lang="en-US" sz="2000" b="1" dirty="0" smtClean="0"/>
              <a:t>DRQ</a:t>
            </a:r>
            <a:r>
              <a:rPr lang="en-US" sz="2000" dirty="0" smtClean="0"/>
              <a:t> from the </a:t>
            </a:r>
            <a:r>
              <a:rPr lang="en-US" sz="2000" b="1" dirty="0" smtClean="0"/>
              <a:t>DMA controller</a:t>
            </a:r>
            <a:r>
              <a:rPr lang="en-US" sz="2000" dirty="0" smtClean="0"/>
              <a:t>,  it sends a </a:t>
            </a:r>
            <a:r>
              <a:rPr lang="en-US" sz="2000" b="1" dirty="0" smtClean="0"/>
              <a:t>DACK</a:t>
            </a:r>
            <a:r>
              <a:rPr lang="en-US" sz="2000" dirty="0" smtClean="0"/>
              <a:t> signal back to the</a:t>
            </a:r>
            <a:r>
              <a:rPr lang="en-US" sz="2000" b="1" dirty="0" smtClean="0"/>
              <a:t> DMA </a:t>
            </a:r>
            <a:r>
              <a:rPr lang="en-US" sz="2000" dirty="0" smtClean="0"/>
              <a:t>controller. </a:t>
            </a:r>
          </a:p>
          <a:p>
            <a:pPr lvl="1"/>
            <a:r>
              <a:rPr lang="en-US" sz="2000" dirty="0" smtClean="0"/>
              <a:t>It causes the </a:t>
            </a:r>
            <a:r>
              <a:rPr lang="en-US" sz="2000" b="1" dirty="0" smtClean="0"/>
              <a:t>DMA controller </a:t>
            </a:r>
            <a:r>
              <a:rPr lang="en-US" sz="2000" dirty="0" smtClean="0"/>
              <a:t>to seize (called </a:t>
            </a:r>
            <a:r>
              <a:rPr lang="en-US" altLang="en-US" sz="2000" b="1" dirty="0" smtClean="0"/>
              <a:t>cycle stealing </a:t>
            </a:r>
            <a:r>
              <a:rPr lang="en-US" altLang="en-US" sz="2000" dirty="0" smtClean="0"/>
              <a:t>)</a:t>
            </a:r>
            <a:r>
              <a:rPr lang="en-US" sz="2000" dirty="0" smtClean="0"/>
              <a:t> the </a:t>
            </a:r>
            <a:r>
              <a:rPr lang="en-US" sz="2000" b="1" dirty="0" smtClean="0"/>
              <a:t>system bus </a:t>
            </a:r>
            <a:r>
              <a:rPr lang="en-US" sz="2000" dirty="0" smtClean="0"/>
              <a:t>(</a:t>
            </a:r>
            <a:r>
              <a:rPr lang="en-US" sz="2000" i="1" dirty="0" smtClean="0"/>
              <a:t>address bus, data bus</a:t>
            </a:r>
            <a:r>
              <a:rPr lang="en-US" sz="2000" dirty="0" smtClean="0"/>
              <a:t>, and </a:t>
            </a:r>
            <a:r>
              <a:rPr lang="en-US" sz="2000" i="1" dirty="0" smtClean="0"/>
              <a:t>control bus</a:t>
            </a:r>
            <a:r>
              <a:rPr lang="en-US" sz="2000" dirty="0" smtClean="0"/>
              <a:t>)  from the CPU and places the desired</a:t>
            </a:r>
            <a:r>
              <a:rPr lang="en-US" sz="2000" b="1" dirty="0" smtClean="0"/>
              <a:t> memory address </a:t>
            </a:r>
            <a:r>
              <a:rPr lang="en-US" sz="2000" dirty="0" smtClean="0"/>
              <a:t>on the </a:t>
            </a:r>
            <a:r>
              <a:rPr lang="en-US" sz="2000" b="1" dirty="0" smtClean="0"/>
              <a:t>address bus </a:t>
            </a:r>
            <a:r>
              <a:rPr lang="en-US" sz="2000" dirty="0" smtClean="0"/>
              <a:t>for data transfer between the </a:t>
            </a:r>
            <a:r>
              <a:rPr lang="en-US" sz="2000" b="1" dirty="0" smtClean="0"/>
              <a:t>memory</a:t>
            </a:r>
            <a:r>
              <a:rPr lang="en-US" sz="2000" dirty="0" smtClean="0"/>
              <a:t> and the </a:t>
            </a:r>
            <a:r>
              <a:rPr lang="en-US" sz="2000" b="1" dirty="0" smtClean="0"/>
              <a:t>I/O device </a:t>
            </a:r>
            <a:r>
              <a:rPr lang="en-US" sz="2000" dirty="0" smtClean="0"/>
              <a:t>meantime the DMA controller cancels the </a:t>
            </a:r>
            <a:r>
              <a:rPr lang="en-US" sz="2000" b="1" dirty="0" smtClean="0"/>
              <a:t>DRQ</a:t>
            </a:r>
            <a:r>
              <a:rPr lang="en-US" sz="2000" dirty="0" smtClean="0"/>
              <a:t> signal.</a:t>
            </a:r>
          </a:p>
          <a:p>
            <a:r>
              <a:rPr lang="en-US" sz="2000" dirty="0" smtClean="0"/>
              <a:t>When the entire transfer is finished, the </a:t>
            </a:r>
            <a:r>
              <a:rPr lang="en-US" sz="2000" b="1" dirty="0" smtClean="0"/>
              <a:t>DMA controller </a:t>
            </a:r>
            <a:r>
              <a:rPr lang="en-US" sz="2000" dirty="0" smtClean="0"/>
              <a:t>interrupts the CPU .The whole process is depicted in </a:t>
            </a:r>
            <a:r>
              <a:rPr lang="en-US" sz="2000" b="1" dirty="0" smtClean="0"/>
              <a:t>Figure 13.5.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236538"/>
            <a:ext cx="7712075" cy="45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Six Step Process to Perform DMA Transfer</a:t>
            </a:r>
          </a:p>
        </p:txBody>
      </p:sp>
      <p:pic>
        <p:nvPicPr>
          <p:cNvPr id="17411" name="Picture 1" descr="13_0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09934"/>
            <a:ext cx="7820167" cy="49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97792" y="6032310"/>
            <a:ext cx="4439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Figure 13.5  </a:t>
            </a:r>
            <a:r>
              <a:rPr lang="en-US" sz="2000" dirty="0" smtClean="0">
                <a:latin typeface="+mn-lt"/>
              </a:rPr>
              <a:t>Steps in a DMA transfer.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I/O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887104"/>
            <a:ext cx="8898340" cy="5145206"/>
          </a:xfrm>
        </p:spPr>
        <p:txBody>
          <a:bodyPr/>
          <a:lstStyle/>
          <a:p>
            <a:r>
              <a:rPr lang="en-US" sz="2200" dirty="0" smtClean="0"/>
              <a:t>This section discusses the </a:t>
            </a:r>
            <a:r>
              <a:rPr lang="en-US" sz="2200" i="1" dirty="0" smtClean="0"/>
              <a:t>structuring techniques </a:t>
            </a:r>
            <a:r>
              <a:rPr lang="en-US" sz="2200" dirty="0" smtClean="0"/>
              <a:t>and </a:t>
            </a:r>
            <a:r>
              <a:rPr lang="en-US" sz="2200" i="1" dirty="0" smtClean="0"/>
              <a:t>interfaces </a:t>
            </a:r>
            <a:r>
              <a:rPr lang="en-US" sz="2200" dirty="0" smtClean="0"/>
              <a:t>for the </a:t>
            </a:r>
            <a:r>
              <a:rPr lang="en-US" sz="2200" b="1" dirty="0" smtClean="0"/>
              <a:t>OS</a:t>
            </a:r>
            <a:r>
              <a:rPr lang="en-US" sz="2200" dirty="0" smtClean="0"/>
              <a:t> that enable </a:t>
            </a:r>
            <a:r>
              <a:rPr lang="en-US" sz="2200" b="1" dirty="0" smtClean="0"/>
              <a:t>I/O devices </a:t>
            </a:r>
            <a:r>
              <a:rPr lang="en-US" sz="2200" dirty="0" smtClean="0"/>
              <a:t>to be treated in a standard and uniform way. </a:t>
            </a:r>
          </a:p>
          <a:p>
            <a:r>
              <a:rPr lang="en-US" sz="2200" dirty="0" smtClean="0"/>
              <a:t>How an application can </a:t>
            </a:r>
            <a:r>
              <a:rPr lang="en-US" sz="2200" b="1" dirty="0" smtClean="0"/>
              <a:t>open a file on a disk </a:t>
            </a:r>
            <a:r>
              <a:rPr lang="en-US" sz="2200" dirty="0" smtClean="0"/>
              <a:t>without knowing what kind of disk it is and how new disks and other devices can be added to a computer without disruption of the OS?</a:t>
            </a:r>
          </a:p>
          <a:p>
            <a:r>
              <a:rPr lang="en-US" sz="2200" b="1" u="sng" dirty="0" smtClean="0"/>
              <a:t>Figure 13.6</a:t>
            </a:r>
            <a:r>
              <a:rPr lang="en-US" sz="2200" b="1" dirty="0" smtClean="0"/>
              <a:t> </a:t>
            </a:r>
            <a:r>
              <a:rPr lang="en-US" sz="2200" dirty="0" smtClean="0"/>
              <a:t>illustrates how the </a:t>
            </a:r>
            <a:r>
              <a:rPr lang="en-US" sz="2200" b="1" dirty="0" smtClean="0"/>
              <a:t>I/O-related portions of the kernel </a:t>
            </a:r>
            <a:r>
              <a:rPr lang="en-US" sz="2200" dirty="0" smtClean="0"/>
              <a:t>are structured in </a:t>
            </a:r>
            <a:r>
              <a:rPr lang="en-US" sz="2200" b="1" dirty="0" smtClean="0"/>
              <a:t>software layers </a:t>
            </a:r>
            <a:r>
              <a:rPr lang="en-US" sz="2200" dirty="0" smtClean="0"/>
              <a:t>(</a:t>
            </a:r>
            <a:r>
              <a:rPr lang="en-US" sz="2400" b="1" dirty="0" smtClean="0"/>
              <a:t>device-driver layer</a:t>
            </a:r>
            <a:r>
              <a:rPr lang="en-US" sz="2200" dirty="0" smtClean="0"/>
              <a:t>):</a:t>
            </a:r>
          </a:p>
          <a:p>
            <a:pPr lvl="1"/>
            <a:r>
              <a:rPr lang="en-US" sz="2000" dirty="0" smtClean="0"/>
              <a:t>The purpose of the </a:t>
            </a:r>
            <a:r>
              <a:rPr lang="en-US" sz="2000" b="1" dirty="0" smtClean="0"/>
              <a:t>device-driver layer </a:t>
            </a:r>
            <a:r>
              <a:rPr lang="en-US" sz="2000" dirty="0" smtClean="0"/>
              <a:t>is to hide the differences among device controllers from the </a:t>
            </a:r>
            <a:r>
              <a:rPr lang="en-US" sz="2000" b="1" dirty="0" smtClean="0"/>
              <a:t>I/O subsystem of the kernel.</a:t>
            </a:r>
          </a:p>
          <a:p>
            <a:pPr lvl="1"/>
            <a:r>
              <a:rPr lang="en-US" sz="2000" dirty="0" smtClean="0"/>
              <a:t>Making the </a:t>
            </a:r>
            <a:r>
              <a:rPr lang="en-US" sz="2000" b="1" dirty="0" smtClean="0"/>
              <a:t>I/O subsystem </a:t>
            </a:r>
            <a:r>
              <a:rPr lang="en-US" sz="2000" dirty="0" smtClean="0"/>
              <a:t>independent of the HW simplifies the job of the OS developer.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Application I/O Interface</a:t>
            </a:r>
            <a:endParaRPr lang="en-US" altLang="en-US" sz="2400" dirty="0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230" y="996287"/>
            <a:ext cx="7328848" cy="45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38734" y="5841242"/>
            <a:ext cx="408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+mn-lt"/>
              </a:rPr>
              <a:t>Figure 13.6 </a:t>
            </a:r>
            <a:r>
              <a:rPr lang="it-IT" sz="2000" dirty="0" smtClean="0">
                <a:latin typeface="+mn-lt"/>
              </a:rPr>
              <a:t>A kernel I/O structure.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 I/O Interface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846161"/>
            <a:ext cx="8966579" cy="5322627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b="1" dirty="0" smtClean="0"/>
              <a:t>device-hardware manufacturers</a:t>
            </a:r>
            <a:r>
              <a:rPr lang="en-US" sz="2000" dirty="0" smtClean="0"/>
              <a:t>, each type of  OS has its own standards for the </a:t>
            </a:r>
            <a:r>
              <a:rPr lang="en-US" sz="2000" b="1" dirty="0" smtClean="0"/>
              <a:t>device-driver interface</a:t>
            </a:r>
            <a:r>
              <a:rPr lang="en-US" sz="2000" dirty="0" smtClean="0"/>
              <a:t>. </a:t>
            </a:r>
          </a:p>
          <a:p>
            <a:pPr lvl="1"/>
            <a:r>
              <a:rPr lang="en-US" b="1" dirty="0" smtClean="0"/>
              <a:t>A given device may ship with multiple device drivers—for instance, drivers for Windows, Linux, AIX, and Mac OS X. </a:t>
            </a:r>
          </a:p>
          <a:p>
            <a:r>
              <a:rPr lang="en-US" sz="2000" b="1" dirty="0" smtClean="0"/>
              <a:t>Devices vary on many dimensions</a:t>
            </a:r>
            <a:r>
              <a:rPr lang="en-US" sz="2000" dirty="0" smtClean="0"/>
              <a:t>, as illustrated in </a:t>
            </a:r>
            <a:r>
              <a:rPr lang="en-US" sz="2000" b="1" dirty="0" smtClean="0"/>
              <a:t>Figure 13.7:</a:t>
            </a:r>
          </a:p>
          <a:p>
            <a:pPr lvl="1"/>
            <a:r>
              <a:rPr lang="en-US" altLang="en-US" sz="2000" b="1" dirty="0" smtClean="0"/>
              <a:t>Character-stream </a:t>
            </a:r>
            <a:r>
              <a:rPr lang="en-US" altLang="en-US" sz="2000" dirty="0" smtClean="0"/>
              <a:t>or</a:t>
            </a:r>
            <a:r>
              <a:rPr lang="en-US" altLang="en-US" sz="2000" b="1" dirty="0" smtClean="0"/>
              <a:t> block: </a:t>
            </a:r>
            <a:r>
              <a:rPr lang="en-US" altLang="en-US" dirty="0" smtClean="0"/>
              <a:t>Character-stream is byte by byte transfer and a block has many bytes</a:t>
            </a:r>
          </a:p>
          <a:p>
            <a:pPr lvl="1"/>
            <a:r>
              <a:rPr lang="en-US" altLang="en-US" sz="2000" b="1" dirty="0" smtClean="0"/>
              <a:t>Sequential </a:t>
            </a:r>
            <a:r>
              <a:rPr lang="en-US" altLang="en-US" sz="2000" dirty="0" smtClean="0"/>
              <a:t>or </a:t>
            </a:r>
            <a:r>
              <a:rPr lang="en-US" altLang="en-US" sz="2000" b="1" dirty="0" smtClean="0"/>
              <a:t>random-access: </a:t>
            </a:r>
            <a:r>
              <a:rPr lang="en-US" altLang="en-US" dirty="0" smtClean="0"/>
              <a:t>In sequential access, data transfer is in fixed order </a:t>
            </a:r>
          </a:p>
          <a:p>
            <a:pPr lvl="1"/>
            <a:r>
              <a:rPr lang="en-US" altLang="en-US" sz="2000" b="1" dirty="0" smtClean="0"/>
              <a:t>Synchronous </a:t>
            </a:r>
            <a:r>
              <a:rPr lang="en-US" altLang="en-US" sz="2000" dirty="0" smtClean="0"/>
              <a:t>or</a:t>
            </a:r>
            <a:r>
              <a:rPr lang="en-US" altLang="en-US" sz="2000" b="1" dirty="0" smtClean="0"/>
              <a:t> asynchronous </a:t>
            </a:r>
            <a:r>
              <a:rPr lang="en-US" altLang="en-US" sz="2000" dirty="0" smtClean="0"/>
              <a:t>(or both): </a:t>
            </a:r>
            <a:r>
              <a:rPr lang="en-US" altLang="en-US" dirty="0" smtClean="0"/>
              <a:t>if the data transfer is synchronous with the system clock cycle, then it is synchronous else not</a:t>
            </a:r>
          </a:p>
          <a:p>
            <a:pPr lvl="1"/>
            <a:r>
              <a:rPr lang="en-US" altLang="en-US" sz="2000" b="1" dirty="0" smtClean="0"/>
              <a:t>Sharable </a:t>
            </a:r>
            <a:r>
              <a:rPr lang="en-US" altLang="en-US" sz="2000" dirty="0" smtClean="0"/>
              <a:t>or</a:t>
            </a:r>
            <a:r>
              <a:rPr lang="en-US" altLang="en-US" sz="2000" b="1" dirty="0" smtClean="0"/>
              <a:t> dedicated : </a:t>
            </a:r>
            <a:r>
              <a:rPr lang="en-US" dirty="0" smtClean="0"/>
              <a:t>A sharable device can be used concurrently by several processes or threads; a dedicated device cannot.</a:t>
            </a:r>
            <a:endParaRPr lang="en-US" altLang="en-US" b="1" dirty="0" smtClean="0"/>
          </a:p>
          <a:p>
            <a:pPr lvl="1"/>
            <a:r>
              <a:rPr lang="en-US" altLang="en-US" sz="2000" b="1" dirty="0" smtClean="0"/>
              <a:t>Speed of operation: </a:t>
            </a:r>
            <a:r>
              <a:rPr lang="en-US" dirty="0" smtClean="0"/>
              <a:t>from a few bytes per sec to a few gigabytes per sec</a:t>
            </a:r>
            <a:endParaRPr lang="en-US" altLang="en-US" b="1" dirty="0" smtClean="0"/>
          </a:p>
          <a:p>
            <a:pPr lvl="1"/>
            <a:r>
              <a:rPr lang="en-US" altLang="en-US" sz="2000" b="1" dirty="0" smtClean="0"/>
              <a:t>read-write, read only, </a:t>
            </a:r>
            <a:r>
              <a:rPr lang="en-US" altLang="en-US" sz="2000" dirty="0" smtClean="0"/>
              <a:t>or</a:t>
            </a:r>
            <a:r>
              <a:rPr lang="en-US" altLang="en-US" sz="2000" b="1" dirty="0" smtClean="0"/>
              <a:t> write only: </a:t>
            </a:r>
            <a:r>
              <a:rPr lang="en-US" dirty="0" smtClean="0"/>
              <a:t>perform input-output, or support only one data transfer direction (either read or write).</a:t>
            </a:r>
            <a:endParaRPr lang="en-US" altLang="en-US" b="1" dirty="0" smtClean="0"/>
          </a:p>
          <a:p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163513"/>
            <a:ext cx="7772400" cy="598487"/>
          </a:xfrm>
        </p:spPr>
        <p:txBody>
          <a:bodyPr/>
          <a:lstStyle/>
          <a:p>
            <a:pPr eaLnBrk="1" hangingPunct="1"/>
            <a:r>
              <a:rPr lang="en-US" altLang="en-US" smtClean="0"/>
              <a:t>Characteristics of I/O Devices</a:t>
            </a:r>
            <a:endParaRPr lang="en-US" altLang="en-US" sz="240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2765" y="1050878"/>
            <a:ext cx="7492620" cy="45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83642" y="5813946"/>
            <a:ext cx="500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Figure 13.7 </a:t>
            </a:r>
            <a:r>
              <a:rPr lang="en-US" sz="2000" dirty="0" smtClean="0">
                <a:latin typeface="+mn-lt"/>
              </a:rPr>
              <a:t>Characteristics of I/O devices.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43013" y="168275"/>
            <a:ext cx="7689850" cy="576263"/>
          </a:xfrm>
        </p:spPr>
        <p:txBody>
          <a:bodyPr/>
          <a:lstStyle/>
          <a:p>
            <a:r>
              <a:rPr lang="en-US" altLang="en-US" dirty="0" smtClean="0"/>
              <a:t>Characteristics of I/O Devices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2955" y="968992"/>
            <a:ext cx="8693624" cy="4795222"/>
          </a:xfrm>
        </p:spPr>
        <p:txBody>
          <a:bodyPr/>
          <a:lstStyle/>
          <a:p>
            <a:r>
              <a:rPr lang="en-US" altLang="en-US" sz="2400" dirty="0" smtClean="0"/>
              <a:t>Broadly </a:t>
            </a:r>
            <a:r>
              <a:rPr lang="en-US" altLang="en-US" sz="2400" b="1" dirty="0" smtClean="0"/>
              <a:t>I/O devices </a:t>
            </a:r>
            <a:r>
              <a:rPr lang="en-US" altLang="en-US" sz="2400" dirty="0" smtClean="0"/>
              <a:t>can be grouped by the </a:t>
            </a:r>
            <a:r>
              <a:rPr lang="en-US" altLang="en-US" sz="2400" b="1" dirty="0" smtClean="0"/>
              <a:t>OS</a:t>
            </a:r>
            <a:r>
              <a:rPr lang="en-US" altLang="en-US" sz="2400" dirty="0" smtClean="0"/>
              <a:t> into:</a:t>
            </a:r>
          </a:p>
          <a:p>
            <a:pPr lvl="1"/>
            <a:r>
              <a:rPr lang="en-US" altLang="en-US" sz="2400" b="1" dirty="0" smtClean="0"/>
              <a:t>Block device</a:t>
            </a:r>
            <a:r>
              <a:rPr lang="en-US" altLang="en-US" sz="2400" dirty="0" smtClean="0"/>
              <a:t>- Hard Disk, Optical Disk, etc</a:t>
            </a:r>
          </a:p>
          <a:p>
            <a:pPr lvl="1"/>
            <a:r>
              <a:rPr lang="en-US" altLang="en-US" sz="2400" b="1" dirty="0" smtClean="0"/>
              <a:t>Character I/O (Stream)</a:t>
            </a:r>
            <a:r>
              <a:rPr lang="en-US" altLang="en-US" sz="2400" dirty="0" smtClean="0"/>
              <a:t>- Keyboard, etc</a:t>
            </a: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Memory-mapped file access</a:t>
            </a:r>
            <a:r>
              <a:rPr lang="en-US" altLang="en-US" sz="2400" dirty="0" smtClean="0"/>
              <a:t>- DMA devices such as disk, etc</a:t>
            </a: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Network sockets</a:t>
            </a:r>
            <a:r>
              <a:rPr lang="en-US" altLang="en-US" sz="2400" dirty="0" smtClean="0"/>
              <a:t>- client-server accesses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914400"/>
            <a:ext cx="8722151" cy="4849813"/>
          </a:xfrm>
        </p:spPr>
        <p:txBody>
          <a:bodyPr/>
          <a:lstStyle/>
          <a:p>
            <a:r>
              <a:rPr lang="en-US" sz="2200" dirty="0" smtClean="0"/>
              <a:t>The control of </a:t>
            </a:r>
            <a:r>
              <a:rPr lang="en-US" sz="2200" b="1" dirty="0" smtClean="0"/>
              <a:t>I/O devices </a:t>
            </a:r>
            <a:r>
              <a:rPr lang="en-US" sz="2200" dirty="0" smtClean="0"/>
              <a:t>connected to the computer is a major concern of OS designers. </a:t>
            </a:r>
          </a:p>
          <a:p>
            <a:pPr lvl="1"/>
            <a:r>
              <a:rPr lang="en-US" sz="2200" dirty="0" smtClean="0"/>
              <a:t>Because </a:t>
            </a:r>
            <a:r>
              <a:rPr lang="en-US" sz="2200" b="1" dirty="0" smtClean="0"/>
              <a:t>I/O devices </a:t>
            </a:r>
            <a:r>
              <a:rPr lang="en-US" sz="2200" dirty="0" smtClean="0"/>
              <a:t>vary so widely in their function and speed (consider a </a:t>
            </a:r>
            <a:r>
              <a:rPr lang="en-US" sz="2200" i="1" dirty="0" smtClean="0"/>
              <a:t>mouse</a:t>
            </a:r>
            <a:r>
              <a:rPr lang="en-US" sz="2200" dirty="0" smtClean="0"/>
              <a:t>, a </a:t>
            </a:r>
            <a:r>
              <a:rPr lang="en-US" sz="2200" i="1" dirty="0" smtClean="0"/>
              <a:t>hard disk</a:t>
            </a:r>
            <a:r>
              <a:rPr lang="en-US" sz="2200" dirty="0" smtClean="0"/>
              <a:t>, or a </a:t>
            </a:r>
            <a:r>
              <a:rPr lang="en-US" sz="2200" i="1" dirty="0" smtClean="0"/>
              <a:t>optical disc</a:t>
            </a:r>
            <a:r>
              <a:rPr lang="en-US" sz="2200" dirty="0" smtClean="0"/>
              <a:t>), so different methods are needed to control them. </a:t>
            </a:r>
          </a:p>
          <a:p>
            <a:r>
              <a:rPr lang="en-US" sz="2200" dirty="0" smtClean="0"/>
              <a:t>Such methods form the </a:t>
            </a:r>
            <a:r>
              <a:rPr lang="en-US" sz="2200" b="1" u="sng" dirty="0" smtClean="0"/>
              <a:t>I/O subsystem of the kernel</a:t>
            </a:r>
            <a:r>
              <a:rPr lang="en-US" sz="2200" dirty="0" smtClean="0"/>
              <a:t>, which separates the rest of the kernel from the complexities of managing </a:t>
            </a:r>
            <a:r>
              <a:rPr lang="en-US" sz="2200" b="1" dirty="0" smtClean="0"/>
              <a:t>I/O devices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I/O-device technology exhibits </a:t>
            </a:r>
            <a:r>
              <a:rPr lang="en-US" sz="2200" b="1" dirty="0" smtClean="0"/>
              <a:t>two conflicting trends</a:t>
            </a:r>
            <a:r>
              <a:rPr lang="en-US" sz="2200" dirty="0" smtClean="0"/>
              <a:t>: </a:t>
            </a:r>
          </a:p>
          <a:p>
            <a:pPr lvl="1"/>
            <a:r>
              <a:rPr lang="en-US" sz="2200" dirty="0" smtClean="0"/>
              <a:t>increasing standardization of SW and HW interfaces.</a:t>
            </a:r>
          </a:p>
          <a:p>
            <a:pPr lvl="1"/>
            <a:r>
              <a:rPr lang="en-US" sz="2200" dirty="0" smtClean="0"/>
              <a:t>increasingly broad variety of I/O devices.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-204715"/>
            <a:ext cx="8898340" cy="982638"/>
          </a:xfrm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0" dirty="0" smtClean="0"/>
              <a:t>Blocking and </a:t>
            </a:r>
            <a:r>
              <a:rPr lang="en-US" sz="3000" b="0" dirty="0" err="1" smtClean="0"/>
              <a:t>Nonblocking</a:t>
            </a:r>
            <a:r>
              <a:rPr lang="en-US" sz="3000" b="0" dirty="0" smtClean="0"/>
              <a:t> System Call I/O Interface</a:t>
            </a:r>
            <a:endParaRPr lang="th-TH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900753"/>
            <a:ext cx="8817686" cy="5240740"/>
          </a:xfrm>
        </p:spPr>
        <p:txBody>
          <a:bodyPr/>
          <a:lstStyle/>
          <a:p>
            <a:r>
              <a:rPr lang="en-US" sz="2000" b="1" dirty="0" smtClean="0"/>
              <a:t>System-call </a:t>
            </a:r>
            <a:r>
              <a:rPr lang="en-US" sz="2000" dirty="0" smtClean="0"/>
              <a:t>interface relates to the choice between </a:t>
            </a:r>
            <a:r>
              <a:rPr lang="en-US" sz="2000" b="1" dirty="0" smtClean="0"/>
              <a:t>blocking I/O </a:t>
            </a:r>
            <a:r>
              <a:rPr lang="en-US" sz="2000" dirty="0" smtClean="0"/>
              <a:t>and </a:t>
            </a:r>
            <a:r>
              <a:rPr lang="en-US" sz="2000" b="1" dirty="0" smtClean="0"/>
              <a:t>non-blocking I/O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Blocking I/O system call:</a:t>
            </a:r>
            <a:endParaRPr lang="en-US" sz="2000" dirty="0" smtClean="0"/>
          </a:p>
          <a:p>
            <a:pPr lvl="1"/>
            <a:r>
              <a:rPr lang="en-US" sz="2000" dirty="0" smtClean="0"/>
              <a:t> When an application issues a </a:t>
            </a:r>
            <a:r>
              <a:rPr lang="en-US" sz="2000" b="1" dirty="0" smtClean="0"/>
              <a:t>blocking system call</a:t>
            </a:r>
            <a:r>
              <a:rPr lang="en-US" sz="2000" dirty="0" smtClean="0"/>
              <a:t>, the execution of the application is </a:t>
            </a:r>
            <a:r>
              <a:rPr lang="en-US" sz="2000" b="1" dirty="0" smtClean="0"/>
              <a:t>suspended.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The application is moved from the operating system’s </a:t>
            </a:r>
            <a:r>
              <a:rPr lang="en-US" sz="2000" b="1" dirty="0" smtClean="0"/>
              <a:t>run </a:t>
            </a:r>
            <a:r>
              <a:rPr lang="en-US" sz="2000" b="1" dirty="0" smtClean="0"/>
              <a:t>queue </a:t>
            </a:r>
            <a:r>
              <a:rPr lang="en-US" sz="2000" dirty="0" smtClean="0"/>
              <a:t>to a </a:t>
            </a:r>
            <a:r>
              <a:rPr lang="en-US" sz="2000" b="1" dirty="0" smtClean="0"/>
              <a:t>wait queue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After the </a:t>
            </a:r>
            <a:r>
              <a:rPr lang="en-US" sz="2000" b="1" dirty="0" smtClean="0"/>
              <a:t>system call </a:t>
            </a:r>
            <a:r>
              <a:rPr lang="en-US" sz="2000" dirty="0" smtClean="0"/>
              <a:t>completes, the application is moved back to the </a:t>
            </a:r>
            <a:r>
              <a:rPr lang="en-US" sz="2000" b="1" dirty="0" smtClean="0"/>
              <a:t>run queue</a:t>
            </a:r>
            <a:r>
              <a:rPr lang="en-US" sz="2000" dirty="0" smtClean="0"/>
              <a:t>, where it is eligible to </a:t>
            </a:r>
            <a:r>
              <a:rPr lang="en-US" sz="2000" b="1" dirty="0" smtClean="0"/>
              <a:t>resume execution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When it </a:t>
            </a:r>
            <a:r>
              <a:rPr lang="en-US" sz="2000" b="1" dirty="0" smtClean="0"/>
              <a:t>resumes execution</a:t>
            </a:r>
            <a:r>
              <a:rPr lang="en-US" sz="2000" dirty="0" smtClean="0"/>
              <a:t>, it will receive the values returned by the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Nevertheless, most operating systems use </a:t>
            </a:r>
            <a:r>
              <a:rPr lang="en-US" sz="2000" b="1" dirty="0" smtClean="0"/>
              <a:t>blocking system calls </a:t>
            </a:r>
            <a:r>
              <a:rPr lang="en-US" sz="2000" dirty="0" smtClean="0"/>
              <a:t>for the application </a:t>
            </a:r>
            <a:r>
              <a:rPr lang="en-US" sz="2000" b="1" i="1" dirty="0" smtClean="0"/>
              <a:t>interface</a:t>
            </a:r>
            <a:r>
              <a:rPr lang="en-US" sz="2000" dirty="0" smtClean="0"/>
              <a:t>, because blocking application implementation is easier than </a:t>
            </a:r>
            <a:r>
              <a:rPr lang="en-US" sz="2000" b="1" dirty="0" smtClean="0"/>
              <a:t>non-blocking</a:t>
            </a:r>
            <a:r>
              <a:rPr lang="en-US" sz="2000" dirty="0" smtClean="0"/>
              <a:t> system calls.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8490"/>
            <a:ext cx="9512490" cy="1222565"/>
          </a:xfrm>
        </p:spPr>
        <p:txBody>
          <a:bodyPr/>
          <a:lstStyle/>
          <a:p>
            <a:r>
              <a:rPr lang="en-US" sz="3000" b="0" dirty="0" smtClean="0"/>
              <a:t>Blocking and </a:t>
            </a:r>
            <a:r>
              <a:rPr lang="en-US" sz="3000" b="0" dirty="0" err="1" smtClean="0"/>
              <a:t>Nonblocking</a:t>
            </a:r>
            <a:r>
              <a:rPr lang="en-US" sz="3000" b="0" dirty="0" smtClean="0"/>
              <a:t> System Call I/O Interface</a:t>
            </a:r>
            <a:endParaRPr lang="th-TH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982640"/>
            <a:ext cx="8640265" cy="4781574"/>
          </a:xfrm>
        </p:spPr>
        <p:txBody>
          <a:bodyPr/>
          <a:lstStyle/>
          <a:p>
            <a:r>
              <a:rPr lang="en-US" sz="2200" b="1" dirty="0" smtClean="0"/>
              <a:t>Non-blocking I/O system calls:</a:t>
            </a:r>
          </a:p>
          <a:p>
            <a:pPr lvl="1"/>
            <a:r>
              <a:rPr lang="en-US" sz="2200" dirty="0" smtClean="0"/>
              <a:t>Some operating systems provide </a:t>
            </a:r>
            <a:r>
              <a:rPr lang="en-US" sz="2200" b="1" dirty="0" err="1" smtClean="0"/>
              <a:t>nonblocking</a:t>
            </a:r>
            <a:r>
              <a:rPr lang="en-US" sz="2200" b="1" dirty="0" smtClean="0"/>
              <a:t> I/O system calls </a:t>
            </a:r>
            <a:r>
              <a:rPr lang="en-US" sz="2200" dirty="0" smtClean="0"/>
              <a:t>and some user-level processes need </a:t>
            </a:r>
            <a:r>
              <a:rPr lang="en-US" sz="2200" b="1" dirty="0" err="1" smtClean="0"/>
              <a:t>nonblocking</a:t>
            </a:r>
            <a:r>
              <a:rPr lang="en-US" sz="2200" b="1" dirty="0" smtClean="0"/>
              <a:t> I/O</a:t>
            </a:r>
            <a:r>
              <a:rPr lang="en-US" sz="2200" dirty="0" smtClean="0"/>
              <a:t>.</a:t>
            </a:r>
            <a:r>
              <a:rPr lang="en-US" sz="2200" b="1" dirty="0" smtClean="0"/>
              <a:t> 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dirty="0" err="1" smtClean="0"/>
              <a:t>nonblocking</a:t>
            </a:r>
            <a:r>
              <a:rPr lang="en-US" sz="2200" b="1" dirty="0" smtClean="0"/>
              <a:t> call </a:t>
            </a:r>
            <a:r>
              <a:rPr lang="en-US" sz="2200" u="sng" dirty="0" smtClean="0"/>
              <a:t>does not halt the execution </a:t>
            </a:r>
            <a:r>
              <a:rPr lang="en-US" sz="2200" dirty="0" smtClean="0"/>
              <a:t>of the application for an extended time. </a:t>
            </a:r>
          </a:p>
          <a:p>
            <a:pPr lvl="1"/>
            <a:r>
              <a:rPr lang="en-US" sz="2200" dirty="0" smtClean="0"/>
              <a:t>Instead, it returns quickly, with a return value that indicates how many bytes were transferred.</a:t>
            </a:r>
            <a:endParaRPr lang="en-US" sz="2200" b="1" dirty="0" smtClean="0"/>
          </a:p>
          <a:p>
            <a:pPr lvl="1"/>
            <a:r>
              <a:rPr lang="en-US" sz="2200" u="sng" dirty="0" smtClean="0"/>
              <a:t>One example is a user interface that receives </a:t>
            </a:r>
            <a:r>
              <a:rPr lang="en-US" sz="2200" i="1" u="sng" dirty="0" smtClean="0"/>
              <a:t>keyboard</a:t>
            </a:r>
            <a:r>
              <a:rPr lang="en-US" sz="2200" u="sng" dirty="0" smtClean="0"/>
              <a:t> and </a:t>
            </a:r>
            <a:r>
              <a:rPr lang="en-US" sz="2200" i="1" u="sng" dirty="0" smtClean="0"/>
              <a:t>mouse</a:t>
            </a:r>
            <a:r>
              <a:rPr lang="en-US" sz="2200" u="sng" dirty="0" smtClean="0"/>
              <a:t> input while processing and displaying data on the screen.</a:t>
            </a:r>
          </a:p>
          <a:p>
            <a:pPr lvl="1"/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155575"/>
            <a:ext cx="7840662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Vectored I/O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307" y="900752"/>
            <a:ext cx="8884693" cy="4967785"/>
          </a:xfrm>
        </p:spPr>
        <p:txBody>
          <a:bodyPr/>
          <a:lstStyle/>
          <a:p>
            <a:r>
              <a:rPr lang="en-US" sz="2200" dirty="0" smtClean="0"/>
              <a:t>Some operating systems provide another major variation of I/O via their applications interfaces. </a:t>
            </a:r>
          </a:p>
          <a:p>
            <a:r>
              <a:rPr lang="en-US" sz="2200" dirty="0" smtClean="0"/>
              <a:t>A </a:t>
            </a:r>
            <a:r>
              <a:rPr lang="en-US" sz="2200" b="1" u="sng" dirty="0" smtClean="0"/>
              <a:t>vectored I/O </a:t>
            </a:r>
            <a:r>
              <a:rPr lang="en-US" sz="2200" dirty="0" smtClean="0"/>
              <a:t>allows </a:t>
            </a:r>
            <a:r>
              <a:rPr lang="en-US" sz="2200" b="1" dirty="0" smtClean="0"/>
              <a:t>one system call </a:t>
            </a:r>
            <a:r>
              <a:rPr lang="en-US" sz="2200" dirty="0" smtClean="0"/>
              <a:t>to perform </a:t>
            </a:r>
            <a:r>
              <a:rPr lang="en-US" sz="2200" b="1" dirty="0" smtClean="0"/>
              <a:t>multiple I/O operations </a:t>
            </a:r>
            <a:r>
              <a:rPr lang="en-US" sz="2200" dirty="0" smtClean="0"/>
              <a:t>involving multiple locations. </a:t>
            </a:r>
          </a:p>
          <a:p>
            <a:r>
              <a:rPr lang="en-US" sz="2200" dirty="0" smtClean="0"/>
              <a:t>For example, the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UNIXreadv</a:t>
            </a:r>
            <a:r>
              <a:rPr lang="en-US" sz="2200" dirty="0" smtClean="0"/>
              <a:t> system call accepts a vector of multiple buffers and either reads from a source to that vector or writes from that vector to a destination</a:t>
            </a:r>
            <a:r>
              <a:rPr lang="en-US" sz="2400" dirty="0" smtClean="0"/>
              <a:t>.</a:t>
            </a:r>
          </a:p>
          <a:p>
            <a:r>
              <a:rPr lang="en-US" sz="2200" b="1" dirty="0" smtClean="0"/>
              <a:t>Multiple separate buffers </a:t>
            </a:r>
            <a:r>
              <a:rPr lang="en-US" sz="2200" dirty="0" smtClean="0"/>
              <a:t>can have their contents transferred via one system call, avoiding context-switching and system-call overhead. </a:t>
            </a:r>
          </a:p>
          <a:p>
            <a:r>
              <a:rPr lang="en-US" sz="2200" b="1" dirty="0" smtClean="0"/>
              <a:t>Advantage: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Without </a:t>
            </a:r>
            <a:r>
              <a:rPr lang="en-US" sz="2000" b="1" dirty="0" smtClean="0"/>
              <a:t>vectored I/O</a:t>
            </a:r>
            <a:r>
              <a:rPr lang="en-US" sz="2000" dirty="0" smtClean="0"/>
              <a:t>, the data might first need to be transferred to a larger buffer in the right order and then transmitted, which is inefficient.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I/O Subsystem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873457"/>
            <a:ext cx="8749447" cy="4890757"/>
          </a:xfrm>
        </p:spPr>
        <p:txBody>
          <a:bodyPr/>
          <a:lstStyle/>
          <a:p>
            <a:r>
              <a:rPr lang="en-US" sz="2200" b="1" dirty="0" smtClean="0"/>
              <a:t>Kernels </a:t>
            </a:r>
            <a:r>
              <a:rPr lang="en-US" sz="2200" dirty="0" smtClean="0"/>
              <a:t>provide many services related to </a:t>
            </a:r>
            <a:r>
              <a:rPr lang="en-US" sz="2200" b="1" dirty="0" smtClean="0"/>
              <a:t>I/O operations. </a:t>
            </a:r>
            <a:r>
              <a:rPr lang="en-US" sz="2200" dirty="0" smtClean="0"/>
              <a:t>This services are collectively called a </a:t>
            </a:r>
            <a:r>
              <a:rPr lang="en-US" sz="2200" b="1" dirty="0" smtClean="0"/>
              <a:t>kernel</a:t>
            </a:r>
            <a:r>
              <a:rPr lang="en-US" sz="2200" dirty="0" smtClean="0"/>
              <a:t> </a:t>
            </a:r>
            <a:r>
              <a:rPr lang="en-US" sz="2200" b="1" dirty="0" smtClean="0"/>
              <a:t>I/O subsystem</a:t>
            </a:r>
            <a:r>
              <a:rPr lang="en-US" sz="2200" dirty="0" smtClean="0"/>
              <a:t>: </a:t>
            </a:r>
          </a:p>
          <a:p>
            <a:r>
              <a:rPr lang="en-US" sz="2200" b="1" dirty="0" smtClean="0"/>
              <a:t>The kernels I/O subsystem has the following services:</a:t>
            </a:r>
          </a:p>
          <a:p>
            <a:pPr lvl="1"/>
            <a:r>
              <a:rPr lang="en-US" sz="2200" i="1" dirty="0" smtClean="0"/>
              <a:t>scheduling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i="1" dirty="0" smtClean="0"/>
              <a:t>buffering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i="1" dirty="0" smtClean="0"/>
              <a:t>caching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i="1" dirty="0" smtClean="0"/>
              <a:t>spooling</a:t>
            </a:r>
            <a:r>
              <a:rPr lang="en-US" sz="2200" dirty="0" smtClean="0"/>
              <a:t>, </a:t>
            </a:r>
          </a:p>
          <a:p>
            <a:pPr lvl="1"/>
            <a:r>
              <a:rPr lang="en-US" sz="2200" i="1" dirty="0" smtClean="0"/>
              <a:t>device reservation</a:t>
            </a:r>
            <a:r>
              <a:rPr lang="en-US" sz="2200" dirty="0" smtClean="0"/>
              <a:t>, </a:t>
            </a:r>
            <a:r>
              <a:rPr lang="en-US" sz="2200" i="1" dirty="0" smtClean="0"/>
              <a:t>and</a:t>
            </a:r>
          </a:p>
          <a:p>
            <a:pPr lvl="1"/>
            <a:r>
              <a:rPr lang="en-US" sz="2200" i="1" dirty="0" smtClean="0"/>
              <a:t>Error handling</a:t>
            </a:r>
          </a:p>
          <a:p>
            <a:r>
              <a:rPr lang="en-US" sz="2200" dirty="0" smtClean="0"/>
              <a:t>These are provided by the kernel’s </a:t>
            </a:r>
            <a:r>
              <a:rPr lang="en-US" sz="2200" b="1" dirty="0" smtClean="0"/>
              <a:t>I/O subsystem </a:t>
            </a:r>
            <a:r>
              <a:rPr lang="en-US" sz="2200" dirty="0" smtClean="0"/>
              <a:t>and build on the hardware and device driver infrastructure.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I/O subsystem </a:t>
            </a:r>
            <a:r>
              <a:rPr lang="en-US" sz="2200" dirty="0" smtClean="0"/>
              <a:t>is also responsible for protecting itself from errant processes and malicious users.</a:t>
            </a:r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82563"/>
            <a:ext cx="782955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Kernel I/O Subsystem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90" y="805218"/>
            <a:ext cx="8775510" cy="5022495"/>
          </a:xfrm>
        </p:spPr>
        <p:txBody>
          <a:bodyPr/>
          <a:lstStyle/>
          <a:p>
            <a:r>
              <a:rPr lang="en-US" altLang="en-US" sz="2000" b="1" dirty="0" smtClean="0"/>
              <a:t>Scheduling</a:t>
            </a:r>
          </a:p>
          <a:p>
            <a:pPr lvl="1"/>
            <a:r>
              <a:rPr lang="en-US" altLang="en-US" sz="2000" dirty="0" smtClean="0"/>
              <a:t>Some I/O request ordering via per-device queue</a:t>
            </a:r>
          </a:p>
          <a:p>
            <a:pPr lvl="1"/>
            <a:r>
              <a:rPr lang="en-US" altLang="en-US" sz="2000" dirty="0" smtClean="0"/>
              <a:t>Some OSs try fairness</a:t>
            </a:r>
          </a:p>
          <a:p>
            <a:pPr lvl="1"/>
            <a:r>
              <a:rPr lang="en-US" altLang="en-US" sz="2000" dirty="0" smtClean="0"/>
              <a:t>Some implement Quality Of Service (i.e. IPQOS)</a:t>
            </a:r>
          </a:p>
          <a:p>
            <a:r>
              <a:rPr lang="en-US" altLang="en-US" sz="2000" b="1" dirty="0" smtClean="0"/>
              <a:t>Buffering</a:t>
            </a:r>
            <a:r>
              <a:rPr lang="en-US" altLang="en-US" sz="2000" dirty="0" smtClean="0"/>
              <a:t> - store data in memory while transferring between devices</a:t>
            </a:r>
          </a:p>
          <a:p>
            <a:pPr lvl="1"/>
            <a:r>
              <a:rPr lang="en-US" altLang="en-US" sz="2000" dirty="0" smtClean="0"/>
              <a:t>To cope with device speed mismatch</a:t>
            </a:r>
          </a:p>
          <a:p>
            <a:pPr lvl="1"/>
            <a:r>
              <a:rPr lang="en-US" altLang="en-US" sz="2000" dirty="0" smtClean="0"/>
              <a:t>To cope with device transfer size mismatch</a:t>
            </a:r>
          </a:p>
          <a:p>
            <a:pPr lvl="1"/>
            <a:r>
              <a:rPr lang="en-US" altLang="en-US" sz="2000" dirty="0" smtClean="0"/>
              <a:t>To maintain </a:t>
            </a:r>
            <a:r>
              <a:rPr lang="ja-JP" altLang="en-US" sz="2000" smtClean="0"/>
              <a:t>“</a:t>
            </a:r>
            <a:r>
              <a:rPr lang="en-US" altLang="ja-JP" sz="2000" dirty="0" smtClean="0"/>
              <a:t>copy semantics</a:t>
            </a:r>
            <a:r>
              <a:rPr lang="ja-JP" altLang="en-US" sz="2000" smtClean="0"/>
              <a:t>”</a:t>
            </a:r>
            <a:endParaRPr lang="en-US" altLang="ja-JP" sz="2000" dirty="0" smtClean="0"/>
          </a:p>
          <a:p>
            <a:pPr lvl="1"/>
            <a:r>
              <a:rPr lang="en-US" altLang="en-US" sz="2000" b="1" dirty="0" smtClean="0"/>
              <a:t>Double buffering </a:t>
            </a:r>
            <a:r>
              <a:rPr lang="en-US" altLang="en-US" sz="2000" dirty="0" smtClean="0"/>
              <a:t>– two copies of the data</a:t>
            </a:r>
          </a:p>
          <a:p>
            <a:pPr lvl="2"/>
            <a:r>
              <a:rPr lang="en-US" altLang="en-US" sz="2000" dirty="0" smtClean="0"/>
              <a:t>Kernel and user</a:t>
            </a:r>
          </a:p>
          <a:p>
            <a:pPr lvl="2"/>
            <a:r>
              <a:rPr lang="en-US" altLang="en-US" sz="2000" dirty="0" smtClean="0"/>
              <a:t>Varying sizes</a:t>
            </a:r>
          </a:p>
          <a:p>
            <a:pPr lvl="2"/>
            <a:r>
              <a:rPr lang="en-US" altLang="en-US" sz="2000" dirty="0" smtClean="0"/>
              <a:t>Full  / being processed and not-full / being used</a:t>
            </a:r>
          </a:p>
          <a:p>
            <a:pPr lvl="2"/>
            <a:r>
              <a:rPr lang="en-US" altLang="en-US" sz="2000" dirty="0" smtClean="0"/>
              <a:t>Copy-on-write can be used for efficiency in some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68275"/>
            <a:ext cx="7908925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Kernel I/O Subsystem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90" y="1023583"/>
            <a:ext cx="8598089" cy="4672368"/>
          </a:xfrm>
        </p:spPr>
        <p:txBody>
          <a:bodyPr/>
          <a:lstStyle/>
          <a:p>
            <a:r>
              <a:rPr lang="en-US" altLang="en-US" sz="2200" b="1" dirty="0" smtClean="0"/>
              <a:t>Caching</a:t>
            </a:r>
            <a:r>
              <a:rPr lang="en-US" altLang="en-US" sz="2200" dirty="0" smtClean="0"/>
              <a:t> - faster device holding copy of data</a:t>
            </a:r>
          </a:p>
          <a:p>
            <a:pPr lvl="1"/>
            <a:r>
              <a:rPr lang="en-US" altLang="en-US" sz="2200" dirty="0" smtClean="0"/>
              <a:t>Always just a copy</a:t>
            </a:r>
          </a:p>
          <a:p>
            <a:pPr lvl="1"/>
            <a:r>
              <a:rPr lang="en-US" altLang="en-US" sz="2200" dirty="0" smtClean="0"/>
              <a:t>Key to performance</a:t>
            </a:r>
          </a:p>
          <a:p>
            <a:pPr lvl="1"/>
            <a:r>
              <a:rPr lang="en-US" altLang="en-US" sz="2200" dirty="0" smtClean="0"/>
              <a:t>Sometimes combined with buffering</a:t>
            </a:r>
          </a:p>
          <a:p>
            <a:r>
              <a:rPr lang="en-US" altLang="en-US" sz="2200" b="1" dirty="0" smtClean="0"/>
              <a:t>Spooling</a:t>
            </a:r>
            <a:r>
              <a:rPr lang="en-US" altLang="en-US" sz="2200" dirty="0" smtClean="0"/>
              <a:t> - hold output for a device</a:t>
            </a:r>
          </a:p>
          <a:p>
            <a:pPr lvl="1"/>
            <a:r>
              <a:rPr lang="en-US" altLang="en-US" sz="2200" dirty="0" smtClean="0"/>
              <a:t>If device can serve only one request at a time </a:t>
            </a:r>
          </a:p>
          <a:p>
            <a:pPr lvl="1"/>
            <a:r>
              <a:rPr lang="en-US" altLang="en-US" sz="2200" dirty="0" smtClean="0"/>
              <a:t>i.e., Printing</a:t>
            </a:r>
          </a:p>
          <a:p>
            <a:r>
              <a:rPr lang="en-US" altLang="en-US" sz="2200" b="1" dirty="0" smtClean="0"/>
              <a:t>Device reservation</a:t>
            </a:r>
            <a:r>
              <a:rPr lang="en-US" altLang="en-US" sz="2200" dirty="0" smtClean="0"/>
              <a:t> - provides exclusive access to a device</a:t>
            </a:r>
          </a:p>
          <a:p>
            <a:pPr lvl="1"/>
            <a:r>
              <a:rPr lang="en-US" altLang="en-US" sz="2200" dirty="0" smtClean="0"/>
              <a:t>System calls for allocation and de-allocation</a:t>
            </a:r>
          </a:p>
          <a:p>
            <a:pPr lvl="1"/>
            <a:r>
              <a:rPr lang="en-US" altLang="en-US" sz="2200" dirty="0" smtClean="0"/>
              <a:t>Watch out for deadlock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I/O Subsystem- Scheduling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914401"/>
            <a:ext cx="8790390" cy="5227092"/>
          </a:xfrm>
        </p:spPr>
        <p:txBody>
          <a:bodyPr/>
          <a:lstStyle/>
          <a:p>
            <a:r>
              <a:rPr lang="en-US" sz="2200" b="1" dirty="0" smtClean="0"/>
              <a:t>I/O Schedulin</a:t>
            </a:r>
            <a:r>
              <a:rPr lang="en-US" sz="2200" dirty="0" smtClean="0"/>
              <a:t>g: to </a:t>
            </a:r>
            <a:r>
              <a:rPr lang="en-US" sz="2200" b="1" dirty="0" smtClean="0"/>
              <a:t>schedule a set of I/O requests </a:t>
            </a:r>
            <a:r>
              <a:rPr lang="en-US" sz="2200" dirty="0" smtClean="0"/>
              <a:t>means to determine a good order in which to execute them. </a:t>
            </a:r>
            <a:endParaRPr lang="en-US" sz="2200" b="1" dirty="0" smtClean="0"/>
          </a:p>
          <a:p>
            <a:r>
              <a:rPr lang="en-US" sz="2200" b="1" dirty="0" smtClean="0"/>
              <a:t>I/O Schedulin</a:t>
            </a:r>
            <a:r>
              <a:rPr lang="en-US" sz="2200" dirty="0" smtClean="0"/>
              <a:t>g can improve overall system performance by sharing devices fairly among processes, and hence reduce the </a:t>
            </a:r>
            <a:r>
              <a:rPr lang="en-US" sz="2200" b="1" dirty="0" smtClean="0"/>
              <a:t>average waiting time </a:t>
            </a:r>
            <a:r>
              <a:rPr lang="en-US" sz="2200" dirty="0" smtClean="0"/>
              <a:t>for I/O to complete. </a:t>
            </a:r>
          </a:p>
          <a:p>
            <a:pPr lvl="1"/>
            <a:r>
              <a:rPr lang="en-US" sz="2200" dirty="0" smtClean="0"/>
              <a:t>Suppose that a </a:t>
            </a:r>
            <a:r>
              <a:rPr lang="en-US" sz="2200" b="1" i="1" dirty="0" smtClean="0"/>
              <a:t>disk arm </a:t>
            </a:r>
            <a:r>
              <a:rPr lang="en-US" sz="2200" dirty="0" smtClean="0"/>
              <a:t>is near the beginning of a disk and that </a:t>
            </a:r>
            <a:r>
              <a:rPr lang="en-US" sz="2200" b="1" dirty="0" smtClean="0"/>
              <a:t>three applications </a:t>
            </a:r>
            <a:r>
              <a:rPr lang="en-US" sz="2200" dirty="0" smtClean="0"/>
              <a:t>issue </a:t>
            </a:r>
            <a:r>
              <a:rPr lang="en-US" sz="2200" b="1" dirty="0" smtClean="0"/>
              <a:t>blocking</a:t>
            </a:r>
            <a:r>
              <a:rPr lang="en-US" sz="2200" dirty="0" smtClean="0"/>
              <a:t> read calls to that disk. </a:t>
            </a:r>
          </a:p>
          <a:p>
            <a:pPr lvl="2"/>
            <a:r>
              <a:rPr lang="en-US" sz="2200" u="sng" dirty="0" smtClean="0"/>
              <a:t>Application1 </a:t>
            </a:r>
            <a:r>
              <a:rPr lang="en-US" sz="2200" dirty="0" smtClean="0"/>
              <a:t>requests a block near the </a:t>
            </a:r>
            <a:r>
              <a:rPr lang="en-US" sz="2200" b="1" dirty="0" smtClean="0"/>
              <a:t>end </a:t>
            </a:r>
            <a:r>
              <a:rPr lang="en-US" sz="2200" dirty="0" smtClean="0"/>
              <a:t>of the disk,</a:t>
            </a:r>
          </a:p>
          <a:p>
            <a:pPr lvl="2"/>
            <a:r>
              <a:rPr lang="en-US" sz="2200" u="sng" dirty="0" smtClean="0"/>
              <a:t>application2</a:t>
            </a:r>
            <a:r>
              <a:rPr lang="en-US" sz="2200" dirty="0" smtClean="0"/>
              <a:t> requests one block near the </a:t>
            </a:r>
            <a:r>
              <a:rPr lang="en-US" sz="2200" b="1" dirty="0" smtClean="0"/>
              <a:t>beginning</a:t>
            </a:r>
            <a:r>
              <a:rPr lang="en-US" sz="2200" dirty="0" smtClean="0"/>
              <a:t>, and</a:t>
            </a:r>
          </a:p>
          <a:p>
            <a:pPr lvl="2"/>
            <a:r>
              <a:rPr lang="en-US" sz="2200" u="sng" dirty="0" smtClean="0"/>
              <a:t>application3</a:t>
            </a:r>
            <a:r>
              <a:rPr lang="en-US" sz="2200" dirty="0" smtClean="0"/>
              <a:t> requests one block in the </a:t>
            </a:r>
            <a:r>
              <a:rPr lang="en-US" sz="2200" b="1" dirty="0" smtClean="0"/>
              <a:t>middle</a:t>
            </a:r>
            <a:r>
              <a:rPr lang="en-US" sz="2200" dirty="0" smtClean="0"/>
              <a:t> of the disk. </a:t>
            </a:r>
          </a:p>
          <a:p>
            <a:pPr lvl="1"/>
            <a:r>
              <a:rPr lang="en-US" sz="2200" dirty="0" smtClean="0"/>
              <a:t>The OS can reduce the distance that the disk arm travels by serving the applications in the order 2, 3, and 1. </a:t>
            </a:r>
          </a:p>
          <a:p>
            <a:pPr lvl="1"/>
            <a:r>
              <a:rPr lang="en-US" sz="2200" b="1" dirty="0" smtClean="0"/>
              <a:t>Rearranging the order of service </a:t>
            </a:r>
            <a:r>
              <a:rPr lang="en-US" sz="2200" dirty="0" smtClean="0"/>
              <a:t>in this way is the essence of </a:t>
            </a:r>
            <a:r>
              <a:rPr lang="en-US" sz="2200" b="1" dirty="0" smtClean="0"/>
              <a:t>I/O scheduling</a:t>
            </a:r>
            <a:r>
              <a:rPr lang="en-US" sz="2200" dirty="0" smtClean="0"/>
              <a:t>.</a:t>
            </a:r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I/O Subsystem Summary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928048"/>
            <a:ext cx="8749447" cy="4836166"/>
          </a:xfrm>
        </p:spPr>
        <p:txBody>
          <a:bodyPr/>
          <a:lstStyle/>
          <a:p>
            <a:r>
              <a:rPr lang="en-US" sz="2200" dirty="0" smtClean="0"/>
              <a:t>In summary, the </a:t>
            </a:r>
            <a:r>
              <a:rPr lang="en-US" sz="2200" b="1" dirty="0" smtClean="0"/>
              <a:t>I/O subsystem </a:t>
            </a:r>
            <a:r>
              <a:rPr lang="en-US" sz="2200" dirty="0" smtClean="0"/>
              <a:t>coordinates an extensive collection of services that are available to applications and to other parts of the kernel. The I/O subsystem supervises these procedures:</a:t>
            </a:r>
          </a:p>
          <a:p>
            <a:pPr lvl="1"/>
            <a:r>
              <a:rPr lang="en-US" sz="2000" dirty="0" smtClean="0"/>
              <a:t>Management of the name space for files and devices</a:t>
            </a:r>
          </a:p>
          <a:p>
            <a:pPr lvl="1"/>
            <a:r>
              <a:rPr lang="en-US" sz="2000" dirty="0" smtClean="0"/>
              <a:t>Access control to files and devices</a:t>
            </a:r>
          </a:p>
          <a:p>
            <a:pPr lvl="1"/>
            <a:r>
              <a:rPr lang="en-US" sz="2000" dirty="0" smtClean="0"/>
              <a:t>Operation control (for example, a modem cannot seek())</a:t>
            </a:r>
          </a:p>
          <a:p>
            <a:pPr lvl="1"/>
            <a:r>
              <a:rPr lang="en-US" sz="2000" dirty="0" smtClean="0"/>
              <a:t>File-system space allocation</a:t>
            </a:r>
          </a:p>
          <a:p>
            <a:pPr lvl="1"/>
            <a:r>
              <a:rPr lang="en-US" sz="2000" dirty="0" smtClean="0"/>
              <a:t>Device allocation</a:t>
            </a:r>
          </a:p>
          <a:p>
            <a:pPr lvl="1"/>
            <a:r>
              <a:rPr lang="en-US" sz="2000" dirty="0" smtClean="0"/>
              <a:t>Buffering, caching, and spooling</a:t>
            </a:r>
          </a:p>
          <a:p>
            <a:pPr lvl="1"/>
            <a:r>
              <a:rPr lang="en-US" sz="2000" dirty="0" smtClean="0"/>
              <a:t>I/O scheduling</a:t>
            </a:r>
          </a:p>
          <a:p>
            <a:pPr lvl="1"/>
            <a:r>
              <a:rPr lang="en-US" sz="2000" dirty="0" smtClean="0"/>
              <a:t>Device-status monitoring, error handling, and failure recovery</a:t>
            </a:r>
          </a:p>
          <a:p>
            <a:pPr lvl="1"/>
            <a:r>
              <a:rPr lang="en-US" sz="2000" dirty="0" smtClean="0"/>
              <a:t>Device-driver configuration and initialization</a:t>
            </a:r>
            <a:endParaRPr lang="th-TH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141288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Device-status Table</a:t>
            </a:r>
          </a:p>
        </p:txBody>
      </p:sp>
      <p:pic>
        <p:nvPicPr>
          <p:cNvPr id="29699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71" y="996287"/>
            <a:ext cx="7738280" cy="432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Error Handling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900752"/>
            <a:ext cx="8325134" cy="4863461"/>
          </a:xfrm>
        </p:spPr>
        <p:txBody>
          <a:bodyPr/>
          <a:lstStyle/>
          <a:p>
            <a:r>
              <a:rPr lang="en-US" altLang="en-US" sz="2200" b="1" dirty="0" smtClean="0"/>
              <a:t>OS</a:t>
            </a:r>
            <a:r>
              <a:rPr lang="en-US" altLang="en-US" sz="2200" dirty="0" smtClean="0"/>
              <a:t> can recover from device unavailable, transient </a:t>
            </a:r>
            <a:r>
              <a:rPr lang="en-US" altLang="en-US" sz="2200" b="1" dirty="0" smtClean="0"/>
              <a:t>failures </a:t>
            </a:r>
            <a:r>
              <a:rPr lang="en-US" altLang="en-US" sz="2200" dirty="0" smtClean="0"/>
              <a:t>(write failure)</a:t>
            </a:r>
          </a:p>
          <a:p>
            <a:pPr lvl="1"/>
            <a:r>
              <a:rPr lang="en-US" altLang="en-US" sz="2200" dirty="0" smtClean="0"/>
              <a:t>Retry a read or write, for example</a:t>
            </a:r>
          </a:p>
          <a:p>
            <a:pPr lvl="1"/>
            <a:r>
              <a:rPr lang="en-US" altLang="en-US" sz="2200" dirty="0" smtClean="0"/>
              <a:t>Some systems more advanced – Solaris FMA, AIX </a:t>
            </a:r>
          </a:p>
          <a:p>
            <a:pPr lvl="2"/>
            <a:r>
              <a:rPr lang="en-US" altLang="en-US" sz="2200" dirty="0" smtClean="0"/>
              <a:t>Track error frequencies, stop using device with increasing frequency of retry-able errors</a:t>
            </a:r>
          </a:p>
          <a:p>
            <a:r>
              <a:rPr lang="en-US" altLang="en-US" sz="2200" dirty="0" smtClean="0"/>
              <a:t>Most return an error number or code when I/O request fails </a:t>
            </a:r>
          </a:p>
          <a:p>
            <a:r>
              <a:rPr lang="en-US" altLang="en-US" sz="2200" dirty="0" smtClean="0"/>
              <a:t>System error logs hold problem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009934"/>
            <a:ext cx="8804038" cy="5295332"/>
          </a:xfrm>
        </p:spPr>
        <p:txBody>
          <a:bodyPr/>
          <a:lstStyle/>
          <a:p>
            <a:r>
              <a:rPr lang="en-US" sz="2200" dirty="0" smtClean="0"/>
              <a:t>Data behavior and structure of new I/O devices are so and hence it is a challenge to incorporate them into an OS. </a:t>
            </a:r>
          </a:p>
          <a:p>
            <a:r>
              <a:rPr lang="en-US" sz="2200" dirty="0" smtClean="0"/>
              <a:t>The basic I/O hardware elements such as </a:t>
            </a:r>
            <a:r>
              <a:rPr lang="en-US" sz="2200" b="1" i="1" dirty="0" smtClean="0"/>
              <a:t>ports</a:t>
            </a:r>
            <a:r>
              <a:rPr lang="en-US" sz="2200" dirty="0" smtClean="0"/>
              <a:t>, </a:t>
            </a:r>
            <a:r>
              <a:rPr lang="en-US" sz="2200" b="1" i="1" dirty="0" smtClean="0"/>
              <a:t>buses</a:t>
            </a:r>
            <a:r>
              <a:rPr lang="en-US" sz="2200" dirty="0" smtClean="0"/>
              <a:t>, and </a:t>
            </a:r>
            <a:r>
              <a:rPr lang="en-US" sz="2200" b="1" i="1" dirty="0" smtClean="0"/>
              <a:t>device controllers</a:t>
            </a:r>
            <a:r>
              <a:rPr lang="en-US" sz="2200" dirty="0" smtClean="0"/>
              <a:t>, accommodate a wide variety of </a:t>
            </a:r>
            <a:r>
              <a:rPr lang="en-US" sz="2200" b="1" dirty="0" smtClean="0"/>
              <a:t>I/O devices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To encapsulate the details of different I/O devices, </a:t>
            </a:r>
            <a:r>
              <a:rPr lang="en-US" sz="2200" b="1" dirty="0" smtClean="0"/>
              <a:t>the kernel </a:t>
            </a:r>
            <a:r>
              <a:rPr lang="en-US" sz="2200" dirty="0" smtClean="0"/>
              <a:t>of an OS is structured to use </a:t>
            </a:r>
            <a:r>
              <a:rPr lang="en-US" sz="2200" b="1" dirty="0" smtClean="0"/>
              <a:t>device-driver </a:t>
            </a:r>
            <a:r>
              <a:rPr lang="en-US" sz="2200" dirty="0" smtClean="0"/>
              <a:t>modules. </a:t>
            </a:r>
          </a:p>
          <a:p>
            <a:r>
              <a:rPr lang="en-US" sz="2200" u="sng" dirty="0" smtClean="0"/>
              <a:t>The </a:t>
            </a:r>
            <a:r>
              <a:rPr lang="en-US" sz="2200" b="1" u="sng" dirty="0" smtClean="0"/>
              <a:t>device drivers </a:t>
            </a:r>
            <a:r>
              <a:rPr lang="en-US" sz="2200" u="sng" dirty="0" smtClean="0"/>
              <a:t>present a uniform device access interface to </a:t>
            </a:r>
            <a:r>
              <a:rPr lang="en-US" sz="2200" b="1" u="sng" dirty="0" smtClean="0"/>
              <a:t>the I/O subsystem of the kernel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i="1" u="sng" dirty="0" smtClean="0"/>
              <a:t>Based on </a:t>
            </a:r>
            <a:r>
              <a:rPr lang="en-US" sz="2200" b="1" i="1" u="sng" dirty="0" smtClean="0"/>
              <a:t>system calls </a:t>
            </a:r>
            <a:r>
              <a:rPr lang="en-US" sz="2200" i="1" u="sng" dirty="0" smtClean="0"/>
              <a:t>generated by each </a:t>
            </a:r>
            <a:r>
              <a:rPr lang="en-US" sz="2200" b="1" i="1" u="sng" dirty="0" smtClean="0"/>
              <a:t>I/O device driver</a:t>
            </a:r>
            <a:r>
              <a:rPr lang="en-US" sz="2200" i="1" u="sng" dirty="0" smtClean="0"/>
              <a:t>, the OS provides standard interface between the device and the application</a:t>
            </a:r>
            <a:r>
              <a:rPr lang="en-US" sz="2200" u="sng" dirty="0" smtClean="0"/>
              <a:t>.</a:t>
            </a:r>
            <a:endParaRPr lang="th-TH" sz="2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I/O Protection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900" y="1064525"/>
            <a:ext cx="8625384" cy="4709213"/>
          </a:xfrm>
        </p:spPr>
        <p:txBody>
          <a:bodyPr/>
          <a:lstStyle/>
          <a:p>
            <a:r>
              <a:rPr lang="en-US" altLang="en-US" sz="2200" dirty="0" smtClean="0"/>
              <a:t>User process may accidentally or purposefully attempt to disrupt normal operation via </a:t>
            </a:r>
            <a:r>
              <a:rPr lang="en-US" altLang="en-US" sz="2200" b="1" dirty="0" smtClean="0"/>
              <a:t>illegal I/O instructions</a:t>
            </a:r>
          </a:p>
          <a:p>
            <a:pPr lvl="1"/>
            <a:r>
              <a:rPr lang="en-US" altLang="en-US" sz="2200" dirty="0" smtClean="0"/>
              <a:t>All </a:t>
            </a:r>
            <a:r>
              <a:rPr lang="en-US" altLang="en-US" sz="2200" b="1" dirty="0" smtClean="0"/>
              <a:t>I/O instructions </a:t>
            </a:r>
            <a:r>
              <a:rPr lang="en-US" altLang="en-US" sz="2200" dirty="0" smtClean="0"/>
              <a:t>defined to be privileged</a:t>
            </a:r>
          </a:p>
          <a:p>
            <a:pPr lvl="1"/>
            <a:r>
              <a:rPr lang="en-US" altLang="en-US" sz="2200" dirty="0" smtClean="0"/>
              <a:t>I/O must be performed via </a:t>
            </a:r>
            <a:r>
              <a:rPr lang="en-US" altLang="en-US" sz="2200" b="1" dirty="0" smtClean="0"/>
              <a:t>system calls</a:t>
            </a:r>
          </a:p>
          <a:p>
            <a:pPr lvl="2"/>
            <a:r>
              <a:rPr lang="en-US" altLang="en-US" sz="2200" dirty="0" smtClean="0"/>
              <a:t>Memory-mapped and I/O port memory locations must be protected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738" y="168275"/>
            <a:ext cx="7704137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Use of a System Call to Perform I/O</a:t>
            </a:r>
          </a:p>
        </p:txBody>
      </p:sp>
      <p:pic>
        <p:nvPicPr>
          <p:cNvPr id="34819" name="Picture 1" descr="13_1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338" y="1214438"/>
            <a:ext cx="34337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82563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Power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91" y="1042988"/>
            <a:ext cx="8543498" cy="4661776"/>
          </a:xfrm>
        </p:spPr>
        <p:txBody>
          <a:bodyPr/>
          <a:lstStyle/>
          <a:p>
            <a:r>
              <a:rPr lang="en-US" altLang="en-US" sz="2200" dirty="0" smtClean="0"/>
              <a:t>Not strictly domain of I/O, but much is I/O related</a:t>
            </a:r>
          </a:p>
          <a:p>
            <a:r>
              <a:rPr lang="en-US" altLang="en-US" sz="2200" dirty="0" smtClean="0"/>
              <a:t>Computers and devices use electricity, generate heat, frequently require cooling</a:t>
            </a:r>
          </a:p>
          <a:p>
            <a:r>
              <a:rPr lang="en-US" altLang="en-US" sz="2200" dirty="0" smtClean="0"/>
              <a:t>OSs can help manage and improve use</a:t>
            </a:r>
          </a:p>
          <a:p>
            <a:pPr lvl="1"/>
            <a:r>
              <a:rPr lang="en-US" altLang="en-US" sz="2200" dirty="0" smtClean="0"/>
              <a:t>Cloud computing environments move virtual machines between servers</a:t>
            </a:r>
          </a:p>
          <a:p>
            <a:pPr lvl="2"/>
            <a:r>
              <a:rPr lang="en-US" altLang="en-US" sz="2200" dirty="0" smtClean="0"/>
              <a:t>Can end up evacuating whole systems and shutting them down</a:t>
            </a:r>
          </a:p>
          <a:p>
            <a:r>
              <a:rPr lang="en-US" altLang="en-US" sz="2200" dirty="0" smtClean="0"/>
              <a:t>Mobile computing has power management as first class OS aspect</a:t>
            </a:r>
          </a:p>
          <a:p>
            <a:pPr lvl="2"/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155575"/>
            <a:ext cx="7761287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Life Cycle of An I/O Request</a:t>
            </a:r>
            <a:endParaRPr lang="en-US" altLang="en-US" sz="2400" smtClean="0"/>
          </a:p>
        </p:txBody>
      </p:sp>
      <p:pic>
        <p:nvPicPr>
          <p:cNvPr id="40963" name="Picture 4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334" y="887104"/>
            <a:ext cx="5554639" cy="565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Improving I/O Performance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914399"/>
            <a:ext cx="8708504" cy="5104263"/>
          </a:xfrm>
        </p:spPr>
        <p:txBody>
          <a:bodyPr/>
          <a:lstStyle/>
          <a:p>
            <a:r>
              <a:rPr lang="en-US" sz="2200" dirty="0" smtClean="0"/>
              <a:t>We can employ several principles to improve the </a:t>
            </a:r>
            <a:r>
              <a:rPr lang="en-US" sz="2200" b="1" dirty="0" smtClean="0"/>
              <a:t>efficiency of I/O interface:</a:t>
            </a:r>
          </a:p>
          <a:p>
            <a:pPr lvl="1"/>
            <a:r>
              <a:rPr lang="en-US" sz="2200" dirty="0" smtClean="0"/>
              <a:t>Reduce the number of </a:t>
            </a:r>
            <a:r>
              <a:rPr lang="en-US" sz="2200" b="1" dirty="0" smtClean="0"/>
              <a:t>context switches.</a:t>
            </a:r>
          </a:p>
          <a:p>
            <a:pPr lvl="1"/>
            <a:r>
              <a:rPr lang="en-US" sz="2200" dirty="0" smtClean="0"/>
              <a:t>Reduce the number of </a:t>
            </a:r>
            <a:r>
              <a:rPr lang="en-US" sz="2200" b="1" dirty="0" smtClean="0"/>
              <a:t>data copying </a:t>
            </a:r>
            <a:r>
              <a:rPr lang="en-US" sz="2200" dirty="0" smtClean="0"/>
              <a:t>in memory while passing between device and application.</a:t>
            </a:r>
          </a:p>
          <a:p>
            <a:pPr lvl="1"/>
            <a:r>
              <a:rPr lang="en-US" sz="2200" dirty="0" smtClean="0"/>
              <a:t>Reduce the </a:t>
            </a:r>
            <a:r>
              <a:rPr lang="en-US" sz="2200" b="1" dirty="0" smtClean="0"/>
              <a:t>frequency of interrupts </a:t>
            </a:r>
            <a:r>
              <a:rPr lang="en-US" sz="2200" dirty="0" smtClean="0"/>
              <a:t>by using large transfers, smart controllers, and polling.</a:t>
            </a:r>
          </a:p>
          <a:p>
            <a:pPr lvl="1"/>
            <a:r>
              <a:rPr lang="en-US" sz="2200" dirty="0" smtClean="0"/>
              <a:t>Use </a:t>
            </a:r>
            <a:r>
              <a:rPr lang="en-US" sz="2200" b="1" dirty="0" smtClean="0"/>
              <a:t>DMA I/O interface </a:t>
            </a:r>
            <a:r>
              <a:rPr lang="en-US" sz="2200" dirty="0" smtClean="0"/>
              <a:t>large data transfer.</a:t>
            </a:r>
          </a:p>
          <a:p>
            <a:pPr lvl="1"/>
            <a:r>
              <a:rPr lang="en-US" sz="2200" dirty="0" smtClean="0"/>
              <a:t>Use </a:t>
            </a:r>
            <a:r>
              <a:rPr lang="en-US" sz="2200" b="1" dirty="0" smtClean="0"/>
              <a:t>smarter hardware </a:t>
            </a:r>
            <a:r>
              <a:rPr lang="en-US" sz="2200" dirty="0" smtClean="0"/>
              <a:t>for I/O controller.</a:t>
            </a:r>
          </a:p>
          <a:p>
            <a:pPr lvl="1"/>
            <a:r>
              <a:rPr lang="en-US" sz="2200" dirty="0" smtClean="0"/>
              <a:t>Balance CPU, memory subsystem, bus, and I/O performance, for higher throughput.</a:t>
            </a:r>
          </a:p>
          <a:p>
            <a:pPr lvl="1"/>
            <a:r>
              <a:rPr lang="en-US" altLang="en-US" sz="2200" dirty="0" smtClean="0"/>
              <a:t>Move </a:t>
            </a:r>
            <a:r>
              <a:rPr lang="en-US" altLang="en-US" sz="2200" b="1" dirty="0" smtClean="0"/>
              <a:t>user-mode</a:t>
            </a:r>
            <a:r>
              <a:rPr lang="en-US" altLang="en-US" sz="2200" dirty="0" smtClean="0"/>
              <a:t> processes to </a:t>
            </a:r>
            <a:r>
              <a:rPr lang="en-US" altLang="en-US" sz="2200" b="1" dirty="0" smtClean="0"/>
              <a:t>kernel threads</a:t>
            </a:r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76263"/>
          </a:xfrm>
        </p:spPr>
        <p:txBody>
          <a:bodyPr/>
          <a:lstStyle/>
          <a:p>
            <a:r>
              <a:rPr lang="en-US" altLang="en-US" smtClean="0"/>
              <a:t>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2955" y="941697"/>
            <a:ext cx="8871045" cy="4754254"/>
          </a:xfrm>
        </p:spPr>
        <p:txBody>
          <a:bodyPr/>
          <a:lstStyle/>
          <a:p>
            <a:r>
              <a:rPr lang="en-US" altLang="en-US" sz="2200" b="1" dirty="0" smtClean="0"/>
              <a:t>I/O management </a:t>
            </a:r>
            <a:r>
              <a:rPr lang="en-US" altLang="en-US" sz="2200" dirty="0" smtClean="0"/>
              <a:t>is a major section of an OS design and it should handle the following:</a:t>
            </a:r>
          </a:p>
          <a:p>
            <a:pPr lvl="1"/>
            <a:r>
              <a:rPr lang="en-US" altLang="en-US" sz="2200" i="1" dirty="0" smtClean="0"/>
              <a:t>I/O operation of the device</a:t>
            </a:r>
          </a:p>
          <a:p>
            <a:pPr lvl="1"/>
            <a:r>
              <a:rPr lang="en-US" altLang="en-US" sz="2200" i="1" dirty="0" smtClean="0"/>
              <a:t>I/O devices vary greatly</a:t>
            </a:r>
          </a:p>
          <a:p>
            <a:pPr lvl="1"/>
            <a:r>
              <a:rPr lang="en-US" altLang="en-US" sz="2200" i="1" dirty="0" smtClean="0"/>
              <a:t>Various methods to control them</a:t>
            </a:r>
          </a:p>
          <a:p>
            <a:pPr lvl="1"/>
            <a:r>
              <a:rPr lang="en-US" altLang="en-US" sz="2200" i="1" dirty="0" smtClean="0"/>
              <a:t>Performance management </a:t>
            </a:r>
          </a:p>
          <a:p>
            <a:pPr lvl="1"/>
            <a:r>
              <a:rPr lang="en-US" altLang="en-US" sz="2200" i="1" dirty="0" smtClean="0"/>
              <a:t>New types of devices frequent</a:t>
            </a:r>
          </a:p>
          <a:p>
            <a:pPr lvl="1"/>
            <a:r>
              <a:rPr lang="en-US" altLang="en-US" sz="2200" i="1" dirty="0" smtClean="0"/>
              <a:t>Present uniform device-access interface to I/O subsystem</a:t>
            </a:r>
          </a:p>
          <a:p>
            <a:r>
              <a:rPr lang="en-US" altLang="en-US" sz="2200" b="1" i="1" dirty="0" smtClean="0"/>
              <a:t>Ports</a:t>
            </a:r>
            <a:r>
              <a:rPr lang="en-US" altLang="en-US" sz="2200" dirty="0" smtClean="0"/>
              <a:t>, </a:t>
            </a:r>
            <a:r>
              <a:rPr lang="en-US" altLang="en-US" sz="2200" b="1" i="1" dirty="0" smtClean="0"/>
              <a:t>busses</a:t>
            </a:r>
            <a:r>
              <a:rPr lang="en-US" altLang="en-US" sz="2200" dirty="0" smtClean="0"/>
              <a:t>, </a:t>
            </a:r>
            <a:r>
              <a:rPr lang="en-US" altLang="en-US" sz="2200" b="1" i="1" dirty="0" smtClean="0"/>
              <a:t>device controllers </a:t>
            </a:r>
            <a:r>
              <a:rPr lang="en-US" altLang="en-US" sz="2200" dirty="0" smtClean="0"/>
              <a:t>connect to various devices</a:t>
            </a:r>
          </a:p>
          <a:p>
            <a:r>
              <a:rPr lang="en-US" altLang="en-US" sz="2200" b="1" dirty="0" smtClean="0"/>
              <a:t>Device drivers </a:t>
            </a:r>
            <a:r>
              <a:rPr lang="en-US" altLang="en-US" sz="2200" dirty="0" smtClean="0"/>
              <a:t>encapsulate each device in details</a:t>
            </a:r>
          </a:p>
          <a:p>
            <a:pPr lvl="1"/>
            <a:endParaRPr lang="en-US" altLang="en-US" sz="2200" dirty="0" smtClean="0"/>
          </a:p>
          <a:p>
            <a:pPr lvl="1"/>
            <a:endParaRPr lang="en-US" altLang="en-US" sz="2200" dirty="0" smtClean="0"/>
          </a:p>
          <a:p>
            <a:pPr lvl="1">
              <a:buFont typeface="Monotype Sorts" pitchFamily="-84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14300"/>
            <a:ext cx="7985125" cy="5762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I/O Hardware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3" y="832514"/>
            <a:ext cx="8925637" cy="5241262"/>
          </a:xfrm>
        </p:spPr>
        <p:txBody>
          <a:bodyPr/>
          <a:lstStyle/>
          <a:p>
            <a:r>
              <a:rPr lang="en-US" sz="2200" dirty="0" smtClean="0"/>
              <a:t>Computers operate with a </a:t>
            </a:r>
            <a:r>
              <a:rPr lang="en-US" altLang="en-US" sz="2200" dirty="0" smtClean="0"/>
              <a:t>variety of </a:t>
            </a:r>
            <a:r>
              <a:rPr lang="en-US" altLang="en-US" sz="2200" b="1" dirty="0" smtClean="0"/>
              <a:t>I/O devices </a:t>
            </a:r>
            <a:r>
              <a:rPr lang="en-US" altLang="en-US" sz="2200" dirty="0" smtClean="0"/>
              <a:t>such as:</a:t>
            </a:r>
          </a:p>
          <a:p>
            <a:pPr lvl="1"/>
            <a:r>
              <a:rPr lang="en-US" altLang="en-US" sz="2200" b="1" dirty="0" smtClean="0"/>
              <a:t>Storage</a:t>
            </a:r>
            <a:r>
              <a:rPr lang="en-US" altLang="en-US" sz="2200" dirty="0" smtClean="0"/>
              <a:t>: disk, Flash drive, etc.</a:t>
            </a:r>
          </a:p>
          <a:p>
            <a:pPr lvl="1"/>
            <a:r>
              <a:rPr lang="en-US" altLang="en-US" sz="2200" b="1" dirty="0" smtClean="0"/>
              <a:t>Transmission</a:t>
            </a:r>
            <a:r>
              <a:rPr lang="en-US" altLang="en-US" sz="2200" dirty="0" smtClean="0"/>
              <a:t>: network, Bluetooth, etc.</a:t>
            </a:r>
          </a:p>
          <a:p>
            <a:pPr lvl="1"/>
            <a:r>
              <a:rPr lang="en-US" altLang="en-US" sz="2200" b="1" dirty="0" smtClean="0"/>
              <a:t>Human-interface</a:t>
            </a:r>
            <a:r>
              <a:rPr lang="en-US" altLang="en-US" sz="2200" dirty="0" smtClean="0"/>
              <a:t>: keyboard, mouse, display, audio in and out, etc.</a:t>
            </a:r>
          </a:p>
          <a:p>
            <a:r>
              <a:rPr lang="en-US" altLang="en-US" sz="2200" b="1" dirty="0" smtClean="0"/>
              <a:t>Signals from I/O devices interface with a computer through:</a:t>
            </a:r>
          </a:p>
          <a:p>
            <a:pPr lvl="1"/>
            <a:r>
              <a:rPr lang="en-US" altLang="en-US" sz="2200" b="1" dirty="0" smtClean="0"/>
              <a:t>Port </a:t>
            </a:r>
            <a:r>
              <a:rPr lang="en-US" altLang="en-US" sz="2200" dirty="0" smtClean="0"/>
              <a:t>– connection point for device, for ex. USB, HDMI, etc.</a:t>
            </a:r>
          </a:p>
          <a:p>
            <a:pPr lvl="1"/>
            <a:r>
              <a:rPr lang="en-US" altLang="en-US" sz="2200" b="1" dirty="0" smtClean="0"/>
              <a:t>Bus</a:t>
            </a:r>
            <a:r>
              <a:rPr lang="en-US" altLang="en-US" sz="2200" dirty="0" smtClean="0"/>
              <a:t> – group of signal conduction cables, operate based on </a:t>
            </a:r>
            <a:r>
              <a:rPr lang="en-US" altLang="en-US" sz="2200" b="1" dirty="0" smtClean="0"/>
              <a:t>daisy chain</a:t>
            </a:r>
            <a:r>
              <a:rPr lang="en-US" altLang="en-US" sz="2200" dirty="0" smtClean="0"/>
              <a:t> or </a:t>
            </a:r>
            <a:r>
              <a:rPr lang="en-US" altLang="en-US" sz="2200" b="1" dirty="0" smtClean="0"/>
              <a:t>shared direct access</a:t>
            </a:r>
          </a:p>
          <a:p>
            <a:pPr lvl="2"/>
            <a:r>
              <a:rPr lang="en-US" altLang="en-US" sz="2200" b="1" dirty="0" smtClean="0"/>
              <a:t>PCI</a:t>
            </a:r>
            <a:r>
              <a:rPr lang="en-US" altLang="en-US" sz="2200" dirty="0" smtClean="0"/>
              <a:t> bus connects fast devices to </a:t>
            </a:r>
            <a:r>
              <a:rPr lang="en-US" altLang="en-US" sz="2200" b="1" dirty="0" smtClean="0"/>
              <a:t>processor-memory</a:t>
            </a:r>
            <a:r>
              <a:rPr lang="en-US" altLang="en-US" sz="2200" dirty="0" smtClean="0"/>
              <a:t> system  </a:t>
            </a:r>
          </a:p>
          <a:p>
            <a:pPr lvl="2"/>
            <a:r>
              <a:rPr lang="en-US" altLang="en-US" sz="2200" b="1" dirty="0" smtClean="0"/>
              <a:t>Expansion</a:t>
            </a:r>
            <a:r>
              <a:rPr lang="en-US" altLang="en-US" sz="2200" dirty="0" smtClean="0"/>
              <a:t> </a:t>
            </a:r>
            <a:r>
              <a:rPr lang="en-US" altLang="en-US" sz="2200" b="1" dirty="0" smtClean="0"/>
              <a:t>bus-</a:t>
            </a:r>
            <a:r>
              <a:rPr lang="en-US" altLang="en-US" sz="2200" dirty="0" smtClean="0"/>
              <a:t> connects relatively slow devices such as keyboard, serial ports, etc</a:t>
            </a:r>
          </a:p>
          <a:p>
            <a:pPr lvl="2"/>
            <a:r>
              <a:rPr lang="en-US" altLang="en-US" sz="2200" b="1" dirty="0" smtClean="0"/>
              <a:t>SCSI</a:t>
            </a:r>
            <a:r>
              <a:rPr lang="en-US" altLang="en-US" sz="2200" dirty="0" smtClean="0"/>
              <a:t> - bus that supports </a:t>
            </a:r>
            <a:r>
              <a:rPr lang="en-US" altLang="en-US" sz="2200" b="1" i="1" dirty="0" smtClean="0"/>
              <a:t>hard disks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I/O Hardware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2" y="873457"/>
            <a:ext cx="8666328" cy="5158853"/>
          </a:xfrm>
        </p:spPr>
        <p:txBody>
          <a:bodyPr/>
          <a:lstStyle/>
          <a:p>
            <a:r>
              <a:rPr lang="en-US" sz="2200" dirty="0" smtClean="0"/>
              <a:t>An </a:t>
            </a:r>
            <a:r>
              <a:rPr lang="en-US" sz="2200" b="1" dirty="0" smtClean="0"/>
              <a:t>I/O device controller </a:t>
            </a:r>
            <a:r>
              <a:rPr lang="en-US" altLang="en-US" sz="2200" dirty="0" smtClean="0"/>
              <a:t>(or</a:t>
            </a:r>
            <a:r>
              <a:rPr lang="en-US" altLang="en-US" sz="2200" b="1" dirty="0" smtClean="0"/>
              <a:t> </a:t>
            </a:r>
            <a:r>
              <a:rPr lang="en-US" altLang="en-US" sz="2200" dirty="0" smtClean="0"/>
              <a:t>a</a:t>
            </a:r>
            <a:r>
              <a:rPr lang="en-US" altLang="en-US" sz="2200" b="1" dirty="0" smtClean="0"/>
              <a:t> host adapter</a:t>
            </a:r>
            <a:r>
              <a:rPr lang="en-US" altLang="en-US" sz="2200" dirty="0" smtClean="0"/>
              <a:t>)</a:t>
            </a:r>
            <a:r>
              <a:rPr lang="en-US" sz="2200" dirty="0" smtClean="0"/>
              <a:t> is a collection of electronics that can operate a </a:t>
            </a:r>
            <a:r>
              <a:rPr lang="en-US" sz="2200" b="1" i="1" dirty="0" smtClean="0"/>
              <a:t>port</a:t>
            </a:r>
            <a:r>
              <a:rPr lang="en-US" sz="2200" dirty="0" smtClean="0"/>
              <a:t>, a </a:t>
            </a:r>
            <a:r>
              <a:rPr lang="en-US" sz="2200" b="1" i="1" dirty="0" smtClean="0"/>
              <a:t>bus</a:t>
            </a:r>
            <a:r>
              <a:rPr lang="en-US" sz="2200" dirty="0" smtClean="0"/>
              <a:t>, or a </a:t>
            </a:r>
            <a:r>
              <a:rPr lang="en-US" sz="2200" b="1" i="1" dirty="0" smtClean="0"/>
              <a:t>device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For example, a </a:t>
            </a:r>
            <a:r>
              <a:rPr lang="en-US" sz="2200" b="1" dirty="0" smtClean="0"/>
              <a:t>serial-port controller</a:t>
            </a:r>
            <a:r>
              <a:rPr lang="en-US" sz="2200" dirty="0" smtClean="0"/>
              <a:t> (or a USB port controller) is a single chip (or portion of a chip) in the computer that controls the signals on the </a:t>
            </a:r>
            <a:r>
              <a:rPr lang="en-US" sz="2200" b="1" dirty="0" smtClean="0"/>
              <a:t>serial port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 typical </a:t>
            </a:r>
            <a:r>
              <a:rPr lang="en-US" sz="2200" b="1" dirty="0" smtClean="0"/>
              <a:t>PC </a:t>
            </a:r>
            <a:r>
              <a:rPr lang="en-US" sz="2200" dirty="0" smtClean="0"/>
              <a:t>(</a:t>
            </a:r>
            <a:r>
              <a:rPr lang="en-US" sz="2200" b="1" dirty="0" smtClean="0"/>
              <a:t>personal Computer</a:t>
            </a:r>
            <a:r>
              <a:rPr lang="en-US" sz="2200" dirty="0" smtClean="0"/>
              <a:t>) </a:t>
            </a:r>
            <a:r>
              <a:rPr lang="en-US" sz="2200" b="1" dirty="0" smtClean="0"/>
              <a:t>bus structure </a:t>
            </a:r>
            <a:r>
              <a:rPr lang="en-US" sz="2200" dirty="0" smtClean="0"/>
              <a:t>appears in </a:t>
            </a:r>
            <a:r>
              <a:rPr lang="en-US" sz="2200" b="1" dirty="0" smtClean="0"/>
              <a:t>Figure 13.1.</a:t>
            </a:r>
            <a:endParaRPr lang="en-US" altLang="en-US" sz="2200" b="1" dirty="0" smtClean="0"/>
          </a:p>
          <a:p>
            <a:endParaRPr lang="th-T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8825" y="127000"/>
            <a:ext cx="7927975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A Typical PC Bus Structure</a:t>
            </a:r>
            <a:endParaRPr lang="en-US" altLang="en-US" sz="2400" smtClean="0"/>
          </a:p>
        </p:txBody>
      </p:sp>
      <p:pic>
        <p:nvPicPr>
          <p:cNvPr id="8195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23" y="928049"/>
            <a:ext cx="8488907" cy="470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47164" y="5895833"/>
            <a:ext cx="461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Figure 13.1 </a:t>
            </a:r>
            <a:r>
              <a:rPr lang="en-US" sz="2000" dirty="0">
                <a:latin typeface="+mn-lt"/>
              </a:rPr>
              <a:t>A typical PC bus structure.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11098</TotalTime>
  <Words>4034</Words>
  <Application>Microsoft Office PowerPoint</Application>
  <PresentationFormat>On-screen Show (4:3)</PresentationFormat>
  <Paragraphs>339</Paragraphs>
  <Slides>54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os-8</vt:lpstr>
      <vt:lpstr>I/O System management</vt:lpstr>
      <vt:lpstr>Agenda</vt:lpstr>
      <vt:lpstr>Objectives</vt:lpstr>
      <vt:lpstr>Overview</vt:lpstr>
      <vt:lpstr>Overview</vt:lpstr>
      <vt:lpstr>Overview</vt:lpstr>
      <vt:lpstr>I/O Hardware</vt:lpstr>
      <vt:lpstr>I/O Hardware</vt:lpstr>
      <vt:lpstr>A Typical PC Bus Structure</vt:lpstr>
      <vt:lpstr>I/O Hardware</vt:lpstr>
      <vt:lpstr>I/O Hardware</vt:lpstr>
      <vt:lpstr>Device I/O Port Locations on PCs (partial)</vt:lpstr>
      <vt:lpstr>I/O Hardware -Summary</vt:lpstr>
      <vt:lpstr>I/O Registers</vt:lpstr>
      <vt:lpstr>Polling</vt:lpstr>
      <vt:lpstr>I/O Polling</vt:lpstr>
      <vt:lpstr>Polling</vt:lpstr>
      <vt:lpstr>Interrupts</vt:lpstr>
      <vt:lpstr>Interrupts</vt:lpstr>
      <vt:lpstr>Interrupts</vt:lpstr>
      <vt:lpstr>Interrupt-Driven I/O Cycle</vt:lpstr>
      <vt:lpstr>Interrupts</vt:lpstr>
      <vt:lpstr>Interrupts</vt:lpstr>
      <vt:lpstr>Slide 24</vt:lpstr>
      <vt:lpstr>Interrupts</vt:lpstr>
      <vt:lpstr>Interrupts</vt:lpstr>
      <vt:lpstr>Interrupts</vt:lpstr>
      <vt:lpstr>Interrupts</vt:lpstr>
      <vt:lpstr>Page Fault</vt:lpstr>
      <vt:lpstr>System Calls</vt:lpstr>
      <vt:lpstr>Direct Memory Access</vt:lpstr>
      <vt:lpstr>Direct Memory Access</vt:lpstr>
      <vt:lpstr>Direct Memory Access</vt:lpstr>
      <vt:lpstr>Six Step Process to Perform DMA Transfer</vt:lpstr>
      <vt:lpstr>Application I/O Interface</vt:lpstr>
      <vt:lpstr>Application I/O Interface</vt:lpstr>
      <vt:lpstr>Application I/O Interface</vt:lpstr>
      <vt:lpstr>Characteristics of I/O Devices</vt:lpstr>
      <vt:lpstr>Characteristics of I/O Devices</vt:lpstr>
      <vt:lpstr>   Blocking and Nonblocking System Call I/O Interface</vt:lpstr>
      <vt:lpstr>Blocking and Nonblocking System Call I/O Interface</vt:lpstr>
      <vt:lpstr>Vectored I/O</vt:lpstr>
      <vt:lpstr>Kernel I/O Subsystem</vt:lpstr>
      <vt:lpstr>Kernel I/O Subsystem</vt:lpstr>
      <vt:lpstr>Kernel I/O Subsystem</vt:lpstr>
      <vt:lpstr>Kernel I/O Subsystem- Scheduling</vt:lpstr>
      <vt:lpstr>Kernel I/O Subsystem Summary</vt:lpstr>
      <vt:lpstr>Device-status Table</vt:lpstr>
      <vt:lpstr>Error Handling</vt:lpstr>
      <vt:lpstr>I/O Protection</vt:lpstr>
      <vt:lpstr>Use of a System Call to Perform I/O</vt:lpstr>
      <vt:lpstr>Power Management</vt:lpstr>
      <vt:lpstr>Life Cycle of An I/O Request</vt:lpstr>
      <vt:lpstr>Improving I/O Performance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557</cp:revision>
  <cp:lastPrinted>2013-09-10T17:57:57Z</cp:lastPrinted>
  <dcterms:created xsi:type="dcterms:W3CDTF">2011-01-13T23:43:38Z</dcterms:created>
  <dcterms:modified xsi:type="dcterms:W3CDTF">2018-04-17T11:33:24Z</dcterms:modified>
</cp:coreProperties>
</file>