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76"/>
  </p:notesMasterIdLst>
  <p:handoutMasterIdLst>
    <p:handoutMasterId r:id="rId77"/>
  </p:handoutMasterIdLst>
  <p:sldIdLst>
    <p:sldId id="330" r:id="rId2"/>
    <p:sldId id="275" r:id="rId3"/>
    <p:sldId id="287" r:id="rId4"/>
    <p:sldId id="277" r:id="rId5"/>
    <p:sldId id="332" r:id="rId6"/>
    <p:sldId id="288" r:id="rId7"/>
    <p:sldId id="336" r:id="rId8"/>
    <p:sldId id="370" r:id="rId9"/>
    <p:sldId id="372" r:id="rId10"/>
    <p:sldId id="373" r:id="rId11"/>
    <p:sldId id="374" r:id="rId12"/>
    <p:sldId id="376" r:id="rId13"/>
    <p:sldId id="377" r:id="rId14"/>
    <p:sldId id="378" r:id="rId15"/>
    <p:sldId id="382" r:id="rId16"/>
    <p:sldId id="383" r:id="rId17"/>
    <p:sldId id="392" r:id="rId18"/>
    <p:sldId id="393" r:id="rId19"/>
    <p:sldId id="396" r:id="rId20"/>
    <p:sldId id="397" r:id="rId21"/>
    <p:sldId id="398" r:id="rId22"/>
    <p:sldId id="418" r:id="rId23"/>
    <p:sldId id="400" r:id="rId24"/>
    <p:sldId id="403" r:id="rId25"/>
    <p:sldId id="404" r:id="rId26"/>
    <p:sldId id="405" r:id="rId27"/>
    <p:sldId id="406" r:id="rId28"/>
    <p:sldId id="407" r:id="rId29"/>
    <p:sldId id="408" r:id="rId30"/>
    <p:sldId id="411" r:id="rId31"/>
    <p:sldId id="395" r:id="rId32"/>
    <p:sldId id="412" r:id="rId33"/>
    <p:sldId id="413" r:id="rId34"/>
    <p:sldId id="414" r:id="rId35"/>
    <p:sldId id="415" r:id="rId36"/>
    <p:sldId id="417" r:id="rId37"/>
    <p:sldId id="420" r:id="rId38"/>
    <p:sldId id="422" r:id="rId39"/>
    <p:sldId id="423" r:id="rId40"/>
    <p:sldId id="424" r:id="rId41"/>
    <p:sldId id="426" r:id="rId42"/>
    <p:sldId id="427" r:id="rId43"/>
    <p:sldId id="428" r:id="rId44"/>
    <p:sldId id="429" r:id="rId45"/>
    <p:sldId id="431" r:id="rId46"/>
    <p:sldId id="432" r:id="rId47"/>
    <p:sldId id="433" r:id="rId48"/>
    <p:sldId id="435" r:id="rId49"/>
    <p:sldId id="436" r:id="rId50"/>
    <p:sldId id="437" r:id="rId51"/>
    <p:sldId id="438" r:id="rId52"/>
    <p:sldId id="439" r:id="rId53"/>
    <p:sldId id="441" r:id="rId54"/>
    <p:sldId id="442" r:id="rId55"/>
    <p:sldId id="443" r:id="rId56"/>
    <p:sldId id="446" r:id="rId57"/>
    <p:sldId id="447" r:id="rId58"/>
    <p:sldId id="448" r:id="rId59"/>
    <p:sldId id="450" r:id="rId60"/>
    <p:sldId id="451" r:id="rId61"/>
    <p:sldId id="452" r:id="rId62"/>
    <p:sldId id="454" r:id="rId63"/>
    <p:sldId id="455" r:id="rId64"/>
    <p:sldId id="456" r:id="rId65"/>
    <p:sldId id="457" r:id="rId66"/>
    <p:sldId id="458" r:id="rId67"/>
    <p:sldId id="459" r:id="rId68"/>
    <p:sldId id="460" r:id="rId69"/>
    <p:sldId id="461" r:id="rId70"/>
    <p:sldId id="465" r:id="rId71"/>
    <p:sldId id="466" r:id="rId72"/>
    <p:sldId id="467" r:id="rId73"/>
    <p:sldId id="468" r:id="rId74"/>
    <p:sldId id="469" r:id="rId75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86" y="6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-84" charset="0"/>
              </a:defRPr>
            </a:lvl1pPr>
          </a:lstStyle>
          <a:p>
            <a:pPr>
              <a:defRPr/>
            </a:pPr>
            <a:fld id="{C29CD148-A70A-42CC-8E94-CF18393C3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F09B7E1-C6A2-45CE-B0E5-B8CEC92BB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3059A-1652-4482-8909-F0AF5B9002D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0E366-1530-4099-B8DD-2D0E28C4745F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5A58C-9EBA-4693-B1A9-4E336C62B0E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D81D4-AA76-444F-9AB7-1E2882D4783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36C1D-13C3-44C0-944D-2CF4A4413A1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2AC4B-4E65-44C3-B718-6A1FD55DFD2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65769-5AFF-4ADC-A018-21E6B050C16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B8EA1-DAC0-4BFE-A57B-E616A2E5B919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0E129-0E73-4B1B-8A5A-DCC849EE14C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3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sz="1000" b="1" baseline="3000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2.</a:t>
            </a:r>
            <a:fld id="{BD5FC82C-8DE3-4A1C-8BAE-316CF7185CF6}" type="slidenum">
              <a:rPr lang="en-US" sz="1000" b="1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sz="1000" b="1" baseline="3000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Chapter 2:  Operating-System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Interpreters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201957"/>
            <a:ext cx="8484257" cy="4530725"/>
          </a:xfrm>
        </p:spPr>
        <p:txBody>
          <a:bodyPr/>
          <a:lstStyle/>
          <a:p>
            <a:pPr lvl="1"/>
            <a:r>
              <a:rPr lang="en-US" sz="2000" b="1" dirty="0" smtClean="0"/>
              <a:t>An alternative approach—used by UNIX</a:t>
            </a:r>
            <a:r>
              <a:rPr lang="en-US" sz="2000" dirty="0" smtClean="0"/>
              <a:t>—implements most commands through system programs. </a:t>
            </a:r>
          </a:p>
          <a:p>
            <a:pPr lvl="2"/>
            <a:r>
              <a:rPr lang="en-US" sz="2000" dirty="0" smtClean="0"/>
              <a:t>In this case, the command interpreter does not understand the command in any way; it merely uses the command to identify a file to be loaded into memory and executed (without a system call). </a:t>
            </a:r>
          </a:p>
          <a:p>
            <a:pPr lvl="2"/>
            <a:r>
              <a:rPr lang="en-US" sz="2000" dirty="0" smtClean="0"/>
              <a:t>Thus, the UNIX command to delete a file:  </a:t>
            </a:r>
            <a:r>
              <a:rPr lang="en-US" sz="2000" b="1" dirty="0" err="1" smtClean="0"/>
              <a:t>rm</a:t>
            </a:r>
            <a:r>
              <a:rPr lang="en-US" sz="2000" b="1" dirty="0" smtClean="0"/>
              <a:t> file.txt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User Interface (GUI)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867103"/>
            <a:ext cx="8657678" cy="5186857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GUI</a:t>
            </a:r>
            <a:r>
              <a:rPr lang="en-US" sz="2400" dirty="0" smtClean="0"/>
              <a:t>, instead of entering commands directly via a </a:t>
            </a:r>
            <a:r>
              <a:rPr lang="en-US" sz="2400" b="1" dirty="0" smtClean="0"/>
              <a:t>command-line </a:t>
            </a:r>
            <a:r>
              <a:rPr lang="en-US" sz="2400" dirty="0" smtClean="0"/>
              <a:t>interface, users employ a mouse-based window and-menu system characterized by a </a:t>
            </a:r>
            <a:r>
              <a:rPr lang="en-US" sz="2400" b="1" dirty="0" smtClean="0"/>
              <a:t>desktop metaphor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T</a:t>
            </a:r>
            <a:r>
              <a:rPr lang="en-US" sz="2000" dirty="0" smtClean="0"/>
              <a:t>he user moves the mouse to position its pointer on images, or </a:t>
            </a:r>
            <a:r>
              <a:rPr lang="en-US" sz="2000" b="1" dirty="0" smtClean="0"/>
              <a:t>icons, on the screen (the desktop) </a:t>
            </a:r>
            <a:r>
              <a:rPr lang="en-US" sz="2000" dirty="0" smtClean="0"/>
              <a:t>that represent programs, files, directories, and system functions.</a:t>
            </a:r>
          </a:p>
          <a:p>
            <a:pPr lvl="1"/>
            <a:r>
              <a:rPr lang="en-US" sz="2000" b="1" dirty="0" smtClean="0"/>
              <a:t>The first GUI appeared on the Xerox Alto computer in 1973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However, GUI became more widespread with the advent of </a:t>
            </a:r>
            <a:r>
              <a:rPr lang="en-US" sz="2000" b="1" dirty="0" smtClean="0"/>
              <a:t>Apple Macintosh computers</a:t>
            </a:r>
            <a:r>
              <a:rPr lang="en-US" sz="2000" dirty="0" smtClean="0"/>
              <a:t> in the 1980s. </a:t>
            </a:r>
          </a:p>
          <a:p>
            <a:pPr lvl="1"/>
            <a:r>
              <a:rPr lang="en-US" sz="2000" b="1" dirty="0" smtClean="0"/>
              <a:t>Microsoft’s</a:t>
            </a:r>
            <a:r>
              <a:rPr lang="en-US" sz="2000" b="1" i="1" dirty="0" smtClean="0"/>
              <a:t> </a:t>
            </a:r>
            <a:r>
              <a:rPr lang="en-US" sz="2000" dirty="0" smtClean="0"/>
              <a:t>first version of </a:t>
            </a:r>
            <a:r>
              <a:rPr lang="en-US" sz="2000" b="1" dirty="0" smtClean="0"/>
              <a:t>Windows</a:t>
            </a:r>
            <a:r>
              <a:rPr lang="en-US" sz="2000" dirty="0" smtClean="0"/>
              <a:t>—Version 1.0—was based on the addition of a GUI interface to the MS-DOS.</a:t>
            </a:r>
          </a:p>
          <a:p>
            <a:pPr lvl="1"/>
            <a:endParaRPr lang="en-US" sz="2000" dirty="0" smtClean="0"/>
          </a:p>
          <a:p>
            <a:pPr lvl="1"/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Interface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1040524"/>
            <a:ext cx="8547319" cy="4723689"/>
          </a:xfrm>
        </p:spPr>
        <p:txBody>
          <a:bodyPr/>
          <a:lstStyle/>
          <a:p>
            <a:r>
              <a:rPr lang="en-US" sz="2400" u="sng" dirty="0" smtClean="0"/>
              <a:t>The choice of whether to use a </a:t>
            </a:r>
            <a:r>
              <a:rPr lang="en-US" sz="2400" b="1" u="sng" dirty="0" smtClean="0"/>
              <a:t>command-line</a:t>
            </a:r>
            <a:r>
              <a:rPr lang="en-US" sz="2400" u="sng" dirty="0" smtClean="0"/>
              <a:t> or </a:t>
            </a:r>
            <a:r>
              <a:rPr lang="en-US" sz="2400" b="1" u="sng" dirty="0" smtClean="0"/>
              <a:t>GUI </a:t>
            </a:r>
            <a:r>
              <a:rPr lang="en-US" sz="2400" u="sng" dirty="0" smtClean="0"/>
              <a:t>interface is mostly one of personal preference.</a:t>
            </a:r>
          </a:p>
          <a:p>
            <a:pPr lvl="1"/>
            <a:r>
              <a:rPr lang="en-US" sz="2000" dirty="0" smtClean="0"/>
              <a:t>If a frequent task requires a set of </a:t>
            </a:r>
            <a:r>
              <a:rPr lang="en-US" sz="2000" b="1" dirty="0" smtClean="0"/>
              <a:t>command-line </a:t>
            </a:r>
            <a:r>
              <a:rPr lang="en-US" sz="2000" dirty="0" smtClean="0"/>
              <a:t>steps, those steps can be recorded into a file, and that file can be run just like a program- </a:t>
            </a:r>
            <a:r>
              <a:rPr lang="en-US" sz="2000" b="1" dirty="0" smtClean="0"/>
              <a:t>shell programming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This program is not compiled into executable code but rather is </a:t>
            </a:r>
            <a:r>
              <a:rPr lang="en-US" sz="2000" b="1" dirty="0" smtClean="0"/>
              <a:t>interpreted</a:t>
            </a:r>
            <a:r>
              <a:rPr lang="en-US" sz="2000" dirty="0" smtClean="0"/>
              <a:t> by the command-line interface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These </a:t>
            </a:r>
            <a:r>
              <a:rPr lang="en-US" sz="2400" b="1" dirty="0" smtClean="0"/>
              <a:t>shell scripts </a:t>
            </a:r>
            <a:r>
              <a:rPr lang="en-US" sz="2400" dirty="0" smtClean="0"/>
              <a:t>are</a:t>
            </a:r>
            <a:r>
              <a:rPr lang="en-US" sz="2400" b="1" dirty="0" smtClean="0"/>
              <a:t> </a:t>
            </a:r>
            <a:r>
              <a:rPr lang="en-US" sz="2400" dirty="0" smtClean="0"/>
              <a:t>very common on systems that are </a:t>
            </a:r>
            <a:r>
              <a:rPr lang="en-US" sz="2400" b="1" dirty="0" smtClean="0"/>
              <a:t>command-line</a:t>
            </a:r>
            <a:r>
              <a:rPr lang="en-US" sz="2400" dirty="0" smtClean="0"/>
              <a:t> oriented, such as UNIX and Linux.</a:t>
            </a:r>
          </a:p>
          <a:p>
            <a:r>
              <a:rPr lang="en-US" sz="2400" dirty="0" smtClean="0"/>
              <a:t>Most </a:t>
            </a:r>
            <a:r>
              <a:rPr lang="en-US" sz="2400" b="1" dirty="0" smtClean="0"/>
              <a:t>Windows</a:t>
            </a:r>
            <a:r>
              <a:rPr lang="en-US" sz="2400" dirty="0" smtClean="0"/>
              <a:t> users are happy to use the </a:t>
            </a:r>
            <a:r>
              <a:rPr lang="en-US" sz="2400" b="1" dirty="0" smtClean="0"/>
              <a:t>Windows GUI </a:t>
            </a:r>
            <a:r>
              <a:rPr lang="en-US" sz="2400" dirty="0" smtClean="0"/>
              <a:t>environment. </a:t>
            </a:r>
          </a:p>
          <a:p>
            <a:pPr lvl="1"/>
            <a:r>
              <a:rPr lang="en-US" sz="2000" dirty="0" smtClean="0"/>
              <a:t>.</a:t>
            </a:r>
            <a:endParaRPr lang="th-TH" sz="2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882869"/>
            <a:ext cx="8626147" cy="4881345"/>
          </a:xfrm>
        </p:spPr>
        <p:txBody>
          <a:bodyPr/>
          <a:lstStyle/>
          <a:p>
            <a:r>
              <a:rPr lang="en-US" sz="2400" b="1" u="sng" dirty="0" smtClean="0"/>
              <a:t>System calls </a:t>
            </a:r>
            <a:r>
              <a:rPr lang="en-US" sz="2400" u="sng" dirty="0" smtClean="0"/>
              <a:t>provide an interface to the services made available by an OS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Let us see how  system calls are used:</a:t>
            </a:r>
          </a:p>
          <a:p>
            <a:pPr lvl="1"/>
            <a:r>
              <a:rPr lang="en-US" sz="2000" dirty="0" smtClean="0"/>
              <a:t>Assume  a simple program to read data from </a:t>
            </a:r>
            <a:r>
              <a:rPr lang="en-US" sz="2000" b="1" dirty="0" smtClean="0"/>
              <a:t>one file </a:t>
            </a:r>
            <a:r>
              <a:rPr lang="en-US" sz="2000" dirty="0" smtClean="0"/>
              <a:t>and copy them to </a:t>
            </a:r>
            <a:r>
              <a:rPr lang="en-US" sz="2000" b="1" dirty="0" smtClean="0"/>
              <a:t>another file </a:t>
            </a:r>
            <a:r>
              <a:rPr lang="en-US" sz="2000" dirty="0" smtClean="0"/>
              <a:t>(the output file is not existing)</a:t>
            </a:r>
          </a:p>
          <a:p>
            <a:pPr lvl="1"/>
            <a:r>
              <a:rPr lang="en-US" sz="2000" dirty="0" smtClean="0"/>
              <a:t>The first name the input and the output files: </a:t>
            </a:r>
          </a:p>
          <a:p>
            <a:pPr lvl="2"/>
            <a:r>
              <a:rPr lang="en-US" sz="2000" b="1" dirty="0" smtClean="0"/>
              <a:t>One approach </a:t>
            </a:r>
            <a:r>
              <a:rPr lang="en-US" sz="2000" dirty="0" smtClean="0"/>
              <a:t>is for the program to ask the user for the names.</a:t>
            </a:r>
          </a:p>
          <a:p>
            <a:pPr lvl="2"/>
            <a:r>
              <a:rPr lang="en-US" sz="2000" dirty="0" smtClean="0"/>
              <a:t>In an interactive system, this approach will require a sequence of </a:t>
            </a:r>
            <a:r>
              <a:rPr lang="en-US" sz="2000" b="1" dirty="0" smtClean="0"/>
              <a:t>system calls</a:t>
            </a:r>
            <a:r>
              <a:rPr lang="en-US" sz="2000" dirty="0" smtClean="0"/>
              <a:t>, first to write a prompting message on the screen and then to read names from the keyboard.</a:t>
            </a:r>
          </a:p>
          <a:p>
            <a:pPr lvl="1"/>
            <a:r>
              <a:rPr lang="en-US" sz="2000" dirty="0" smtClean="0"/>
              <a:t>Once the two file names have been obtained, the program must </a:t>
            </a:r>
            <a:r>
              <a:rPr lang="en-US" sz="2000" b="1" dirty="0" smtClean="0"/>
              <a:t>open</a:t>
            </a:r>
            <a:r>
              <a:rPr lang="en-US" sz="2000" dirty="0" smtClean="0"/>
              <a:t> the </a:t>
            </a:r>
            <a:r>
              <a:rPr lang="en-US" sz="2000" b="1" dirty="0" smtClean="0"/>
              <a:t>input file </a:t>
            </a:r>
            <a:r>
              <a:rPr lang="en-US" sz="2000" dirty="0" smtClean="0"/>
              <a:t>and </a:t>
            </a:r>
            <a:r>
              <a:rPr lang="en-US" sz="2000" b="1" dirty="0" smtClean="0"/>
              <a:t>create </a:t>
            </a:r>
            <a:r>
              <a:rPr lang="en-US" sz="2000" dirty="0" smtClean="0"/>
              <a:t>the </a:t>
            </a:r>
            <a:r>
              <a:rPr lang="en-US" sz="2000" b="1" dirty="0" smtClean="0"/>
              <a:t>output file</a:t>
            </a:r>
            <a:r>
              <a:rPr lang="en-US" sz="2000" dirty="0" smtClean="0"/>
              <a:t>. </a:t>
            </a:r>
          </a:p>
          <a:p>
            <a:pPr lvl="1"/>
            <a:endParaRPr lang="en-US" sz="2000" dirty="0" smtClean="0"/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898634"/>
            <a:ext cx="8815334" cy="5076497"/>
          </a:xfrm>
        </p:spPr>
        <p:txBody>
          <a:bodyPr/>
          <a:lstStyle/>
          <a:p>
            <a:pPr lvl="1"/>
            <a:r>
              <a:rPr lang="en-US" sz="2000" dirty="0" smtClean="0"/>
              <a:t>Each of these operations requires another </a:t>
            </a:r>
            <a:r>
              <a:rPr lang="en-US" sz="2000" b="1" dirty="0" smtClean="0"/>
              <a:t>system call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Possible </a:t>
            </a:r>
            <a:r>
              <a:rPr lang="en-US" sz="2000" b="1" dirty="0" smtClean="0"/>
              <a:t>error conditions </a:t>
            </a:r>
            <a:r>
              <a:rPr lang="en-US" sz="2000" dirty="0" smtClean="0"/>
              <a:t>for each operation can require additional system calls. </a:t>
            </a:r>
          </a:p>
          <a:p>
            <a:pPr lvl="3"/>
            <a:r>
              <a:rPr lang="en-US" sz="2000" dirty="0" smtClean="0"/>
              <a:t>If there is no file of that name or the file is protected against access.</a:t>
            </a:r>
          </a:p>
          <a:p>
            <a:pPr lvl="3"/>
            <a:r>
              <a:rPr lang="en-US" sz="2000" dirty="0" smtClean="0"/>
              <a:t>In these cases, the program prints an error message on the console and then terminates.</a:t>
            </a:r>
          </a:p>
          <a:p>
            <a:pPr lvl="1"/>
            <a:r>
              <a:rPr lang="en-US" sz="2000" dirty="0" smtClean="0"/>
              <a:t>When both files are set up, a loop statement that reads from the </a:t>
            </a:r>
            <a:r>
              <a:rPr lang="en-US" sz="2000" b="1" dirty="0" smtClean="0"/>
              <a:t>input file</a:t>
            </a:r>
            <a:r>
              <a:rPr lang="en-US" sz="2000" dirty="0" smtClean="0"/>
              <a:t> (a system call) and writes to the </a:t>
            </a:r>
            <a:r>
              <a:rPr lang="en-US" sz="2000" b="1" dirty="0" smtClean="0"/>
              <a:t>output file </a:t>
            </a:r>
            <a:r>
              <a:rPr lang="en-US" sz="2000" dirty="0" smtClean="0"/>
              <a:t>(another system call). </a:t>
            </a:r>
          </a:p>
          <a:p>
            <a:pPr lvl="1"/>
            <a:r>
              <a:rPr lang="en-US" sz="2000" dirty="0" smtClean="0"/>
              <a:t>Finally, after the entire file is copied, the program may </a:t>
            </a:r>
            <a:r>
              <a:rPr lang="en-US" sz="2000" b="1" dirty="0" smtClean="0"/>
              <a:t>close</a:t>
            </a:r>
            <a:r>
              <a:rPr lang="en-US" sz="2000" dirty="0" smtClean="0"/>
              <a:t> both files (another system call), write a message to the console or window (one more system call), and finally </a:t>
            </a:r>
            <a:r>
              <a:rPr lang="en-US" sz="2000" b="1" dirty="0" smtClean="0"/>
              <a:t>terminate</a:t>
            </a:r>
            <a:r>
              <a:rPr lang="en-US" sz="2000" dirty="0" smtClean="0"/>
              <a:t> normally (the final system call). This system-call sequence is shown in </a:t>
            </a:r>
            <a:r>
              <a:rPr lang="en-US" sz="2000" b="1" dirty="0" smtClean="0"/>
              <a:t>Figure 2.5.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3"/>
            <a:endParaRPr lang="en-US" sz="2000" dirty="0" smtClean="0"/>
          </a:p>
          <a:p>
            <a:pPr lvl="1"/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(3)</a:t>
            </a:r>
            <a:endParaRPr lang="th-TH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4" y="1052513"/>
            <a:ext cx="7079703" cy="50324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(4)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9" y="867103"/>
            <a:ext cx="8783802" cy="5076497"/>
          </a:xfrm>
        </p:spPr>
        <p:txBody>
          <a:bodyPr/>
          <a:lstStyle/>
          <a:p>
            <a:r>
              <a:rPr lang="en-US" sz="2400" dirty="0" smtClean="0"/>
              <a:t>For most programming languages, there is a </a:t>
            </a:r>
            <a:r>
              <a:rPr lang="en-US" sz="2400" b="1" dirty="0" smtClean="0"/>
              <a:t>run-time support system</a:t>
            </a:r>
            <a:r>
              <a:rPr lang="en-US" sz="2400" dirty="0" smtClean="0"/>
              <a:t> (</a:t>
            </a:r>
            <a:r>
              <a:rPr lang="en-US" sz="2400" i="1" dirty="0" smtClean="0"/>
              <a:t>a set of functions built into libraries included with a compiler</a:t>
            </a:r>
            <a:r>
              <a:rPr lang="en-US" sz="2400" dirty="0" smtClean="0"/>
              <a:t>) provides a </a:t>
            </a:r>
            <a:r>
              <a:rPr lang="en-US" sz="2400" b="1" dirty="0" smtClean="0"/>
              <a:t>system-call interface </a:t>
            </a:r>
            <a:r>
              <a:rPr lang="en-US" sz="2400" dirty="0" smtClean="0"/>
              <a:t>that serves </a:t>
            </a:r>
            <a:r>
              <a:rPr lang="en-US" sz="2400" b="1" dirty="0" smtClean="0"/>
              <a:t>system calls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system-call interface </a:t>
            </a:r>
            <a:r>
              <a:rPr lang="en-US" sz="2000" dirty="0" smtClean="0"/>
              <a:t>intercepts function calls in the </a:t>
            </a:r>
            <a:r>
              <a:rPr lang="en-US" sz="2000" b="1" dirty="0" smtClean="0"/>
              <a:t>API </a:t>
            </a:r>
            <a:r>
              <a:rPr lang="en-US" sz="2000" dirty="0" smtClean="0"/>
              <a:t>(</a:t>
            </a:r>
            <a:r>
              <a:rPr lang="en-US" sz="2000" b="1" dirty="0" smtClean="0"/>
              <a:t>Application Programming Interface</a:t>
            </a:r>
            <a:r>
              <a:rPr lang="en-US" sz="2000" dirty="0" smtClean="0"/>
              <a:t>) and invokes the necessary </a:t>
            </a:r>
            <a:r>
              <a:rPr lang="en-US" sz="2000" b="1" dirty="0" smtClean="0"/>
              <a:t>system calls</a:t>
            </a:r>
            <a:r>
              <a:rPr lang="en-US" sz="2000" dirty="0" smtClean="0"/>
              <a:t> within the OS.</a:t>
            </a:r>
          </a:p>
          <a:p>
            <a:pPr lvl="1"/>
            <a:r>
              <a:rPr lang="en-US" dirty="0" smtClean="0"/>
              <a:t>The most common </a:t>
            </a:r>
            <a:r>
              <a:rPr lang="en-US" b="1" dirty="0" smtClean="0"/>
              <a:t>APIs</a:t>
            </a:r>
            <a:r>
              <a:rPr lang="en-US" dirty="0" smtClean="0"/>
              <a:t> are the </a:t>
            </a:r>
            <a:r>
              <a:rPr lang="en-US" b="1" dirty="0" smtClean="0"/>
              <a:t>Windows API </a:t>
            </a:r>
            <a:r>
              <a:rPr lang="en-US" dirty="0" smtClean="0"/>
              <a:t>for Windows systems, the </a:t>
            </a:r>
            <a:r>
              <a:rPr lang="en-US" b="1" dirty="0" smtClean="0"/>
              <a:t>POSIX API </a:t>
            </a:r>
            <a:r>
              <a:rPr lang="en-US" dirty="0" smtClean="0"/>
              <a:t>for UNIX, Linux, and Mac OSX systems, and the </a:t>
            </a:r>
            <a:r>
              <a:rPr lang="en-US" b="1" dirty="0" smtClean="0"/>
              <a:t>Java API </a:t>
            </a:r>
            <a:r>
              <a:rPr lang="en-US" dirty="0" smtClean="0"/>
              <a:t>for the </a:t>
            </a:r>
            <a:r>
              <a:rPr lang="en-US" b="1" dirty="0" smtClean="0"/>
              <a:t>Java virtual machine</a:t>
            </a:r>
            <a:r>
              <a:rPr lang="en-US" dirty="0" smtClean="0"/>
              <a:t> </a:t>
            </a:r>
            <a:r>
              <a:rPr lang="en-US" b="1" dirty="0" smtClean="0"/>
              <a:t>(JVM) </a:t>
            </a:r>
            <a:r>
              <a:rPr lang="en-US" dirty="0" smtClean="0"/>
              <a:t>and Android OS.</a:t>
            </a:r>
          </a:p>
          <a:p>
            <a:pPr lvl="2"/>
            <a:r>
              <a:rPr lang="en-US" dirty="0" smtClean="0"/>
              <a:t>Typically, a </a:t>
            </a:r>
            <a:r>
              <a:rPr lang="en-US" b="1" dirty="0" smtClean="0"/>
              <a:t>number</a:t>
            </a:r>
            <a:r>
              <a:rPr lang="en-US" dirty="0" smtClean="0"/>
              <a:t> is associated with each </a:t>
            </a:r>
            <a:r>
              <a:rPr lang="en-US" b="1" dirty="0" smtClean="0"/>
              <a:t>system call</a:t>
            </a:r>
            <a:r>
              <a:rPr lang="en-US" dirty="0" smtClean="0"/>
              <a:t>, and the </a:t>
            </a:r>
            <a:r>
              <a:rPr lang="en-US" b="1" dirty="0" smtClean="0"/>
              <a:t>system-call interface </a:t>
            </a:r>
            <a:r>
              <a:rPr lang="en-US" dirty="0" smtClean="0"/>
              <a:t>maintains a </a:t>
            </a:r>
            <a:r>
              <a:rPr lang="en-US" b="1" dirty="0" smtClean="0"/>
              <a:t>table indexed </a:t>
            </a:r>
            <a:r>
              <a:rPr lang="en-US" dirty="0" smtClean="0"/>
              <a:t>according to these numbers.</a:t>
            </a:r>
          </a:p>
          <a:p>
            <a:pPr lvl="1"/>
            <a:endParaRPr lang="en-US" dirty="0" smtClean="0"/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(5)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233488"/>
            <a:ext cx="8594616" cy="4530725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caller</a:t>
            </a:r>
            <a:r>
              <a:rPr lang="en-US" sz="2400" dirty="0" smtClean="0"/>
              <a:t> (a </a:t>
            </a:r>
            <a:r>
              <a:rPr lang="en-US" sz="2400" i="1" dirty="0" smtClean="0"/>
              <a:t>user program</a:t>
            </a:r>
            <a:r>
              <a:rPr lang="en-US" sz="2400" dirty="0" smtClean="0"/>
              <a:t>) needs only obey the </a:t>
            </a:r>
            <a:r>
              <a:rPr lang="en-US" sz="2400" b="1" dirty="0" smtClean="0"/>
              <a:t>API</a:t>
            </a:r>
            <a:r>
              <a:rPr lang="en-US" sz="2400" dirty="0" smtClean="0"/>
              <a:t> and understand what the OS will do as a result of the execution of that </a:t>
            </a:r>
            <a:r>
              <a:rPr lang="en-US" sz="2400" b="1" dirty="0" smtClean="0"/>
              <a:t>system call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Most of the details of the OS interface are hidden from the programmer by the API and are managed by the run-time </a:t>
            </a:r>
            <a:r>
              <a:rPr lang="en-US" sz="2000" b="1" dirty="0" smtClean="0"/>
              <a:t>support library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The relationship between an </a:t>
            </a:r>
            <a:r>
              <a:rPr lang="en-US" sz="2400" b="1" dirty="0" smtClean="0"/>
              <a:t>API,</a:t>
            </a:r>
            <a:r>
              <a:rPr lang="en-US" sz="2400" dirty="0" smtClean="0"/>
              <a:t> the </a:t>
            </a:r>
            <a:r>
              <a:rPr lang="en-US" sz="2400" b="1" dirty="0" smtClean="0"/>
              <a:t>system-call interface</a:t>
            </a:r>
            <a:r>
              <a:rPr lang="en-US" sz="2400" dirty="0" smtClean="0"/>
              <a:t>, and the </a:t>
            </a:r>
            <a:r>
              <a:rPr lang="en-US" sz="2400" b="1" dirty="0" smtClean="0"/>
              <a:t>OS</a:t>
            </a:r>
            <a:r>
              <a:rPr lang="en-US" sz="2400" dirty="0" smtClean="0"/>
              <a:t> is shown in </a:t>
            </a:r>
            <a:r>
              <a:rPr lang="en-US" sz="2400" b="1" dirty="0" smtClean="0"/>
              <a:t>Figure 2.6.</a:t>
            </a:r>
          </a:p>
          <a:p>
            <a:pPr lvl="1"/>
            <a:r>
              <a:rPr lang="en-US" sz="2400" dirty="0" smtClean="0"/>
              <a:t> which illustrates how the OS handles a </a:t>
            </a:r>
            <a:r>
              <a:rPr lang="en-US" sz="2400" i="1" dirty="0" smtClean="0"/>
              <a:t>user application </a:t>
            </a:r>
            <a:r>
              <a:rPr lang="en-US" sz="2400" dirty="0" smtClean="0"/>
              <a:t>invoking the </a:t>
            </a:r>
            <a:r>
              <a:rPr lang="en-US" sz="2400" b="1" dirty="0" smtClean="0"/>
              <a:t>open() </a:t>
            </a:r>
            <a:r>
              <a:rPr lang="en-US" sz="2400" dirty="0" smtClean="0"/>
              <a:t>system call.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(6)</a:t>
            </a:r>
            <a:endParaRPr lang="th-TH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53" y="993228"/>
            <a:ext cx="7930054" cy="49819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(7)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19" y="1072055"/>
            <a:ext cx="7992094" cy="4950373"/>
          </a:xfrm>
        </p:spPr>
        <p:txBody>
          <a:bodyPr/>
          <a:lstStyle/>
          <a:p>
            <a:r>
              <a:rPr lang="en-US" sz="2400" b="1" dirty="0" smtClean="0"/>
              <a:t>Three</a:t>
            </a:r>
            <a:r>
              <a:rPr lang="en-US" sz="2400" dirty="0" smtClean="0"/>
              <a:t> general methods used to </a:t>
            </a:r>
            <a:r>
              <a:rPr lang="en-US" sz="2400" b="1" dirty="0" smtClean="0"/>
              <a:t>pass parameters </a:t>
            </a:r>
            <a:r>
              <a:rPr lang="en-US" sz="2400" dirty="0" smtClean="0"/>
              <a:t>to the </a:t>
            </a:r>
            <a:r>
              <a:rPr lang="en-US" sz="2400" b="1" dirty="0" smtClean="0"/>
              <a:t>OS</a:t>
            </a:r>
            <a:r>
              <a:rPr lang="en-US" sz="2400" dirty="0" smtClean="0"/>
              <a:t> during a </a:t>
            </a:r>
            <a:r>
              <a:rPr lang="en-US" sz="2400" b="1" dirty="0" smtClean="0"/>
              <a:t>system call </a:t>
            </a:r>
            <a:r>
              <a:rPr lang="en-US" sz="2400" dirty="0" smtClean="0"/>
              <a:t>are: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simplest approach </a:t>
            </a:r>
            <a:r>
              <a:rPr lang="en-US" sz="2000" dirty="0" smtClean="0"/>
              <a:t>is to pass the parameters in registers (</a:t>
            </a:r>
            <a:r>
              <a:rPr lang="en-US" sz="2000" b="1" dirty="0" smtClean="0"/>
              <a:t>Figure 2.7</a:t>
            </a:r>
            <a:r>
              <a:rPr lang="en-US" sz="2000" dirty="0" smtClean="0"/>
              <a:t>). </a:t>
            </a:r>
          </a:p>
          <a:p>
            <a:pPr lvl="2"/>
            <a:r>
              <a:rPr lang="en-US" sz="2000" dirty="0" smtClean="0"/>
              <a:t>This is the approach taken by Linux and Solaris.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b="1" dirty="0" smtClean="0"/>
              <a:t>other cases</a:t>
            </a:r>
            <a:r>
              <a:rPr lang="en-US" sz="2000" dirty="0" smtClean="0"/>
              <a:t>, the parameters also can be placed, or </a:t>
            </a:r>
            <a:r>
              <a:rPr lang="en-US" sz="2000" b="1" dirty="0" smtClean="0"/>
              <a:t>pushed</a:t>
            </a:r>
            <a:r>
              <a:rPr lang="en-US" sz="2000" dirty="0" smtClean="0"/>
              <a:t>, onto the </a:t>
            </a:r>
            <a:r>
              <a:rPr lang="en-US" sz="2000" b="1" dirty="0" smtClean="0"/>
              <a:t>stack</a:t>
            </a:r>
            <a:r>
              <a:rPr lang="en-US" sz="2000" dirty="0" smtClean="0"/>
              <a:t> by the program and </a:t>
            </a:r>
            <a:r>
              <a:rPr lang="en-US" sz="2000" b="1" dirty="0" smtClean="0"/>
              <a:t>popped off </a:t>
            </a:r>
            <a:r>
              <a:rPr lang="en-US" sz="2000" dirty="0" smtClean="0"/>
              <a:t>the stack by the 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27000"/>
            <a:ext cx="8553450" cy="576263"/>
          </a:xfrm>
        </p:spPr>
        <p:txBody>
          <a:bodyPr/>
          <a:lstStyle/>
          <a:p>
            <a:pPr eaLnBrk="1" hangingPunct="1"/>
            <a:r>
              <a:rPr lang="en-US" sz="3000" smtClean="0"/>
              <a:t>Chapter 2:  Operating-System Structures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31" y="1138238"/>
            <a:ext cx="8594944" cy="5231031"/>
          </a:xfrm>
        </p:spPr>
        <p:txBody>
          <a:bodyPr/>
          <a:lstStyle/>
          <a:p>
            <a:r>
              <a:rPr lang="en-US" sz="2400" dirty="0" smtClean="0"/>
              <a:t>Operating System Services</a:t>
            </a:r>
          </a:p>
          <a:p>
            <a:r>
              <a:rPr lang="en-US" sz="2400" dirty="0" smtClean="0"/>
              <a:t>User Operating System Interface</a:t>
            </a:r>
          </a:p>
          <a:p>
            <a:r>
              <a:rPr lang="en-US" sz="2400" dirty="0" smtClean="0"/>
              <a:t>System Calls</a:t>
            </a:r>
          </a:p>
          <a:p>
            <a:r>
              <a:rPr lang="en-US" sz="2400" dirty="0" smtClean="0"/>
              <a:t>Types of System Calls</a:t>
            </a:r>
          </a:p>
          <a:p>
            <a:r>
              <a:rPr lang="en-US" sz="2400" dirty="0" smtClean="0"/>
              <a:t>System Programs</a:t>
            </a:r>
          </a:p>
          <a:p>
            <a:r>
              <a:rPr lang="en-US" sz="2400" dirty="0" smtClean="0"/>
              <a:t>Operating System Design and Implementation</a:t>
            </a:r>
          </a:p>
          <a:p>
            <a:r>
              <a:rPr lang="en-US" sz="2400" dirty="0" smtClean="0"/>
              <a:t>Operating System Structure</a:t>
            </a:r>
          </a:p>
          <a:p>
            <a:r>
              <a:rPr lang="en-US" sz="2400" dirty="0" smtClean="0"/>
              <a:t>Operating System Debugging</a:t>
            </a:r>
          </a:p>
          <a:p>
            <a:r>
              <a:rPr lang="en-US" sz="2400" dirty="0" smtClean="0"/>
              <a:t>Operating System Generation</a:t>
            </a:r>
          </a:p>
          <a:p>
            <a:r>
              <a:rPr lang="en-US" sz="2400" dirty="0" smtClean="0"/>
              <a:t>System Boot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(8)</a:t>
            </a:r>
            <a:endParaRPr lang="th-TH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347788"/>
            <a:ext cx="7579796" cy="442239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System Calls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1150884"/>
            <a:ext cx="8641912" cy="4613330"/>
          </a:xfrm>
        </p:spPr>
        <p:txBody>
          <a:bodyPr/>
          <a:lstStyle/>
          <a:p>
            <a:r>
              <a:rPr lang="en-US" sz="2400" b="1" dirty="0" smtClean="0"/>
              <a:t>System calls </a:t>
            </a:r>
            <a:r>
              <a:rPr lang="en-US" sz="2400" dirty="0" smtClean="0"/>
              <a:t>can be grouped roughly into </a:t>
            </a:r>
            <a:r>
              <a:rPr lang="en-US" sz="2400" b="1" dirty="0" smtClean="0"/>
              <a:t>six </a:t>
            </a:r>
            <a:r>
              <a:rPr lang="en-US" sz="2400" dirty="0" smtClean="0"/>
              <a:t>major categories: </a:t>
            </a:r>
          </a:p>
          <a:p>
            <a:pPr lvl="1"/>
            <a:r>
              <a:rPr lang="en-US" sz="2400" dirty="0" smtClean="0"/>
              <a:t>process</a:t>
            </a:r>
          </a:p>
          <a:p>
            <a:pPr lvl="1"/>
            <a:r>
              <a:rPr lang="fr-FR" sz="2400" dirty="0" smtClean="0"/>
              <a:t>control </a:t>
            </a:r>
          </a:p>
          <a:p>
            <a:pPr lvl="1"/>
            <a:r>
              <a:rPr lang="fr-FR" sz="2400" dirty="0" smtClean="0"/>
              <a:t>file manipulation </a:t>
            </a:r>
          </a:p>
          <a:p>
            <a:pPr lvl="1"/>
            <a:r>
              <a:rPr lang="fr-FR" sz="2400" dirty="0" smtClean="0"/>
              <a:t>device manipulation </a:t>
            </a:r>
          </a:p>
          <a:p>
            <a:pPr lvl="1"/>
            <a:r>
              <a:rPr lang="fr-FR" sz="2400" dirty="0" smtClean="0"/>
              <a:t>information maintenance</a:t>
            </a:r>
          </a:p>
          <a:p>
            <a:pPr lvl="1"/>
            <a:r>
              <a:rPr lang="en-US" sz="2400" dirty="0" smtClean="0"/>
              <a:t>communication </a:t>
            </a:r>
          </a:p>
          <a:p>
            <a:pPr lvl="1"/>
            <a:r>
              <a:rPr lang="en-US" sz="2400" dirty="0" smtClean="0"/>
              <a:t>protection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System Calls</a:t>
            </a:r>
            <a:endParaRPr lang="th-TH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9256" y="949326"/>
            <a:ext cx="6534600" cy="5325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(1)</a:t>
            </a:r>
            <a:endParaRPr lang="th-TH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4303" y="966213"/>
            <a:ext cx="6574221" cy="53986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1233488"/>
            <a:ext cx="8429228" cy="4530725"/>
          </a:xfrm>
        </p:spPr>
        <p:txBody>
          <a:bodyPr/>
          <a:lstStyle/>
          <a:p>
            <a:r>
              <a:rPr lang="en-US" sz="2400" dirty="0" smtClean="0"/>
              <a:t>In a computer system, it is quite often, two or more processes may </a:t>
            </a:r>
            <a:r>
              <a:rPr lang="en-US" sz="2400" b="1" dirty="0" smtClean="0"/>
              <a:t>share data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To ensure the integrity of the data being shared, an OS often provide </a:t>
            </a:r>
            <a:r>
              <a:rPr lang="en-US" sz="2400" b="1" dirty="0" smtClean="0"/>
              <a:t>system calls </a:t>
            </a:r>
            <a:r>
              <a:rPr lang="en-US" sz="2400" dirty="0" smtClean="0"/>
              <a:t>allowing a process to </a:t>
            </a:r>
            <a:r>
              <a:rPr lang="en-US" sz="2400" b="1" u="sng" dirty="0" smtClean="0"/>
              <a:t>lock </a:t>
            </a:r>
            <a:r>
              <a:rPr lang="en-US" sz="2400" dirty="0" smtClean="0"/>
              <a:t>shared data. </a:t>
            </a:r>
          </a:p>
          <a:p>
            <a:pPr lvl="1"/>
            <a:r>
              <a:rPr lang="en-US" sz="2400" dirty="0" smtClean="0"/>
              <a:t>Then, no other process can access the data until the </a:t>
            </a:r>
            <a:r>
              <a:rPr lang="en-US" sz="2400" b="1" dirty="0" smtClean="0"/>
              <a:t>lock </a:t>
            </a:r>
            <a:r>
              <a:rPr lang="en-US" sz="2400" dirty="0" smtClean="0"/>
              <a:t>is</a:t>
            </a:r>
            <a:r>
              <a:rPr lang="en-US" sz="2400" b="1" dirty="0" smtClean="0"/>
              <a:t> released. </a:t>
            </a:r>
          </a:p>
          <a:p>
            <a:r>
              <a:rPr lang="en-US" sz="2400" dirty="0" smtClean="0"/>
              <a:t>Typically, such system calls include </a:t>
            </a:r>
            <a:r>
              <a:rPr lang="en-US" sz="2400" b="1" dirty="0" smtClean="0"/>
              <a:t>acquire</a:t>
            </a:r>
            <a:r>
              <a:rPr lang="en-US" sz="2400" dirty="0" smtClean="0"/>
              <a:t> </a:t>
            </a:r>
            <a:r>
              <a:rPr lang="en-US" sz="2400" b="1" dirty="0" smtClean="0"/>
              <a:t>lock() </a:t>
            </a:r>
            <a:r>
              <a:rPr lang="en-US" sz="2400" dirty="0" smtClean="0"/>
              <a:t>and </a:t>
            </a:r>
            <a:r>
              <a:rPr lang="en-US" sz="2400" b="1" dirty="0" smtClean="0"/>
              <a:t>release lock().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26" y="1123130"/>
            <a:ext cx="8515788" cy="467858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MS-DOS </a:t>
            </a:r>
            <a:r>
              <a:rPr lang="en-US" sz="2400" dirty="0" smtClean="0"/>
              <a:t>is an example of a </a:t>
            </a:r>
            <a:r>
              <a:rPr lang="en-US" sz="2400" b="1" dirty="0" smtClean="0"/>
              <a:t>single-tasking system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It has a </a:t>
            </a:r>
            <a:r>
              <a:rPr lang="en-US" sz="2400" b="1" dirty="0" smtClean="0"/>
              <a:t>command interpreter </a:t>
            </a:r>
            <a:r>
              <a:rPr lang="en-US" sz="2400" dirty="0" smtClean="0"/>
              <a:t>that is invoked when the computer is started (</a:t>
            </a:r>
            <a:r>
              <a:rPr lang="en-US" sz="2400" b="1" dirty="0" smtClean="0"/>
              <a:t>Figure 2.9(a)</a:t>
            </a:r>
            <a:r>
              <a:rPr lang="en-US" sz="2400" dirty="0" smtClean="0"/>
              <a:t>). </a:t>
            </a:r>
          </a:p>
          <a:p>
            <a:pPr lvl="1"/>
            <a:r>
              <a:rPr lang="en-US" sz="2400" dirty="0" smtClean="0"/>
              <a:t>Because MS-DOS is single-tasking, it uses a simple method to run a program and </a:t>
            </a:r>
            <a:r>
              <a:rPr lang="en-US" sz="2400" u="sng" dirty="0" smtClean="0"/>
              <a:t>does not create a new process.</a:t>
            </a:r>
          </a:p>
          <a:p>
            <a:r>
              <a:rPr lang="en-US" sz="2400" dirty="0" smtClean="0"/>
              <a:t>It </a:t>
            </a:r>
            <a:r>
              <a:rPr lang="en-US" sz="2400" b="1" dirty="0" smtClean="0"/>
              <a:t>loads</a:t>
            </a:r>
            <a:r>
              <a:rPr lang="en-US" sz="2400" dirty="0" smtClean="0"/>
              <a:t> the program into </a:t>
            </a:r>
            <a:r>
              <a:rPr lang="en-US" sz="2400" b="1" dirty="0" smtClean="0"/>
              <a:t>main memory</a:t>
            </a:r>
            <a:r>
              <a:rPr lang="en-US" sz="2400" dirty="0" smtClean="0"/>
              <a:t>, writing over most of itself to give the program as much memory as possible (</a:t>
            </a:r>
            <a:r>
              <a:rPr lang="en-US" sz="2400" b="1" dirty="0" smtClean="0"/>
              <a:t>Figure 2.9(b)</a:t>
            </a:r>
            <a:r>
              <a:rPr lang="en-US" sz="2400" dirty="0" smtClean="0"/>
              <a:t>).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(4)</a:t>
            </a:r>
            <a:endParaRPr lang="th-TH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147" y="1117217"/>
            <a:ext cx="7809034" cy="473179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(5)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993228"/>
            <a:ext cx="7968343" cy="4770986"/>
          </a:xfrm>
        </p:spPr>
        <p:txBody>
          <a:bodyPr/>
          <a:lstStyle/>
          <a:p>
            <a:r>
              <a:rPr lang="en-US" sz="2400" dirty="0" smtClean="0"/>
              <a:t>Next, it sets the </a:t>
            </a:r>
            <a:r>
              <a:rPr lang="en-US" sz="2400" b="1" dirty="0" smtClean="0"/>
              <a:t>instruction pointer (</a:t>
            </a:r>
            <a:r>
              <a:rPr lang="en-US" sz="2400" dirty="0" smtClean="0"/>
              <a:t>also called a </a:t>
            </a:r>
            <a:r>
              <a:rPr lang="en-US" sz="2400" b="1" dirty="0" smtClean="0"/>
              <a:t>program counter) </a:t>
            </a:r>
            <a:r>
              <a:rPr lang="en-US" sz="2400" dirty="0" smtClean="0"/>
              <a:t>to the first instruction of the program. </a:t>
            </a:r>
          </a:p>
          <a:p>
            <a:r>
              <a:rPr lang="en-US" sz="2400" dirty="0" smtClean="0"/>
              <a:t>The program then runs, and either an error causes a </a:t>
            </a:r>
            <a:r>
              <a:rPr lang="en-US" sz="2400" b="1" i="1" dirty="0" smtClean="0"/>
              <a:t>trap</a:t>
            </a:r>
            <a:r>
              <a:rPr lang="en-US" sz="2400" dirty="0" smtClean="0"/>
              <a:t>, or the program executes a </a:t>
            </a:r>
            <a:r>
              <a:rPr lang="en-US" sz="2400" b="1" dirty="0" smtClean="0"/>
              <a:t>system call </a:t>
            </a:r>
            <a:r>
              <a:rPr lang="en-US" sz="2400" dirty="0" smtClean="0"/>
              <a:t>to terminate.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(8)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119352"/>
            <a:ext cx="8704974" cy="4808482"/>
          </a:xfrm>
        </p:spPr>
        <p:txBody>
          <a:bodyPr/>
          <a:lstStyle/>
          <a:p>
            <a:r>
              <a:rPr lang="en-US" sz="2400" b="1" dirty="0" smtClean="0"/>
              <a:t>FreeBSD  OS </a:t>
            </a:r>
            <a:r>
              <a:rPr lang="en-US" sz="2400" dirty="0" smtClean="0"/>
              <a:t>(derived from Berkeley UNIX) is an example of a </a:t>
            </a:r>
            <a:r>
              <a:rPr lang="en-US" sz="2400" b="1" dirty="0" smtClean="0"/>
              <a:t>multitasking </a:t>
            </a:r>
            <a:r>
              <a:rPr lang="en-US" sz="2400" dirty="0" smtClean="0"/>
              <a:t>operating system. </a:t>
            </a:r>
          </a:p>
          <a:p>
            <a:pPr lvl="1"/>
            <a:r>
              <a:rPr lang="en-US" sz="2400" dirty="0" smtClean="0"/>
              <a:t>When a user logs on to the system, the shell of the user’s choice is run. </a:t>
            </a:r>
          </a:p>
          <a:p>
            <a:pPr lvl="1"/>
            <a:r>
              <a:rPr lang="en-US" sz="2400" dirty="0" smtClean="0"/>
              <a:t>This shell is similar to the </a:t>
            </a:r>
            <a:r>
              <a:rPr lang="en-US" sz="2400" b="1" dirty="0" smtClean="0"/>
              <a:t>MS-DOS shell </a:t>
            </a:r>
            <a:r>
              <a:rPr lang="en-US" sz="2400" dirty="0" smtClean="0"/>
              <a:t>in that it accepts commands and executes programs that the user requests.</a:t>
            </a:r>
          </a:p>
          <a:p>
            <a:pPr lvl="1"/>
            <a:r>
              <a:rPr lang="en-US" sz="2400" dirty="0" smtClean="0"/>
              <a:t>However, since </a:t>
            </a:r>
            <a:r>
              <a:rPr lang="en-US" sz="2400" b="1" dirty="0" smtClean="0"/>
              <a:t>FreeBSD </a:t>
            </a:r>
            <a:r>
              <a:rPr lang="en-US" sz="2400" dirty="0" smtClean="0"/>
              <a:t>is a multitasking system, the command interpreter may continue running while another program is executed (</a:t>
            </a:r>
            <a:r>
              <a:rPr lang="en-US" sz="2400" b="1" dirty="0" smtClean="0"/>
              <a:t>Figure 2.10</a:t>
            </a:r>
            <a:r>
              <a:rPr lang="en-US" sz="2400" dirty="0" smtClean="0"/>
              <a:t>).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(9)</a:t>
            </a:r>
            <a:endParaRPr lang="th-TH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491" y="1087821"/>
            <a:ext cx="6107044" cy="526568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090" y="1072056"/>
            <a:ext cx="8182303" cy="4692158"/>
          </a:xfrm>
        </p:spPr>
        <p:txBody>
          <a:bodyPr/>
          <a:lstStyle/>
          <a:p>
            <a:r>
              <a:rPr lang="en-US" sz="2400" dirty="0" smtClean="0"/>
              <a:t>To describe the services an OS provides to users, processes, and other systems.</a:t>
            </a:r>
          </a:p>
          <a:p>
            <a:r>
              <a:rPr lang="en-US" sz="2400" dirty="0" smtClean="0"/>
              <a:t>To discuss the various ways of structuring an OS.</a:t>
            </a:r>
          </a:p>
          <a:p>
            <a:r>
              <a:rPr lang="en-US" sz="2400" dirty="0" smtClean="0"/>
              <a:t>To explain how operating systems are installed and customized and how they boot.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Management – System Calls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087822"/>
            <a:ext cx="8657678" cy="4676392"/>
          </a:xfrm>
        </p:spPr>
        <p:txBody>
          <a:bodyPr/>
          <a:lstStyle/>
          <a:p>
            <a:r>
              <a:rPr lang="en-US" sz="2400" dirty="0" smtClean="0"/>
              <a:t>Several </a:t>
            </a:r>
            <a:r>
              <a:rPr lang="en-US" sz="2400" b="1" dirty="0" smtClean="0"/>
              <a:t>system calls </a:t>
            </a:r>
            <a:r>
              <a:rPr lang="en-US" sz="2400" dirty="0" smtClean="0"/>
              <a:t>dealing with files:</a:t>
            </a:r>
          </a:p>
          <a:p>
            <a:pPr lvl="1"/>
            <a:r>
              <a:rPr lang="en-US" sz="2400" dirty="0" smtClean="0"/>
              <a:t>We first need to be able to </a:t>
            </a:r>
            <a:r>
              <a:rPr lang="en-US" sz="2400" b="1" dirty="0" smtClean="0"/>
              <a:t>create() </a:t>
            </a:r>
            <a:r>
              <a:rPr lang="en-US" sz="2400" dirty="0" smtClean="0"/>
              <a:t>file. </a:t>
            </a:r>
          </a:p>
          <a:p>
            <a:pPr lvl="1"/>
            <a:r>
              <a:rPr lang="en-US" sz="2400" dirty="0" smtClean="0"/>
              <a:t>Once the file is created, we need to </a:t>
            </a:r>
            <a:r>
              <a:rPr lang="en-US" sz="2400" b="1" dirty="0" smtClean="0"/>
              <a:t>open() </a:t>
            </a:r>
            <a:r>
              <a:rPr lang="en-US" sz="2400" dirty="0" smtClean="0"/>
              <a:t>it and to use it. </a:t>
            </a:r>
          </a:p>
          <a:p>
            <a:pPr lvl="1"/>
            <a:r>
              <a:rPr lang="en-US" sz="2400" dirty="0" smtClean="0"/>
              <a:t>We may also </a:t>
            </a:r>
            <a:r>
              <a:rPr lang="en-US" sz="2400" b="1" dirty="0" smtClean="0"/>
              <a:t>read(), write(), </a:t>
            </a:r>
            <a:r>
              <a:rPr lang="en-US" sz="2400" dirty="0" smtClean="0"/>
              <a:t>or </a:t>
            </a:r>
            <a:r>
              <a:rPr lang="en-US" sz="2400" b="1" dirty="0" smtClean="0"/>
              <a:t>reposition() </a:t>
            </a:r>
            <a:r>
              <a:rPr lang="en-US" sz="2400" dirty="0" smtClean="0"/>
              <a:t>(rewind or skip to the end of the file, for example).</a:t>
            </a:r>
          </a:p>
          <a:p>
            <a:pPr lvl="1"/>
            <a:r>
              <a:rPr lang="en-US" sz="2400" dirty="0" smtClean="0"/>
              <a:t>Finally, we need to </a:t>
            </a:r>
            <a:r>
              <a:rPr lang="en-US" sz="2400" b="1" dirty="0" smtClean="0"/>
              <a:t>close() </a:t>
            </a:r>
            <a:r>
              <a:rPr lang="en-US" sz="2400" dirty="0" smtClean="0"/>
              <a:t>the file, indicating that we are no longer using it.</a:t>
            </a:r>
          </a:p>
          <a:p>
            <a:pPr lvl="1"/>
            <a:r>
              <a:rPr lang="en-US" sz="2400" dirty="0" smtClean="0"/>
              <a:t>Later can </a:t>
            </a:r>
            <a:r>
              <a:rPr lang="en-US" sz="2400" b="1" dirty="0" smtClean="0"/>
              <a:t>delete() </a:t>
            </a:r>
            <a:r>
              <a:rPr lang="en-US" sz="2400" dirty="0" smtClean="0"/>
              <a:t>the selected file.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Management – System Calls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6" y="1182414"/>
            <a:ext cx="8093034" cy="4966138"/>
          </a:xfrm>
        </p:spPr>
        <p:txBody>
          <a:bodyPr/>
          <a:lstStyle/>
          <a:p>
            <a:r>
              <a:rPr lang="en-US" sz="2400" dirty="0" smtClean="0"/>
              <a:t>A process may need several resources to execute</a:t>
            </a:r>
            <a:r>
              <a:rPr lang="en-US" sz="2400" i="1" dirty="0" smtClean="0"/>
              <a:t>—main memory</a:t>
            </a:r>
            <a:r>
              <a:rPr lang="en-US" sz="2400" dirty="0" smtClean="0"/>
              <a:t>, </a:t>
            </a:r>
            <a:r>
              <a:rPr lang="en-US" sz="2400" i="1" dirty="0" smtClean="0"/>
              <a:t>disk drives</a:t>
            </a:r>
            <a:r>
              <a:rPr lang="en-US" sz="2400" dirty="0" smtClean="0"/>
              <a:t>, </a:t>
            </a:r>
            <a:r>
              <a:rPr lang="en-US" sz="2400" i="1" dirty="0" smtClean="0"/>
              <a:t>access to files</a:t>
            </a:r>
            <a:r>
              <a:rPr lang="en-US" sz="2400" dirty="0" smtClean="0"/>
              <a:t>, and so on. </a:t>
            </a:r>
          </a:p>
          <a:p>
            <a:pPr lvl="1"/>
            <a:r>
              <a:rPr lang="en-US" sz="2400" dirty="0" smtClean="0"/>
              <a:t>If the resources are available, they can be granted, and control can be returned to the user process. </a:t>
            </a:r>
          </a:p>
          <a:p>
            <a:pPr lvl="1"/>
            <a:r>
              <a:rPr lang="en-US" sz="2400" dirty="0" smtClean="0"/>
              <a:t>Otherwise, the process will have to </a:t>
            </a:r>
            <a:r>
              <a:rPr lang="en-US" sz="2400" b="1" dirty="0" smtClean="0"/>
              <a:t>wait</a:t>
            </a:r>
            <a:r>
              <a:rPr lang="en-US" sz="2400" dirty="0" smtClean="0"/>
              <a:t> (called </a:t>
            </a:r>
            <a:r>
              <a:rPr lang="en-US" sz="2400" b="1" dirty="0" smtClean="0"/>
              <a:t>blocked</a:t>
            </a:r>
            <a:r>
              <a:rPr lang="en-US" sz="2400" dirty="0" smtClean="0"/>
              <a:t>) until resources are available.</a:t>
            </a:r>
          </a:p>
          <a:p>
            <a:r>
              <a:rPr lang="en-US" sz="2400" dirty="0" smtClean="0"/>
              <a:t>A system with multiple users may require us to first </a:t>
            </a:r>
            <a:r>
              <a:rPr lang="en-US" sz="2400" b="1" dirty="0" smtClean="0"/>
              <a:t>request() </a:t>
            </a:r>
            <a:r>
              <a:rPr lang="en-US" sz="2400" dirty="0" smtClean="0"/>
              <a:t>a device, to ensure exclusive use of it. </a:t>
            </a:r>
          </a:p>
          <a:p>
            <a:r>
              <a:rPr lang="en-US" sz="2400" dirty="0" smtClean="0"/>
              <a:t>After we are finished with the device, we </a:t>
            </a:r>
            <a:r>
              <a:rPr lang="en-US" sz="2400" b="1" dirty="0" smtClean="0"/>
              <a:t>release() </a:t>
            </a:r>
            <a:r>
              <a:rPr lang="en-US" sz="2400" dirty="0" smtClean="0"/>
              <a:t>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Maintenance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2" y="1119352"/>
            <a:ext cx="8434552" cy="4644861"/>
          </a:xfrm>
        </p:spPr>
        <p:txBody>
          <a:bodyPr/>
          <a:lstStyle/>
          <a:p>
            <a:r>
              <a:rPr lang="en-US" sz="2400" dirty="0" smtClean="0"/>
              <a:t>Many </a:t>
            </a:r>
            <a:r>
              <a:rPr lang="en-US" sz="2400" b="1" dirty="0" smtClean="0"/>
              <a:t>system calls </a:t>
            </a:r>
            <a:r>
              <a:rPr lang="en-US" sz="2400" dirty="0" smtClean="0"/>
              <a:t>exist simply for the purpose of transferring information between the </a:t>
            </a:r>
            <a:r>
              <a:rPr lang="en-US" sz="2400" i="1" dirty="0" smtClean="0"/>
              <a:t>user program </a:t>
            </a:r>
            <a:r>
              <a:rPr lang="en-US" sz="2400" dirty="0" smtClean="0"/>
              <a:t>and the OS: </a:t>
            </a:r>
          </a:p>
          <a:p>
            <a:pPr lvl="1"/>
            <a:r>
              <a:rPr lang="en-US" sz="2400" dirty="0" smtClean="0"/>
              <a:t>For example, most systems have a system call to return the current </a:t>
            </a:r>
            <a:r>
              <a:rPr lang="en-US" sz="2400" b="1" dirty="0" smtClean="0"/>
              <a:t>time() </a:t>
            </a:r>
            <a:r>
              <a:rPr lang="en-US" sz="2400" dirty="0" smtClean="0"/>
              <a:t>and </a:t>
            </a:r>
            <a:r>
              <a:rPr lang="en-US" sz="2400" b="1" dirty="0" smtClean="0"/>
              <a:t>date(). </a:t>
            </a:r>
          </a:p>
          <a:p>
            <a:pPr lvl="1"/>
            <a:r>
              <a:rPr lang="en-US" sz="2400" dirty="0" smtClean="0"/>
              <a:t>Other system calls may return information about the system, such as the </a:t>
            </a:r>
            <a:r>
              <a:rPr lang="en-US" sz="2400" i="1" dirty="0" smtClean="0"/>
              <a:t>number of current users</a:t>
            </a:r>
            <a:r>
              <a:rPr lang="en-US" sz="2400" dirty="0" smtClean="0"/>
              <a:t>, </a:t>
            </a:r>
            <a:r>
              <a:rPr lang="en-US" sz="2400" i="1" dirty="0" smtClean="0"/>
              <a:t>the version number </a:t>
            </a:r>
            <a:r>
              <a:rPr lang="en-US" sz="2400" dirty="0" smtClean="0"/>
              <a:t>of the OS, the </a:t>
            </a:r>
            <a:r>
              <a:rPr lang="en-US" sz="2400" i="1" dirty="0" smtClean="0"/>
              <a:t>amount of free memory </a:t>
            </a:r>
            <a:r>
              <a:rPr lang="en-US" sz="2400" dirty="0" smtClean="0"/>
              <a:t>or </a:t>
            </a:r>
            <a:r>
              <a:rPr lang="en-US" sz="2400" i="1" dirty="0" smtClean="0"/>
              <a:t>disk space</a:t>
            </a:r>
            <a:r>
              <a:rPr lang="en-US" sz="2400" dirty="0" smtClean="0"/>
              <a:t>, and so on.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119352"/>
            <a:ext cx="8528122" cy="4644861"/>
          </a:xfrm>
        </p:spPr>
        <p:txBody>
          <a:bodyPr/>
          <a:lstStyle/>
          <a:p>
            <a:r>
              <a:rPr lang="en-US" sz="2400" dirty="0" smtClean="0"/>
              <a:t>There are two common models of </a:t>
            </a:r>
            <a:r>
              <a:rPr lang="en-US" sz="2400" b="1" dirty="0" smtClean="0"/>
              <a:t>inter-process</a:t>
            </a:r>
            <a:r>
              <a:rPr lang="en-US" sz="2400" dirty="0" smtClean="0"/>
              <a:t> communication: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message passing </a:t>
            </a:r>
            <a:r>
              <a:rPr lang="en-US" sz="2400" dirty="0" smtClean="0"/>
              <a:t>model and 	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shared-memory</a:t>
            </a:r>
            <a:r>
              <a:rPr lang="en-US" sz="2400" dirty="0" smtClean="0"/>
              <a:t> model</a:t>
            </a:r>
            <a:r>
              <a:rPr lang="en-US" dirty="0" smtClean="0"/>
              <a:t>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Message-passing model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1119352"/>
            <a:ext cx="8513379" cy="4644861"/>
          </a:xfrm>
        </p:spPr>
        <p:txBody>
          <a:bodyPr/>
          <a:lstStyle/>
          <a:p>
            <a:r>
              <a:rPr lang="en-US" sz="2400" dirty="0" smtClean="0"/>
              <a:t>In the </a:t>
            </a:r>
            <a:r>
              <a:rPr lang="en-US" sz="2400" b="1" dirty="0" smtClean="0"/>
              <a:t>message-passing model, </a:t>
            </a:r>
            <a:r>
              <a:rPr lang="en-US" sz="2400" dirty="0" smtClean="0"/>
              <a:t>the communicating processes exchange messages with one another to transfer information. </a:t>
            </a:r>
          </a:p>
          <a:p>
            <a:r>
              <a:rPr lang="en-US" sz="2400" b="1" dirty="0" smtClean="0"/>
              <a:t>Messages</a:t>
            </a:r>
            <a:r>
              <a:rPr lang="en-US" sz="2400" dirty="0" smtClean="0"/>
              <a:t> can be exchanged between the processes either directly or indirectly through a </a:t>
            </a:r>
            <a:r>
              <a:rPr lang="en-US" sz="2400" b="1" dirty="0" smtClean="0"/>
              <a:t>common mailbox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name of the other communicator must be known, be it </a:t>
            </a:r>
            <a:r>
              <a:rPr lang="en-US" sz="2400" u="sng" dirty="0" smtClean="0"/>
              <a:t>another process on the same system or a process on another computer connected by a communications network.</a:t>
            </a:r>
            <a:endParaRPr lang="th-TH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Message-passing model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86" y="882869"/>
            <a:ext cx="8954814" cy="4997669"/>
          </a:xfrm>
        </p:spPr>
        <p:txBody>
          <a:bodyPr/>
          <a:lstStyle/>
          <a:p>
            <a:r>
              <a:rPr lang="en-US" sz="2000" dirty="0" smtClean="0"/>
              <a:t>Each computer in a network has a </a:t>
            </a:r>
            <a:r>
              <a:rPr lang="en-US" sz="2000" b="1" dirty="0" smtClean="0"/>
              <a:t>host name </a:t>
            </a:r>
            <a:r>
              <a:rPr lang="en-US" sz="2000" dirty="0" smtClean="0"/>
              <a:t>and a </a:t>
            </a:r>
            <a:r>
              <a:rPr lang="en-US" sz="2000" b="1" dirty="0" smtClean="0"/>
              <a:t>network identifier</a:t>
            </a:r>
            <a:r>
              <a:rPr lang="en-US" sz="2000" dirty="0" smtClean="0"/>
              <a:t>, such as an </a:t>
            </a:r>
            <a:r>
              <a:rPr lang="en-US" sz="2000" b="1" dirty="0" smtClean="0"/>
              <a:t>IP address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Similarly, each process has a </a:t>
            </a:r>
            <a:r>
              <a:rPr lang="en-US" sz="2000" b="1" dirty="0" smtClean="0"/>
              <a:t>process ID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b="1" dirty="0" err="1" smtClean="0"/>
              <a:t>get_hostid</a:t>
            </a:r>
            <a:r>
              <a:rPr lang="en-US" sz="2000" b="1" dirty="0" smtClean="0"/>
              <a:t>()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get_processid</a:t>
            </a:r>
            <a:r>
              <a:rPr lang="en-US" sz="2000" b="1" dirty="0" smtClean="0"/>
              <a:t>() </a:t>
            </a:r>
            <a:r>
              <a:rPr lang="en-US" sz="2000" dirty="0" smtClean="0"/>
              <a:t>system calls do this translation.</a:t>
            </a:r>
          </a:p>
          <a:p>
            <a:r>
              <a:rPr lang="en-US" sz="2000" dirty="0" smtClean="0"/>
              <a:t>The network identifiers are then use the </a:t>
            </a:r>
            <a:r>
              <a:rPr lang="en-US" sz="2000" b="1" dirty="0" smtClean="0"/>
              <a:t>open() </a:t>
            </a:r>
            <a:r>
              <a:rPr lang="en-US" sz="2000" dirty="0" smtClean="0"/>
              <a:t>and </a:t>
            </a:r>
            <a:r>
              <a:rPr lang="en-US" sz="2000" b="1" dirty="0" smtClean="0"/>
              <a:t>close()</a:t>
            </a:r>
            <a:r>
              <a:rPr lang="en-US" sz="2000" dirty="0" smtClean="0"/>
              <a:t> calls provided by the file system or to specific </a:t>
            </a:r>
            <a:r>
              <a:rPr lang="en-US" sz="2000" b="1" dirty="0" smtClean="0"/>
              <a:t>open_ connection()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close_connection</a:t>
            </a:r>
            <a:r>
              <a:rPr lang="en-US" sz="2000" b="1" dirty="0" smtClean="0"/>
              <a:t>() </a:t>
            </a:r>
            <a:r>
              <a:rPr lang="en-US" sz="2000" dirty="0" smtClean="0"/>
              <a:t>system</a:t>
            </a:r>
            <a:r>
              <a:rPr lang="en-US" sz="2000" b="1" dirty="0" smtClean="0"/>
              <a:t> </a:t>
            </a:r>
            <a:r>
              <a:rPr lang="en-US" sz="2000" dirty="0" smtClean="0"/>
              <a:t>calls, depending on the system’s model.</a:t>
            </a:r>
          </a:p>
          <a:p>
            <a:r>
              <a:rPr lang="en-US" sz="2000" dirty="0" smtClean="0"/>
              <a:t>The recipient process usually must give its permission for communication to take place with an </a:t>
            </a:r>
            <a:r>
              <a:rPr lang="en-US" sz="2000" b="1" dirty="0" err="1" smtClean="0"/>
              <a:t>accept_connection</a:t>
            </a:r>
            <a:r>
              <a:rPr lang="en-US" sz="2000" b="1" dirty="0" smtClean="0"/>
              <a:t>() </a:t>
            </a:r>
            <a:r>
              <a:rPr lang="en-US" sz="2000" dirty="0" smtClean="0"/>
              <a:t>system call.</a:t>
            </a:r>
          </a:p>
          <a:p>
            <a:r>
              <a:rPr lang="en-US" sz="2000" dirty="0" smtClean="0"/>
              <a:t>The source, known as the </a:t>
            </a:r>
            <a:r>
              <a:rPr lang="en-US" sz="2000" b="1" dirty="0" smtClean="0"/>
              <a:t>client, </a:t>
            </a:r>
            <a:r>
              <a:rPr lang="en-US" sz="2000" dirty="0" smtClean="0"/>
              <a:t>and the receiver, known as a </a:t>
            </a:r>
            <a:r>
              <a:rPr lang="en-US" sz="2000" b="1" dirty="0" smtClean="0"/>
              <a:t>server, </a:t>
            </a:r>
            <a:r>
              <a:rPr lang="en-US" sz="2000" dirty="0" smtClean="0"/>
              <a:t>then exchange messages by using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read_message</a:t>
            </a:r>
            <a:r>
              <a:rPr lang="en-US" sz="2000" b="1" dirty="0" smtClean="0"/>
              <a:t>()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write_message</a:t>
            </a:r>
            <a:r>
              <a:rPr lang="en-US" sz="2000" b="1" dirty="0" smtClean="0"/>
              <a:t>() </a:t>
            </a:r>
            <a:r>
              <a:rPr lang="en-US" sz="2000" dirty="0" smtClean="0"/>
              <a:t>system calls. </a:t>
            </a:r>
          </a:p>
          <a:p>
            <a:r>
              <a:rPr lang="en-US" sz="2000" dirty="0" smtClean="0"/>
              <a:t>At the end the </a:t>
            </a:r>
            <a:r>
              <a:rPr lang="en-US" sz="2000" b="1" dirty="0" err="1" smtClean="0"/>
              <a:t>close_connection</a:t>
            </a:r>
            <a:r>
              <a:rPr lang="en-US" sz="2000" b="1" dirty="0" smtClean="0"/>
              <a:t>() </a:t>
            </a:r>
            <a:r>
              <a:rPr lang="en-US" sz="2000" dirty="0" smtClean="0"/>
              <a:t>system</a:t>
            </a:r>
            <a:r>
              <a:rPr lang="en-US" sz="2000" b="1" dirty="0" smtClean="0"/>
              <a:t> </a:t>
            </a:r>
            <a:r>
              <a:rPr lang="en-US" sz="2000" dirty="0" smtClean="0"/>
              <a:t>call terminates the communication</a:t>
            </a:r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Shared-memory Model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008993"/>
            <a:ext cx="8689209" cy="4918841"/>
          </a:xfrm>
        </p:spPr>
        <p:txBody>
          <a:bodyPr/>
          <a:lstStyle/>
          <a:p>
            <a:r>
              <a:rPr lang="en-US" sz="2000" dirty="0" smtClean="0"/>
              <a:t>In the </a:t>
            </a:r>
            <a:r>
              <a:rPr lang="en-US" sz="2000" b="1" dirty="0" smtClean="0"/>
              <a:t>shared-memory model, </a:t>
            </a:r>
            <a:r>
              <a:rPr lang="en-US" sz="2000" dirty="0" smtClean="0"/>
              <a:t>processes use </a:t>
            </a:r>
            <a:r>
              <a:rPr lang="en-US" sz="2000" b="1" dirty="0" err="1" smtClean="0"/>
              <a:t>shared_memory_create</a:t>
            </a:r>
            <a:r>
              <a:rPr lang="en-US" sz="2000" b="1" dirty="0" smtClean="0"/>
              <a:t>()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shared_memory_attach</a:t>
            </a:r>
            <a:r>
              <a:rPr lang="en-US" sz="2000" b="1" dirty="0" smtClean="0"/>
              <a:t>() </a:t>
            </a:r>
            <a:r>
              <a:rPr lang="en-US" sz="2000" dirty="0" smtClean="0"/>
              <a:t>system calls to create and gain access to regions of memory owned by other processes.</a:t>
            </a:r>
          </a:p>
          <a:p>
            <a:pPr lvl="1"/>
            <a:r>
              <a:rPr lang="en-US" sz="2000" b="1" dirty="0" smtClean="0"/>
              <a:t>The OS tries to prevent one process from accessing another process’s memory.</a:t>
            </a:r>
          </a:p>
          <a:p>
            <a:pPr lvl="1"/>
            <a:r>
              <a:rPr lang="en-US" sz="2000" b="1" dirty="0" smtClean="0"/>
              <a:t>Shared memory requires that two or more processes agree to remove this restriction.</a:t>
            </a:r>
          </a:p>
          <a:p>
            <a:r>
              <a:rPr lang="en-US" sz="2000" dirty="0" smtClean="0"/>
              <a:t>They can then exchange information by reading and writing data in the shared areas. </a:t>
            </a:r>
          </a:p>
          <a:p>
            <a:r>
              <a:rPr lang="en-US" sz="2000" u="sng" dirty="0" smtClean="0"/>
              <a:t>The form of the data is determined by the processes and is not under the operating system’s control</a:t>
            </a:r>
            <a:r>
              <a:rPr lang="en-US" sz="2000" dirty="0" smtClean="0"/>
              <a:t>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and Cons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930166"/>
            <a:ext cx="8496385" cy="4834047"/>
          </a:xfrm>
        </p:spPr>
        <p:txBody>
          <a:bodyPr/>
          <a:lstStyle/>
          <a:p>
            <a:r>
              <a:rPr lang="en-US" sz="2400" dirty="0" smtClean="0"/>
              <a:t>Both of the models just discussed are common in operating systems: 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dirty="0" smtClean="0"/>
              <a:t>Message passing </a:t>
            </a:r>
            <a:r>
              <a:rPr lang="en-US" sz="2400" dirty="0" smtClean="0"/>
              <a:t>is useful for exchanging smaller amounts of data, because no conflicts need be avoided. </a:t>
            </a:r>
          </a:p>
          <a:p>
            <a:pPr lvl="2"/>
            <a:r>
              <a:rPr lang="en-US" sz="2000" dirty="0" smtClean="0"/>
              <a:t>It is also easier to implement than shared memory for </a:t>
            </a:r>
            <a:r>
              <a:rPr lang="en-US" sz="2000" i="1" dirty="0" smtClean="0"/>
              <a:t>inter-computer </a:t>
            </a:r>
            <a:r>
              <a:rPr lang="en-US" sz="2000" dirty="0" smtClean="0"/>
              <a:t>communication. </a:t>
            </a:r>
          </a:p>
          <a:p>
            <a:pPr lvl="1"/>
            <a:r>
              <a:rPr lang="en-US" sz="2400" b="1" dirty="0" smtClean="0"/>
              <a:t>Shared memory </a:t>
            </a:r>
            <a:r>
              <a:rPr lang="en-US" sz="2400" dirty="0" smtClean="0"/>
              <a:t>allows maximum speed and convenience of communication, since it can be done at memory transfer speeds when it takes place within a computer.</a:t>
            </a:r>
          </a:p>
          <a:p>
            <a:pPr lvl="2"/>
            <a:r>
              <a:rPr lang="en-US" sz="2000" dirty="0" smtClean="0"/>
              <a:t>Problems exist are, in the areas of protection and synchronization between the processes sharing memory.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Programs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7" y="1119352"/>
            <a:ext cx="8056179" cy="4644861"/>
          </a:xfrm>
        </p:spPr>
        <p:txBody>
          <a:bodyPr/>
          <a:lstStyle/>
          <a:p>
            <a:r>
              <a:rPr lang="en-US" sz="2400" dirty="0" smtClean="0"/>
              <a:t>Another aspect of a modern system is its collection of </a:t>
            </a:r>
            <a:r>
              <a:rPr lang="en-US" sz="2400" b="1" dirty="0" smtClean="0"/>
              <a:t>system programs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System programs, </a:t>
            </a:r>
            <a:r>
              <a:rPr lang="en-US" sz="2400" dirty="0" smtClean="0"/>
              <a:t>also known as </a:t>
            </a:r>
            <a:r>
              <a:rPr lang="en-US" sz="2400" b="1" dirty="0" smtClean="0"/>
              <a:t>system utilities, </a:t>
            </a:r>
            <a:r>
              <a:rPr lang="en-US" sz="2400" dirty="0" smtClean="0"/>
              <a:t>provide a convenient environment for </a:t>
            </a:r>
            <a:r>
              <a:rPr lang="en-US" sz="2400" i="1" dirty="0" smtClean="0"/>
              <a:t>program development </a:t>
            </a:r>
            <a:r>
              <a:rPr lang="en-US" sz="2400" dirty="0" smtClean="0"/>
              <a:t>and </a:t>
            </a:r>
            <a:r>
              <a:rPr lang="en-US" sz="2400" i="1" dirty="0" smtClean="0"/>
              <a:t>execution.</a:t>
            </a:r>
          </a:p>
          <a:p>
            <a:r>
              <a:rPr lang="en-US" sz="2400" dirty="0" smtClean="0"/>
              <a:t>Some of them are simply user interfaces to </a:t>
            </a:r>
            <a:r>
              <a:rPr lang="en-US" sz="2400" b="1" dirty="0" smtClean="0"/>
              <a:t>system calls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Others are considerably more complex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Programs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119352"/>
            <a:ext cx="8657678" cy="4644861"/>
          </a:xfrm>
        </p:spPr>
        <p:txBody>
          <a:bodyPr/>
          <a:lstStyle/>
          <a:p>
            <a:r>
              <a:rPr lang="en-US" sz="2400" b="1" dirty="0" smtClean="0"/>
              <a:t>System programs </a:t>
            </a:r>
            <a:r>
              <a:rPr lang="en-US" sz="2400" dirty="0" smtClean="0"/>
              <a:t>can be divided into these categories:</a:t>
            </a:r>
            <a:endParaRPr lang="th-TH" sz="2400" dirty="0" smtClean="0"/>
          </a:p>
          <a:p>
            <a:pPr lvl="1"/>
            <a:r>
              <a:rPr lang="en-US" sz="2000" b="1" dirty="0" smtClean="0"/>
              <a:t>File management</a:t>
            </a:r>
            <a:r>
              <a:rPr lang="en-US" sz="2000" dirty="0" smtClean="0"/>
              <a:t>: These programs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delete, copy, rename</a:t>
            </a:r>
            <a:r>
              <a:rPr lang="en-US" sz="2000" dirty="0" smtClean="0"/>
              <a:t>, </a:t>
            </a:r>
            <a:r>
              <a:rPr lang="en-US" sz="2000" i="1" dirty="0" smtClean="0"/>
              <a:t>print</a:t>
            </a:r>
            <a:r>
              <a:rPr lang="en-US" sz="2000" dirty="0" smtClean="0"/>
              <a:t>, </a:t>
            </a:r>
            <a:r>
              <a:rPr lang="en-US" sz="2000" i="1" dirty="0" smtClean="0"/>
              <a:t>dump</a:t>
            </a:r>
            <a:r>
              <a:rPr lang="en-US" sz="2000" dirty="0" smtClean="0"/>
              <a:t>, </a:t>
            </a:r>
            <a:r>
              <a:rPr lang="en-US" sz="2000" i="1" dirty="0" smtClean="0"/>
              <a:t>list</a:t>
            </a:r>
            <a:r>
              <a:rPr lang="en-US" sz="2000" dirty="0" smtClean="0"/>
              <a:t>, and generally </a:t>
            </a:r>
            <a:r>
              <a:rPr lang="en-US" sz="2000" i="1" dirty="0" smtClean="0"/>
              <a:t>manipulate files and directories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b="1" dirty="0" smtClean="0"/>
              <a:t>Status information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Some programs simply ask the system for the </a:t>
            </a:r>
            <a:r>
              <a:rPr lang="en-US" sz="2000" i="1" dirty="0" smtClean="0"/>
              <a:t>date, time, amount of available memory or disk space, number of users, or similar status information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b="1" dirty="0" smtClean="0"/>
              <a:t>File modification: </a:t>
            </a:r>
            <a:r>
              <a:rPr lang="en-US" sz="2000" dirty="0" smtClean="0"/>
              <a:t>Several text editors may be available to </a:t>
            </a:r>
            <a:r>
              <a:rPr lang="en-US" sz="2000" i="1" dirty="0" smtClean="0"/>
              <a:t>create and modify the content of files stored on disk or other storage devices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b="1" dirty="0" smtClean="0"/>
              <a:t>Programming-language support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Compilers, assemblers, debuggers, and interpreters for common programming languages (such as C, C++, Java, Python, PERL, etc ) are often provided with the OS or available as separate download form.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925" y="198438"/>
            <a:ext cx="7635875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Operating System Services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841" y="1087821"/>
            <a:ext cx="8513380" cy="5218386"/>
          </a:xfrm>
          <a:noFill/>
        </p:spPr>
        <p:txBody>
          <a:bodyPr/>
          <a:lstStyle/>
          <a:p>
            <a:r>
              <a:rPr lang="en-US" sz="2400" dirty="0" smtClean="0"/>
              <a:t>Operating systems provide an environment for execution of programs and services to programs and users.</a:t>
            </a:r>
          </a:p>
          <a:p>
            <a:r>
              <a:rPr lang="en-US" sz="2400" dirty="0" smtClean="0"/>
              <a:t>The major </a:t>
            </a:r>
            <a:r>
              <a:rPr lang="en-US" sz="2400" b="1" dirty="0" smtClean="0"/>
              <a:t>OS services </a:t>
            </a:r>
            <a:r>
              <a:rPr lang="en-US" sz="2400" dirty="0" smtClean="0"/>
              <a:t>that helpful to the user are:</a:t>
            </a:r>
          </a:p>
          <a:p>
            <a:pPr lvl="1"/>
            <a:r>
              <a:rPr lang="en-US" sz="2000" b="1" dirty="0" smtClean="0"/>
              <a:t>User interface </a:t>
            </a:r>
            <a:r>
              <a:rPr lang="en-US" sz="2000" dirty="0" smtClean="0"/>
              <a:t>- Almost all operating systems have a user interface (UI).</a:t>
            </a:r>
          </a:p>
          <a:p>
            <a:pPr lvl="2"/>
            <a:r>
              <a:rPr lang="en-US" sz="2000" b="1" dirty="0" smtClean="0"/>
              <a:t>Command-Line (CLI)</a:t>
            </a:r>
            <a:r>
              <a:rPr lang="en-US" sz="2000" dirty="0" smtClean="0"/>
              <a:t>, </a:t>
            </a:r>
            <a:r>
              <a:rPr lang="en-US" sz="2000" b="1" dirty="0" smtClean="0"/>
              <a:t>Graphics User Interface (GUI)</a:t>
            </a:r>
            <a:r>
              <a:rPr lang="en-US" sz="2000" dirty="0" smtClean="0"/>
              <a:t>,</a:t>
            </a:r>
            <a:r>
              <a:rPr lang="en-US" sz="2000" b="1" dirty="0" smtClean="0"/>
              <a:t>   </a:t>
            </a:r>
            <a:r>
              <a:rPr lang="en-US" sz="2000" dirty="0" smtClean="0"/>
              <a:t>and </a:t>
            </a:r>
            <a:r>
              <a:rPr lang="en-US" sz="2000" b="1" dirty="0" smtClean="0"/>
              <a:t>Batch</a:t>
            </a:r>
          </a:p>
          <a:p>
            <a:pPr lvl="1"/>
            <a:r>
              <a:rPr lang="en-US" sz="2000" b="1" dirty="0" smtClean="0"/>
              <a:t>Program execution </a:t>
            </a:r>
            <a:r>
              <a:rPr lang="en-US" sz="2000" dirty="0" smtClean="0"/>
              <a:t>- The system must be able to load a program into memory and to run that program, end execution, either normally or abnormally (indicating error).</a:t>
            </a:r>
          </a:p>
          <a:p>
            <a:pPr lvl="1"/>
            <a:r>
              <a:rPr lang="en-US" sz="2000" b="1" dirty="0" smtClean="0"/>
              <a:t>I/O operations </a:t>
            </a:r>
            <a:r>
              <a:rPr lang="en-US" sz="2000" dirty="0" smtClean="0"/>
              <a:t>-  A running program may require I/O, which may involve a file or an I/O device.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Programs (3)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119352"/>
            <a:ext cx="8657678" cy="4644861"/>
          </a:xfrm>
        </p:spPr>
        <p:txBody>
          <a:bodyPr/>
          <a:lstStyle/>
          <a:p>
            <a:pPr lvl="1"/>
            <a:r>
              <a:rPr lang="en-US" sz="2000" b="1" dirty="0" smtClean="0"/>
              <a:t>Program loading and execution: </a:t>
            </a:r>
            <a:r>
              <a:rPr lang="en-US" sz="2000" dirty="0" smtClean="0"/>
              <a:t>Once a program is assembled or compiled, it must be loaded into memory to be executed. </a:t>
            </a:r>
          </a:p>
          <a:p>
            <a:pPr lvl="1"/>
            <a:r>
              <a:rPr lang="en-US" sz="2000" b="1" dirty="0" smtClean="0"/>
              <a:t>Communications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These programs provide the mechanism for creating virtual connections among processes, users, and computer systems.</a:t>
            </a:r>
          </a:p>
          <a:p>
            <a:pPr lvl="1"/>
            <a:r>
              <a:rPr lang="en-US" sz="2000" b="1" dirty="0" smtClean="0"/>
              <a:t>Background services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All general-purpose systems have methods for launching certain system-program processes at boot time. </a:t>
            </a:r>
          </a:p>
          <a:p>
            <a:pPr lvl="2"/>
            <a:r>
              <a:rPr lang="en-US" sz="2000" dirty="0" smtClean="0"/>
              <a:t>Some of these processes terminate after completing their tasks, while others continue to run until the system is halted.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Design Goals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882870"/>
            <a:ext cx="8657678" cy="5470634"/>
          </a:xfrm>
        </p:spPr>
        <p:txBody>
          <a:bodyPr/>
          <a:lstStyle/>
          <a:p>
            <a:r>
              <a:rPr lang="en-US" sz="2400" dirty="0" smtClean="0"/>
              <a:t>The first problem in designing an OS is to define </a:t>
            </a:r>
            <a:r>
              <a:rPr lang="en-US" sz="2400" b="1" dirty="0" smtClean="0"/>
              <a:t>goals</a:t>
            </a:r>
            <a:r>
              <a:rPr lang="en-US" sz="2400" dirty="0" smtClean="0"/>
              <a:t> and </a:t>
            </a:r>
            <a:r>
              <a:rPr lang="en-US" sz="2400" b="1" dirty="0" smtClean="0"/>
              <a:t>specifications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At the </a:t>
            </a:r>
            <a:r>
              <a:rPr lang="en-US" sz="2000" b="1" dirty="0" smtClean="0"/>
              <a:t>highest level</a:t>
            </a:r>
            <a:r>
              <a:rPr lang="en-US" sz="2000" dirty="0" smtClean="0"/>
              <a:t>, the design of the OS will be affected by the following choices of a system: </a:t>
            </a:r>
          </a:p>
          <a:p>
            <a:pPr lvl="2"/>
            <a:r>
              <a:rPr lang="en-US" sz="2000" dirty="0" smtClean="0"/>
              <a:t>batch, </a:t>
            </a:r>
          </a:p>
          <a:p>
            <a:pPr lvl="2"/>
            <a:r>
              <a:rPr lang="en-US" sz="2000" dirty="0" smtClean="0"/>
              <a:t>time sharing, </a:t>
            </a:r>
          </a:p>
          <a:p>
            <a:pPr lvl="2"/>
            <a:r>
              <a:rPr lang="en-US" sz="2000" dirty="0" smtClean="0"/>
              <a:t>single user, </a:t>
            </a:r>
          </a:p>
          <a:p>
            <a:pPr lvl="2"/>
            <a:r>
              <a:rPr lang="en-US" sz="2000" dirty="0" smtClean="0"/>
              <a:t>multiuser, </a:t>
            </a:r>
          </a:p>
          <a:p>
            <a:pPr lvl="2"/>
            <a:r>
              <a:rPr lang="en-US" sz="2000" dirty="0" smtClean="0"/>
              <a:t>distributed, </a:t>
            </a:r>
          </a:p>
          <a:p>
            <a:pPr lvl="2"/>
            <a:r>
              <a:rPr lang="en-US" sz="2000" dirty="0" smtClean="0"/>
              <a:t>real time, or </a:t>
            </a:r>
          </a:p>
          <a:p>
            <a:pPr lvl="2"/>
            <a:r>
              <a:rPr lang="en-US" sz="2000" dirty="0" smtClean="0"/>
              <a:t>general purpose.</a:t>
            </a:r>
          </a:p>
          <a:p>
            <a:r>
              <a:rPr lang="en-US" sz="2400" dirty="0" smtClean="0"/>
              <a:t>The requirements can be divided into two basic groups: </a:t>
            </a:r>
          </a:p>
          <a:p>
            <a:pPr lvl="1"/>
            <a:r>
              <a:rPr lang="en-US" sz="2400" b="1" dirty="0" smtClean="0"/>
              <a:t>user goals </a:t>
            </a:r>
            <a:r>
              <a:rPr lang="en-US" sz="2400" dirty="0" smtClean="0"/>
              <a:t>and</a:t>
            </a:r>
            <a:r>
              <a:rPr lang="en-US" sz="2400" b="1" dirty="0" smtClean="0"/>
              <a:t> system goals</a:t>
            </a:r>
            <a:r>
              <a:rPr lang="en-US" sz="2400" dirty="0" smtClean="0"/>
              <a:t>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 - User goals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2" y="1233488"/>
            <a:ext cx="8071945" cy="4530725"/>
          </a:xfrm>
        </p:spPr>
        <p:txBody>
          <a:bodyPr/>
          <a:lstStyle/>
          <a:p>
            <a:r>
              <a:rPr lang="en-US" sz="2400" b="1" dirty="0" smtClean="0"/>
              <a:t>Users goal </a:t>
            </a:r>
            <a:r>
              <a:rPr lang="en-US" sz="2400" dirty="0" smtClean="0"/>
              <a:t>of an OS can be based on the following aspects:</a:t>
            </a:r>
          </a:p>
          <a:p>
            <a:pPr lvl="1"/>
            <a:r>
              <a:rPr lang="en-US" sz="2400" dirty="0" smtClean="0"/>
              <a:t> The OS should be </a:t>
            </a:r>
            <a:r>
              <a:rPr lang="en-US" sz="2400" i="1" dirty="0" smtClean="0"/>
              <a:t>convenient to use</a:t>
            </a:r>
            <a:r>
              <a:rPr lang="en-US" sz="2400" dirty="0" smtClean="0"/>
              <a:t>, </a:t>
            </a:r>
            <a:r>
              <a:rPr lang="en-US" sz="2400" i="1" dirty="0" smtClean="0"/>
              <a:t>easy to learn and to use</a:t>
            </a:r>
            <a:r>
              <a:rPr lang="en-US" sz="2400" dirty="0" smtClean="0"/>
              <a:t>, </a:t>
            </a:r>
            <a:r>
              <a:rPr lang="en-US" sz="2400" i="1" dirty="0" smtClean="0"/>
              <a:t>reliable</a:t>
            </a:r>
            <a:r>
              <a:rPr lang="en-US" sz="2400" dirty="0" smtClean="0"/>
              <a:t>, </a:t>
            </a:r>
            <a:r>
              <a:rPr lang="en-US" sz="2400" i="1" dirty="0" smtClean="0"/>
              <a:t>safe</a:t>
            </a:r>
            <a:r>
              <a:rPr lang="en-US" sz="2400" dirty="0" smtClean="0"/>
              <a:t>, and </a:t>
            </a:r>
            <a:r>
              <a:rPr lang="en-US" sz="2400" i="1" dirty="0" smtClean="0"/>
              <a:t>fast</a:t>
            </a:r>
            <a:r>
              <a:rPr lang="en-US" sz="2400" dirty="0" smtClean="0"/>
              <a:t>. </a:t>
            </a:r>
          </a:p>
          <a:p>
            <a:pPr lvl="2"/>
            <a:r>
              <a:rPr lang="en-US" sz="2000" dirty="0" smtClean="0"/>
              <a:t>These specifications are not particularly useful in the system design, since there is no general agreement on how to achieve them.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 - System goals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135118"/>
            <a:ext cx="8056180" cy="4629096"/>
          </a:xfrm>
        </p:spPr>
        <p:txBody>
          <a:bodyPr/>
          <a:lstStyle/>
          <a:p>
            <a:r>
              <a:rPr lang="en-US" sz="2400" b="1" dirty="0" smtClean="0"/>
              <a:t>System goal </a:t>
            </a:r>
            <a:r>
              <a:rPr lang="en-US" sz="2400" dirty="0" smtClean="0"/>
              <a:t>of an OS can be based on the following aspects:</a:t>
            </a:r>
          </a:p>
          <a:p>
            <a:pPr lvl="1"/>
            <a:r>
              <a:rPr lang="en-US" sz="2400" dirty="0" smtClean="0"/>
              <a:t>The system should be </a:t>
            </a:r>
            <a:r>
              <a:rPr lang="en-US" sz="2400" i="1" dirty="0" smtClean="0"/>
              <a:t>easy to design</a:t>
            </a:r>
            <a:r>
              <a:rPr lang="en-US" sz="2400" dirty="0" smtClean="0"/>
              <a:t>, </a:t>
            </a:r>
            <a:r>
              <a:rPr lang="en-US" sz="2400" i="1" dirty="0" smtClean="0"/>
              <a:t>implement</a:t>
            </a:r>
            <a:r>
              <a:rPr lang="en-US" sz="2400" dirty="0" smtClean="0"/>
              <a:t>, </a:t>
            </a:r>
            <a:r>
              <a:rPr lang="en-US" sz="2400" i="1" dirty="0" smtClean="0"/>
              <a:t>and</a:t>
            </a:r>
            <a:r>
              <a:rPr lang="en-US" sz="2400" dirty="0" smtClean="0"/>
              <a:t> </a:t>
            </a:r>
            <a:r>
              <a:rPr lang="en-US" sz="2400" i="1" dirty="0" smtClean="0"/>
              <a:t>maintain</a:t>
            </a:r>
            <a:r>
              <a:rPr lang="en-US" sz="2400" dirty="0" smtClean="0"/>
              <a:t>; and it should be </a:t>
            </a:r>
            <a:r>
              <a:rPr lang="en-US" sz="2400" i="1" dirty="0" smtClean="0"/>
              <a:t>flexible</a:t>
            </a:r>
            <a:r>
              <a:rPr lang="en-US" sz="2400" dirty="0" smtClean="0"/>
              <a:t>, </a:t>
            </a:r>
            <a:r>
              <a:rPr lang="en-US" sz="2400" i="1" dirty="0" smtClean="0"/>
              <a:t>reliable</a:t>
            </a:r>
            <a:r>
              <a:rPr lang="en-US" sz="2400" dirty="0" smtClean="0"/>
              <a:t>, </a:t>
            </a:r>
            <a:r>
              <a:rPr lang="en-US" sz="2400" i="1" dirty="0" smtClean="0"/>
              <a:t>error free, and efficient</a:t>
            </a:r>
            <a:r>
              <a:rPr lang="en-US" sz="2400" dirty="0" smtClean="0"/>
              <a:t>. </a:t>
            </a:r>
          </a:p>
          <a:p>
            <a:pPr lvl="2"/>
            <a:r>
              <a:rPr lang="en-US" sz="2000" dirty="0" smtClean="0"/>
              <a:t>Again, these requirements are vague and may be interpreted in various ways.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and Policies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1150884"/>
            <a:ext cx="8425339" cy="4613330"/>
          </a:xfrm>
        </p:spPr>
        <p:txBody>
          <a:bodyPr/>
          <a:lstStyle/>
          <a:p>
            <a:r>
              <a:rPr lang="en-US" sz="2400" dirty="0" smtClean="0"/>
              <a:t>One important principle of OS design is the separation of </a:t>
            </a:r>
            <a:r>
              <a:rPr lang="en-US" sz="2400" b="1" dirty="0" smtClean="0"/>
              <a:t>policy </a:t>
            </a:r>
            <a:r>
              <a:rPr lang="en-US" sz="2400" dirty="0" smtClean="0"/>
              <a:t>from </a:t>
            </a:r>
            <a:r>
              <a:rPr lang="en-US" sz="2400" b="1" dirty="0" smtClean="0"/>
              <a:t>mechanism. </a:t>
            </a:r>
          </a:p>
          <a:p>
            <a:pPr lvl="1"/>
            <a:r>
              <a:rPr lang="en-US" sz="2400" b="1" u="sng" dirty="0" smtClean="0"/>
              <a:t>Mechanisms</a:t>
            </a:r>
            <a:r>
              <a:rPr lang="en-US" sz="2400" b="1" dirty="0" smtClean="0"/>
              <a:t> </a:t>
            </a:r>
            <a:r>
              <a:rPr lang="en-US" sz="2400" dirty="0" smtClean="0"/>
              <a:t>determine </a:t>
            </a:r>
            <a:r>
              <a:rPr lang="en-US" sz="2400" b="1" i="1" dirty="0" smtClean="0"/>
              <a:t>how</a:t>
            </a:r>
            <a:r>
              <a:rPr lang="en-US" sz="2400" dirty="0" smtClean="0"/>
              <a:t> to do something; </a:t>
            </a:r>
          </a:p>
          <a:p>
            <a:pPr lvl="1"/>
            <a:r>
              <a:rPr lang="en-US" sz="2400" b="1" u="sng" dirty="0" smtClean="0"/>
              <a:t>Policies</a:t>
            </a:r>
            <a:r>
              <a:rPr lang="en-US" sz="2400" b="1" dirty="0" smtClean="0"/>
              <a:t> </a:t>
            </a:r>
            <a:r>
              <a:rPr lang="en-US" sz="2400" dirty="0" smtClean="0"/>
              <a:t>determine </a:t>
            </a:r>
            <a:r>
              <a:rPr lang="en-US" sz="2400" b="1" i="1" dirty="0" smtClean="0"/>
              <a:t>what </a:t>
            </a:r>
            <a:r>
              <a:rPr lang="en-US" sz="2400" dirty="0" smtClean="0"/>
              <a:t>will be done.</a:t>
            </a:r>
          </a:p>
          <a:p>
            <a:pPr lvl="2"/>
            <a:r>
              <a:rPr lang="en-US" sz="2000" b="1" dirty="0" smtClean="0"/>
              <a:t>For example:</a:t>
            </a:r>
            <a:r>
              <a:rPr lang="en-US" sz="2000" dirty="0" smtClean="0"/>
              <a:t> the timer construct is a </a:t>
            </a:r>
            <a:r>
              <a:rPr lang="en-US" sz="2000" b="1" dirty="0" smtClean="0"/>
              <a:t>mechanism</a:t>
            </a:r>
            <a:r>
              <a:rPr lang="en-US" sz="2000" dirty="0" smtClean="0"/>
              <a:t> for ensuring CPU protection, but deciding how long the timer is to be set for a particular user is a </a:t>
            </a:r>
            <a:r>
              <a:rPr lang="en-US" sz="2000" b="1" dirty="0" smtClean="0"/>
              <a:t>policy </a:t>
            </a:r>
            <a:r>
              <a:rPr lang="en-US" sz="2000" dirty="0" smtClean="0"/>
              <a:t>decision.</a:t>
            </a:r>
          </a:p>
          <a:p>
            <a:r>
              <a:rPr lang="en-US" sz="2400" dirty="0" smtClean="0"/>
              <a:t>The separation of </a:t>
            </a:r>
            <a:r>
              <a:rPr lang="en-US" sz="2400" b="1" dirty="0" smtClean="0"/>
              <a:t>policy </a:t>
            </a:r>
            <a:r>
              <a:rPr lang="en-US" sz="2400" dirty="0" smtClean="0"/>
              <a:t>and </a:t>
            </a:r>
            <a:r>
              <a:rPr lang="en-US" sz="2400" b="1" dirty="0" smtClean="0"/>
              <a:t>mechanism</a:t>
            </a:r>
            <a:r>
              <a:rPr lang="en-US" sz="2400" dirty="0" smtClean="0"/>
              <a:t> is important for OS design flexibility. </a:t>
            </a:r>
          </a:p>
          <a:p>
            <a:pPr lvl="1"/>
            <a:endParaRPr lang="en-US" sz="2000" dirty="0" smtClean="0"/>
          </a:p>
          <a:p>
            <a:pPr lvl="2"/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and Policies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961901"/>
            <a:ext cx="8720740" cy="4918637"/>
          </a:xfrm>
        </p:spPr>
        <p:txBody>
          <a:bodyPr/>
          <a:lstStyle/>
          <a:p>
            <a:r>
              <a:rPr lang="en-US" sz="2400" b="1" dirty="0" smtClean="0"/>
              <a:t>Microkernel-based</a:t>
            </a:r>
            <a:r>
              <a:rPr lang="en-US" sz="2400" dirty="0" smtClean="0"/>
              <a:t> operating systems take the separation of </a:t>
            </a:r>
            <a:r>
              <a:rPr lang="en-US" sz="2400" b="1" dirty="0" smtClean="0"/>
              <a:t>mechanism</a:t>
            </a:r>
            <a:r>
              <a:rPr lang="en-US" sz="2400" dirty="0" smtClean="0"/>
              <a:t> and </a:t>
            </a:r>
            <a:r>
              <a:rPr lang="en-US" sz="2400" b="1" dirty="0" smtClean="0"/>
              <a:t>policy</a:t>
            </a:r>
            <a:r>
              <a:rPr lang="en-US" sz="2400" dirty="0" smtClean="0"/>
              <a:t> by implementing a set of functional blocks:</a:t>
            </a:r>
          </a:p>
          <a:p>
            <a:pPr lvl="1"/>
            <a:r>
              <a:rPr lang="en-US" sz="2000" b="1" dirty="0" smtClean="0"/>
              <a:t>kernel</a:t>
            </a:r>
            <a:r>
              <a:rPr lang="en-US" sz="2000" dirty="0" smtClean="0"/>
              <a:t> is </a:t>
            </a:r>
            <a:r>
              <a:rPr lang="th-TH" sz="2000" dirty="0" smtClean="0"/>
              <a:t>a collection of</a:t>
            </a:r>
            <a:r>
              <a:rPr lang="th-TH" sz="2000" b="1" dirty="0" smtClean="0"/>
              <a:t> primitive facilities</a:t>
            </a:r>
            <a:r>
              <a:rPr lang="th-TH" sz="2000" dirty="0" smtClean="0"/>
              <a:t> </a:t>
            </a:r>
            <a:r>
              <a:rPr lang="en-US" sz="2000" dirty="0" smtClean="0"/>
              <a:t> or </a:t>
            </a:r>
            <a:r>
              <a:rPr lang="en-US" sz="2000" b="1" dirty="0" smtClean="0"/>
              <a:t>system calls </a:t>
            </a:r>
            <a:r>
              <a:rPr lang="th-TH" sz="2000" dirty="0" smtClean="0"/>
              <a:t>for the rest of the OS</a:t>
            </a:r>
          </a:p>
          <a:p>
            <a:pPr lvl="1"/>
            <a:r>
              <a:rPr lang="th-TH" sz="2000" dirty="0" smtClean="0">
                <a:cs typeface="Angsana New" pitchFamily="18" charset="-34"/>
              </a:rPr>
              <a:t>a </a:t>
            </a:r>
            <a:r>
              <a:rPr lang="en-US" sz="2000" b="1" dirty="0" smtClean="0">
                <a:cs typeface="Angsana New" pitchFamily="18" charset="-34"/>
              </a:rPr>
              <a:t>microkernel</a:t>
            </a:r>
            <a:r>
              <a:rPr lang="th-TH" sz="2000" dirty="0" smtClean="0">
                <a:cs typeface="Angsana New" pitchFamily="18" charset="-34"/>
              </a:rPr>
              <a:t> is the near-minimum amount of software that can provide the </a:t>
            </a:r>
            <a:r>
              <a:rPr lang="th-TH" sz="2000" b="1" dirty="0" smtClean="0">
                <a:cs typeface="Angsana New" pitchFamily="18" charset="-34"/>
              </a:rPr>
              <a:t>mechanisms </a:t>
            </a:r>
            <a:r>
              <a:rPr lang="th-TH" sz="2000" dirty="0" smtClean="0">
                <a:cs typeface="Angsana New" pitchFamily="18" charset="-34"/>
              </a:rPr>
              <a:t>needed to implement an </a:t>
            </a:r>
            <a:r>
              <a:rPr lang="en-US" sz="2000" dirty="0" smtClean="0">
                <a:cs typeface="Angsana New" pitchFamily="18" charset="-34"/>
              </a:rPr>
              <a:t>OS</a:t>
            </a:r>
            <a:r>
              <a:rPr lang="th-TH" sz="2000" dirty="0" smtClean="0">
                <a:cs typeface="Angsana New" pitchFamily="18" charset="-34"/>
              </a:rPr>
              <a:t> </a:t>
            </a:r>
            <a:endParaRPr lang="en-US" sz="2000" dirty="0" smtClean="0">
              <a:cs typeface="Angsana New" pitchFamily="18" charset="-34"/>
            </a:endParaRPr>
          </a:p>
          <a:p>
            <a:pPr lvl="1"/>
            <a:r>
              <a:rPr lang="en-US" sz="2000" dirty="0" smtClean="0">
                <a:cs typeface="Angsana New" pitchFamily="18" charset="-34"/>
              </a:rPr>
              <a:t>T</a:t>
            </a:r>
            <a:r>
              <a:rPr lang="th-TH" sz="2000" dirty="0" smtClean="0">
                <a:cs typeface="Angsana New" pitchFamily="18" charset="-34"/>
              </a:rPr>
              <a:t>he </a:t>
            </a:r>
            <a:r>
              <a:rPr lang="th-TH" sz="2000" b="1" dirty="0" smtClean="0">
                <a:cs typeface="Angsana New" pitchFamily="18" charset="-34"/>
              </a:rPr>
              <a:t>microkernel</a:t>
            </a:r>
            <a:r>
              <a:rPr lang="th-TH" sz="2000" dirty="0" smtClean="0">
                <a:cs typeface="Angsana New" pitchFamily="18" charset="-34"/>
              </a:rPr>
              <a:t> is the only software </a:t>
            </a:r>
            <a:r>
              <a:rPr lang="en-US" sz="2000" dirty="0" smtClean="0">
                <a:cs typeface="Angsana New" pitchFamily="18" charset="-34"/>
              </a:rPr>
              <a:t>section of  the OS running</a:t>
            </a:r>
            <a:r>
              <a:rPr lang="th-TH" sz="2000" dirty="0" smtClean="0">
                <a:cs typeface="Angsana New" pitchFamily="18" charset="-34"/>
              </a:rPr>
              <a:t> at the most privileged </a:t>
            </a:r>
            <a:r>
              <a:rPr lang="en-US" sz="2000" dirty="0" smtClean="0">
                <a:cs typeface="Angsana New" pitchFamily="18" charset="-34"/>
              </a:rPr>
              <a:t>functions of the OS </a:t>
            </a:r>
            <a:r>
              <a:rPr lang="th-TH" sz="2000" dirty="0" smtClean="0">
                <a:cs typeface="Angsana New" pitchFamily="18" charset="-34"/>
              </a:rPr>
              <a:t>level </a:t>
            </a:r>
            <a:r>
              <a:rPr lang="en-US" sz="2000" dirty="0" smtClean="0">
                <a:cs typeface="Angsana New" pitchFamily="18" charset="-34"/>
              </a:rPr>
              <a:t>(</a:t>
            </a:r>
            <a:r>
              <a:rPr lang="en-US" sz="2000" b="1" i="1" dirty="0" smtClean="0">
                <a:cs typeface="Angsana New" pitchFamily="18" charset="-34"/>
              </a:rPr>
              <a:t>supervisor</a:t>
            </a:r>
            <a:r>
              <a:rPr lang="en-US" sz="2000" dirty="0" smtClean="0">
                <a:cs typeface="Angsana New" pitchFamily="18" charset="-34"/>
              </a:rPr>
              <a:t> or </a:t>
            </a:r>
            <a:r>
              <a:rPr lang="en-US" sz="2000" b="1" i="1" dirty="0" smtClean="0">
                <a:cs typeface="Angsana New" pitchFamily="18" charset="-34"/>
              </a:rPr>
              <a:t>kernel mode</a:t>
            </a:r>
            <a:r>
              <a:rPr lang="en-US" sz="2000" dirty="0" smtClean="0">
                <a:cs typeface="Angsana New" pitchFamily="18" charset="-34"/>
              </a:rPr>
              <a:t>) at any given time.</a:t>
            </a:r>
          </a:p>
          <a:p>
            <a:r>
              <a:rPr lang="en-US" sz="2400" dirty="0" smtClean="0">
                <a:cs typeface="+mn-cs"/>
              </a:rPr>
              <a:t>A </a:t>
            </a:r>
            <a:r>
              <a:rPr lang="th-TH" sz="2400" b="1" dirty="0" smtClean="0">
                <a:cs typeface="+mn-cs"/>
              </a:rPr>
              <a:t>monolithic kernel</a:t>
            </a:r>
            <a:r>
              <a:rPr lang="en-US" sz="2400" dirty="0" smtClean="0">
                <a:cs typeface="+mn-cs"/>
              </a:rPr>
              <a:t> is an OS architecture where the </a:t>
            </a:r>
            <a:r>
              <a:rPr lang="en-US" sz="2400" i="1" dirty="0" smtClean="0">
                <a:cs typeface="+mn-cs"/>
              </a:rPr>
              <a:t>entire OS is working in the </a:t>
            </a:r>
            <a:r>
              <a:rPr lang="th-TH" sz="2400" b="1" i="1" dirty="0" smtClean="0">
                <a:cs typeface="+mn-cs"/>
              </a:rPr>
              <a:t>kernel space</a:t>
            </a:r>
            <a:r>
              <a:rPr lang="en-US" sz="2400" b="1" i="1" dirty="0" smtClean="0">
                <a:cs typeface="+mn-cs"/>
              </a:rPr>
              <a:t> </a:t>
            </a:r>
            <a:r>
              <a:rPr lang="en-US" sz="2400" i="1" dirty="0" smtClean="0">
                <a:cs typeface="+mn-cs"/>
              </a:rPr>
              <a:t>and alone as </a:t>
            </a:r>
            <a:r>
              <a:rPr lang="th-TH" sz="2400" i="1" dirty="0" smtClean="0">
                <a:cs typeface="+mn-cs"/>
              </a:rPr>
              <a:t>supervisor mode </a:t>
            </a:r>
            <a:r>
              <a:rPr lang="en-US" sz="2400" i="1" dirty="0" smtClean="0">
                <a:cs typeface="+mn-cs"/>
              </a:rPr>
              <a:t>.</a:t>
            </a:r>
          </a:p>
          <a:p>
            <a:pPr lvl="1"/>
            <a:r>
              <a:rPr lang="en-US" sz="2000" dirty="0" smtClean="0">
                <a:cs typeface="+mn-cs"/>
              </a:rPr>
              <a:t>Here the functional mechanisms and policies are not separated.</a:t>
            </a:r>
          </a:p>
          <a:p>
            <a:endParaRPr lang="en-US" sz="2000" dirty="0" smtClean="0">
              <a:cs typeface="Angsana New" pitchFamily="18" charset="-34"/>
            </a:endParaRP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and Policies (3)</a:t>
            </a:r>
            <a:endParaRPr lang="th-TH" dirty="0"/>
          </a:p>
        </p:txBody>
      </p:sp>
      <p:pic>
        <p:nvPicPr>
          <p:cNvPr id="4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0979" y="1324303"/>
            <a:ext cx="7898523" cy="4193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and Policies (4)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1" y="977462"/>
            <a:ext cx="8317641" cy="4786751"/>
          </a:xfrm>
        </p:spPr>
        <p:txBody>
          <a:bodyPr/>
          <a:lstStyle/>
          <a:p>
            <a:r>
              <a:rPr lang="en-US" sz="2400" dirty="0" smtClean="0"/>
              <a:t>In a </a:t>
            </a:r>
            <a:r>
              <a:rPr lang="en-US" sz="2400" b="1" dirty="0" smtClean="0"/>
              <a:t>microkernel-based</a:t>
            </a:r>
            <a:r>
              <a:rPr lang="en-US" sz="2400" dirty="0" smtClean="0"/>
              <a:t> OS, its  function-blocks are almost </a:t>
            </a:r>
            <a:r>
              <a:rPr lang="en-US" sz="2400" b="1" dirty="0" smtClean="0"/>
              <a:t>policy free</a:t>
            </a:r>
            <a:r>
              <a:rPr lang="en-US" sz="2400" dirty="0" smtClean="0"/>
              <a:t>;</a:t>
            </a:r>
          </a:p>
          <a:p>
            <a:pPr lvl="1"/>
            <a:r>
              <a:rPr lang="en-US" sz="2000" dirty="0" smtClean="0"/>
              <a:t>consider the history of UNIX. At first, it had a </a:t>
            </a:r>
            <a:r>
              <a:rPr lang="en-US" sz="2000" b="1" dirty="0" smtClean="0"/>
              <a:t>time-sharing </a:t>
            </a:r>
            <a:r>
              <a:rPr lang="en-US" sz="2000" dirty="0" smtClean="0"/>
              <a:t>scheduler. </a:t>
            </a:r>
          </a:p>
          <a:p>
            <a:r>
              <a:rPr lang="en-US" sz="2400" b="1" dirty="0" smtClean="0"/>
              <a:t>Policy decisions </a:t>
            </a:r>
            <a:r>
              <a:rPr lang="en-US" sz="2400" dirty="0" smtClean="0"/>
              <a:t>are important for all </a:t>
            </a:r>
            <a:r>
              <a:rPr lang="en-US" sz="2400" b="1" dirty="0" smtClean="0"/>
              <a:t>resource allocation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u="sng" dirty="0" smtClean="0"/>
              <a:t>Whenever it is necessary to decide whether or not to allocate a resource, a policy decision must be made. </a:t>
            </a:r>
          </a:p>
          <a:p>
            <a:pPr lvl="2"/>
            <a:r>
              <a:rPr lang="en-US" dirty="0" smtClean="0"/>
              <a:t>Whenever the question is </a:t>
            </a:r>
            <a:r>
              <a:rPr lang="en-US" b="1" i="1" dirty="0" smtClean="0"/>
              <a:t>how</a:t>
            </a:r>
            <a:r>
              <a:rPr lang="en-US" b="1" dirty="0" smtClean="0"/>
              <a:t> </a:t>
            </a:r>
            <a:r>
              <a:rPr lang="en-US" dirty="0" smtClean="0"/>
              <a:t>rather than </a:t>
            </a:r>
            <a:r>
              <a:rPr lang="en-US" b="1" i="1" dirty="0" smtClean="0"/>
              <a:t>what</a:t>
            </a:r>
            <a:r>
              <a:rPr lang="en-US" dirty="0" smtClean="0"/>
              <a:t>, it is a </a:t>
            </a:r>
            <a:r>
              <a:rPr lang="en-US" b="1" dirty="0" smtClean="0"/>
              <a:t>mechanism </a:t>
            </a:r>
            <a:r>
              <a:rPr lang="en-US" dirty="0" smtClean="0"/>
              <a:t>that must be determined.</a:t>
            </a:r>
            <a:endParaRPr lang="th-TH" dirty="0" smtClean="0"/>
          </a:p>
          <a:p>
            <a:endParaRPr lang="th-TH" sz="2400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9" y="1135118"/>
            <a:ext cx="8245365" cy="4629096"/>
          </a:xfrm>
        </p:spPr>
        <p:txBody>
          <a:bodyPr/>
          <a:lstStyle/>
          <a:p>
            <a:r>
              <a:rPr lang="en-US" sz="2400" dirty="0" smtClean="0"/>
              <a:t>Early operating systems were written in </a:t>
            </a:r>
            <a:r>
              <a:rPr lang="en-US" sz="2400" b="1" dirty="0" smtClean="0"/>
              <a:t>assembly language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Now, although some operating systems are still written in </a:t>
            </a:r>
            <a:r>
              <a:rPr lang="en-US" sz="2000" i="1" dirty="0" smtClean="0"/>
              <a:t>assembly language</a:t>
            </a:r>
            <a:r>
              <a:rPr lang="en-US" sz="2000" dirty="0" smtClean="0"/>
              <a:t>, most are written in a higher-level language such as C or C++. </a:t>
            </a:r>
          </a:p>
          <a:p>
            <a:r>
              <a:rPr lang="en-US" sz="2400" dirty="0" smtClean="0"/>
              <a:t>Actually, an OS can be written in more than one language.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i="1" dirty="0" smtClean="0"/>
              <a:t>lowest levels of the kernel </a:t>
            </a:r>
            <a:r>
              <a:rPr lang="en-US" sz="2000" dirty="0" smtClean="0"/>
              <a:t>might be assembly language.</a:t>
            </a:r>
          </a:p>
          <a:p>
            <a:pPr lvl="1"/>
            <a:r>
              <a:rPr lang="en-US" sz="2000" dirty="0" smtClean="0"/>
              <a:t> Higher-level routines might be in C, and system programs might be in C or C++, in interpreted scripting languages like PERL or Python, or in shell scripts.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Operating-System Structure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1198179"/>
            <a:ext cx="8198069" cy="470792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OS design structures </a:t>
            </a:r>
            <a:r>
              <a:rPr lang="en-US" sz="2400" dirty="0" smtClean="0"/>
              <a:t>can be classified into </a:t>
            </a:r>
            <a:r>
              <a:rPr lang="en-US" sz="2400" b="1" dirty="0" smtClean="0"/>
              <a:t>five</a:t>
            </a:r>
            <a:r>
              <a:rPr lang="en-US" sz="2400" dirty="0" smtClean="0"/>
              <a:t> forms:</a:t>
            </a:r>
          </a:p>
          <a:p>
            <a:pPr lvl="1"/>
            <a:r>
              <a:rPr lang="en-US" sz="2400" b="1" dirty="0" smtClean="0"/>
              <a:t>Simple Structure</a:t>
            </a:r>
          </a:p>
          <a:p>
            <a:pPr lvl="1"/>
            <a:r>
              <a:rPr lang="en-US" sz="2400" b="1" dirty="0" smtClean="0"/>
              <a:t>Layered Approach</a:t>
            </a:r>
          </a:p>
          <a:p>
            <a:pPr lvl="1"/>
            <a:r>
              <a:rPr lang="en-US" sz="2400" b="1" dirty="0" smtClean="0"/>
              <a:t>Micro-kernels</a:t>
            </a:r>
          </a:p>
          <a:p>
            <a:pPr lvl="1"/>
            <a:r>
              <a:rPr lang="en-US" sz="2400" b="1" dirty="0" smtClean="0"/>
              <a:t>Modules</a:t>
            </a:r>
          </a:p>
          <a:p>
            <a:pPr lvl="1"/>
            <a:r>
              <a:rPr lang="en-US" sz="2400" b="1" dirty="0" smtClean="0"/>
              <a:t>Hybrid Systems</a:t>
            </a:r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182563"/>
            <a:ext cx="7869238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Operating System Services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014" y="1135117"/>
            <a:ext cx="8639503" cy="5486346"/>
          </a:xfrm>
          <a:noFill/>
        </p:spPr>
        <p:txBody>
          <a:bodyPr/>
          <a:lstStyle/>
          <a:p>
            <a:pPr lvl="1"/>
            <a:r>
              <a:rPr lang="en-US" sz="2000" b="1" dirty="0" smtClean="0"/>
              <a:t>File-system manipulation </a:t>
            </a:r>
            <a:r>
              <a:rPr lang="en-US" sz="2000" dirty="0" smtClean="0"/>
              <a:t>- Programs need to read and write files and directories, create and delete them, search them, list file Information, permission management.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Communications</a:t>
            </a:r>
            <a:r>
              <a:rPr lang="en-US" sz="2000" dirty="0" smtClean="0"/>
              <a:t> – Processes may exchange information, on the same computer or between computers over a network</a:t>
            </a:r>
          </a:p>
          <a:p>
            <a:pPr lvl="1"/>
            <a:r>
              <a:rPr lang="en-US" sz="2000" b="1" dirty="0" smtClean="0"/>
              <a:t>Error detection </a:t>
            </a:r>
            <a:r>
              <a:rPr lang="en-US" sz="2000" dirty="0" smtClean="0"/>
              <a:t>– OS needs to be constantly aware of possible </a:t>
            </a:r>
            <a:r>
              <a:rPr lang="en-US" sz="2000" i="1" dirty="0" smtClean="0"/>
              <a:t>errors</a:t>
            </a:r>
          </a:p>
          <a:p>
            <a:pPr lvl="2"/>
            <a:r>
              <a:rPr lang="en-US" sz="2000" dirty="0" smtClean="0"/>
              <a:t>Errors may occur in the CPU and memory hardware, in I/O devices, and in user program</a:t>
            </a:r>
          </a:p>
          <a:p>
            <a:pPr lvl="2"/>
            <a:r>
              <a:rPr lang="en-US" sz="2000" dirty="0" smtClean="0"/>
              <a:t>For each type of error, OS should take the appropriate action to ensure correct and consistent computing</a:t>
            </a:r>
          </a:p>
          <a:p>
            <a:pPr lvl="2"/>
            <a:r>
              <a:rPr lang="en-US" sz="2000" dirty="0" smtClean="0"/>
              <a:t>Debugging facilities can greatly enhance the user</a:t>
            </a:r>
            <a:r>
              <a:rPr lang="ja-JP" altLang="en-US" sz="2000" smtClean="0"/>
              <a:t>’</a:t>
            </a:r>
            <a:r>
              <a:rPr lang="en-US" altLang="ja-JP" sz="2000" dirty="0" smtClean="0"/>
              <a:t>s and programmer</a:t>
            </a:r>
            <a:r>
              <a:rPr lang="ja-JP" altLang="en-US" sz="2000" smtClean="0"/>
              <a:t>’</a:t>
            </a:r>
            <a:r>
              <a:rPr lang="en-US" altLang="ja-JP" sz="2000" dirty="0" smtClean="0"/>
              <a:t>s abilities to efficiently use the system.</a:t>
            </a:r>
          </a:p>
          <a:p>
            <a:pPr lvl="2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Structure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1087822"/>
            <a:ext cx="8355724" cy="4676392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simple OS structure</a:t>
            </a:r>
            <a:r>
              <a:rPr lang="en-US" sz="2400" dirty="0" smtClean="0"/>
              <a:t>, an OS does not have a well-defined structure. </a:t>
            </a:r>
          </a:p>
          <a:p>
            <a:pPr lvl="1"/>
            <a:r>
              <a:rPr lang="en-US" sz="2000" b="1" dirty="0" smtClean="0"/>
              <a:t>MS-DOS</a:t>
            </a:r>
            <a:r>
              <a:rPr lang="en-US" sz="2000" dirty="0" smtClean="0"/>
              <a:t> is an example of such a system. </a:t>
            </a:r>
          </a:p>
          <a:p>
            <a:pPr lvl="1"/>
            <a:r>
              <a:rPr lang="en-US" sz="2000" dirty="0" smtClean="0"/>
              <a:t>It was written to provide the most functionality in the least space, so it was not carefully divided into modules. </a:t>
            </a:r>
            <a:r>
              <a:rPr lang="en-US" sz="2000" b="1" dirty="0" smtClean="0"/>
              <a:t>Figure 2.11 </a:t>
            </a:r>
            <a:r>
              <a:rPr lang="en-US" sz="2000" dirty="0" smtClean="0"/>
              <a:t>shows a </a:t>
            </a:r>
            <a:r>
              <a:rPr lang="en-US" sz="2000" b="1" dirty="0" smtClean="0"/>
              <a:t>simple OS structure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b="1" dirty="0" smtClean="0"/>
              <a:t>MS-DOS</a:t>
            </a:r>
            <a:r>
              <a:rPr lang="en-US" sz="2000" dirty="0" smtClean="0"/>
              <a:t>, the </a:t>
            </a:r>
            <a:r>
              <a:rPr lang="en-US" sz="2000" b="1" dirty="0" smtClean="0"/>
              <a:t>interfaces</a:t>
            </a:r>
            <a:r>
              <a:rPr lang="en-US" sz="2000" dirty="0" smtClean="0"/>
              <a:t> and </a:t>
            </a:r>
            <a:r>
              <a:rPr lang="en-US" sz="2000" b="1" dirty="0" smtClean="0"/>
              <a:t>levels of functionality </a:t>
            </a:r>
            <a:r>
              <a:rPr lang="en-US" sz="2000" dirty="0" smtClean="0"/>
              <a:t>are not well separated (</a:t>
            </a:r>
            <a:r>
              <a:rPr lang="en-US" sz="2000" b="1" dirty="0" smtClean="0"/>
              <a:t>monolithic in nature</a:t>
            </a:r>
            <a:r>
              <a:rPr lang="en-US" sz="2000" dirty="0" smtClean="0"/>
              <a:t>).</a:t>
            </a:r>
          </a:p>
          <a:p>
            <a:pPr lvl="1"/>
            <a:r>
              <a:rPr lang="en-US" sz="2000" b="1" dirty="0" smtClean="0"/>
              <a:t>Application programs </a:t>
            </a:r>
            <a:r>
              <a:rPr lang="en-US" sz="2000" dirty="0" smtClean="0"/>
              <a:t>are able to access the basic </a:t>
            </a:r>
            <a:r>
              <a:rPr lang="en-US" sz="2000" b="1" dirty="0" smtClean="0"/>
              <a:t>I/O routines </a:t>
            </a:r>
            <a:r>
              <a:rPr lang="en-US" sz="2000" dirty="0" smtClean="0"/>
              <a:t>to write directly to the display and disk drives.</a:t>
            </a:r>
            <a:r>
              <a:rPr lang="en-US" sz="2400" dirty="0" smtClean="0"/>
              <a:t> </a:t>
            </a:r>
          </a:p>
          <a:p>
            <a:pPr lvl="2"/>
            <a:r>
              <a:rPr lang="en-US" dirty="0" smtClean="0"/>
              <a:t>Such freedom leaves MS-DOS vulnerable to errant (or malicious) programs, causing entire system crashes when user programs fail.</a:t>
            </a:r>
          </a:p>
          <a:p>
            <a:pPr lvl="2"/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Structure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993228"/>
            <a:ext cx="8610381" cy="4981903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1362075"/>
            <a:ext cx="44767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Structure (3)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4" y="985652"/>
            <a:ext cx="8497613" cy="5082639"/>
          </a:xfrm>
        </p:spPr>
        <p:txBody>
          <a:bodyPr/>
          <a:lstStyle/>
          <a:p>
            <a:pPr lvl="1"/>
            <a:r>
              <a:rPr lang="en-US" sz="2000" dirty="0" smtClean="0"/>
              <a:t>Another example of simple structuring is the </a:t>
            </a:r>
            <a:r>
              <a:rPr lang="en-US" sz="2000" b="1" dirty="0" smtClean="0"/>
              <a:t>original UNIX</a:t>
            </a:r>
            <a:r>
              <a:rPr lang="en-US" sz="2000" dirty="0" smtClean="0"/>
              <a:t> system. </a:t>
            </a:r>
          </a:p>
          <a:p>
            <a:pPr lvl="2"/>
            <a:r>
              <a:rPr lang="en-US" sz="2000" dirty="0" smtClean="0"/>
              <a:t>Like MS-DOS, UNIX initially was limited by hardware functionality. </a:t>
            </a:r>
          </a:p>
          <a:p>
            <a:pPr lvl="2"/>
            <a:r>
              <a:rPr lang="en-US" sz="2000" dirty="0" smtClean="0"/>
              <a:t>It consists of two separable parts: </a:t>
            </a:r>
          </a:p>
          <a:p>
            <a:pPr lvl="3"/>
            <a:r>
              <a:rPr lang="en-US" sz="2000" dirty="0" smtClean="0"/>
              <a:t>the </a:t>
            </a:r>
            <a:r>
              <a:rPr lang="en-US" sz="2000" b="1" dirty="0" smtClean="0"/>
              <a:t>kernel </a:t>
            </a:r>
            <a:r>
              <a:rPr lang="en-US" sz="2000" dirty="0" smtClean="0"/>
              <a:t>and the </a:t>
            </a:r>
            <a:r>
              <a:rPr lang="en-US" sz="2000" b="1" dirty="0" smtClean="0"/>
              <a:t>system programs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We can view the </a:t>
            </a:r>
            <a:r>
              <a:rPr lang="en-US" sz="2000" b="1" dirty="0" smtClean="0"/>
              <a:t>traditional UNIX OS</a:t>
            </a:r>
            <a:r>
              <a:rPr lang="en-US" sz="2000" dirty="0" smtClean="0"/>
              <a:t> (</a:t>
            </a:r>
            <a:r>
              <a:rPr lang="en-US" sz="2000" b="1" dirty="0" smtClean="0"/>
              <a:t>monolithic design</a:t>
            </a:r>
            <a:r>
              <a:rPr lang="en-US" sz="2000" dirty="0" smtClean="0"/>
              <a:t>) as being layered to some extent, as shown in </a:t>
            </a:r>
            <a:r>
              <a:rPr lang="en-US" sz="2000" b="1" dirty="0" smtClean="0"/>
              <a:t>Figure 2.12</a:t>
            </a:r>
            <a:r>
              <a:rPr lang="en-US" sz="2000" dirty="0" smtClean="0"/>
              <a:t>. </a:t>
            </a:r>
          </a:p>
          <a:p>
            <a:pPr lvl="2"/>
            <a:r>
              <a:rPr lang="en-US" sz="2000" dirty="0" smtClean="0"/>
              <a:t>Everything below the </a:t>
            </a:r>
            <a:r>
              <a:rPr lang="en-US" sz="2000" b="1" dirty="0" smtClean="0"/>
              <a:t>system-call</a:t>
            </a:r>
            <a:r>
              <a:rPr lang="en-US" sz="2000" dirty="0" smtClean="0"/>
              <a:t> interface and above the physical hardware is the kernel. 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b="1" dirty="0" smtClean="0"/>
              <a:t>kernel </a:t>
            </a:r>
            <a:r>
              <a:rPr lang="en-US" sz="2000" dirty="0" smtClean="0"/>
              <a:t>provides the </a:t>
            </a:r>
            <a:r>
              <a:rPr lang="en-US" sz="2000" i="1" dirty="0" smtClean="0"/>
              <a:t>file system</a:t>
            </a:r>
            <a:r>
              <a:rPr lang="en-US" sz="2000" dirty="0" smtClean="0"/>
              <a:t>, </a:t>
            </a:r>
            <a:r>
              <a:rPr lang="en-US" sz="2000" i="1" dirty="0" smtClean="0"/>
              <a:t>CPU scheduling, memory management</a:t>
            </a:r>
            <a:r>
              <a:rPr lang="en-US" sz="2000" dirty="0" smtClean="0"/>
              <a:t>, and other OS functions through system calls.</a:t>
            </a:r>
          </a:p>
          <a:p>
            <a:pPr lvl="1"/>
            <a:r>
              <a:rPr lang="en-US" sz="2000" dirty="0" smtClean="0"/>
              <a:t>It had a distinct </a:t>
            </a:r>
            <a:r>
              <a:rPr lang="en-US" sz="2000" u="sng" dirty="0" smtClean="0"/>
              <a:t>performance advantage</a:t>
            </a:r>
            <a:r>
              <a:rPr lang="en-US" sz="2000" dirty="0" smtClean="0"/>
              <a:t>, there is very little overhead in the system call interface or in communication within the kernel.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Structure (4)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233488"/>
            <a:ext cx="8704974" cy="4530725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47788"/>
            <a:ext cx="62484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Approach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39" y="993228"/>
            <a:ext cx="8312728" cy="4770986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layered approach</a:t>
            </a:r>
            <a:r>
              <a:rPr lang="en-US" sz="2400" dirty="0" smtClean="0"/>
              <a:t>, an OS can be made </a:t>
            </a:r>
            <a:r>
              <a:rPr lang="en-US" sz="2400" b="1" dirty="0" smtClean="0"/>
              <a:t>modular</a:t>
            </a:r>
            <a:r>
              <a:rPr lang="en-US" sz="2400" dirty="0" smtClean="0"/>
              <a:t> in many ways:</a:t>
            </a:r>
          </a:p>
          <a:p>
            <a:pPr lvl="1"/>
            <a:r>
              <a:rPr lang="en-US" sz="2000" dirty="0" smtClean="0"/>
              <a:t>One method is the </a:t>
            </a:r>
            <a:r>
              <a:rPr lang="en-US" sz="2000" b="1" dirty="0" smtClean="0"/>
              <a:t>layered </a:t>
            </a:r>
            <a:r>
              <a:rPr lang="en-US" sz="2000" dirty="0" smtClean="0"/>
              <a:t>approach, in which the OS is broken into a number of </a:t>
            </a:r>
            <a:r>
              <a:rPr lang="en-US" sz="2000" b="1" dirty="0" smtClean="0"/>
              <a:t>layers</a:t>
            </a:r>
            <a:r>
              <a:rPr lang="en-US" sz="2000" dirty="0" smtClean="0"/>
              <a:t> (called levels). </a:t>
            </a:r>
          </a:p>
          <a:p>
            <a:pPr lvl="1"/>
            <a:r>
              <a:rPr lang="en-US" sz="2000" dirty="0" smtClean="0"/>
              <a:t>The bottom layer (layer 0) is the </a:t>
            </a:r>
            <a:r>
              <a:rPr lang="en-US" sz="2000" b="1" dirty="0" smtClean="0"/>
              <a:t>hardware</a:t>
            </a:r>
            <a:r>
              <a:rPr lang="en-US" sz="2000" dirty="0" smtClean="0"/>
              <a:t>; the highest (layer</a:t>
            </a:r>
            <a:r>
              <a:rPr lang="en-US" sz="2000" i="1" dirty="0" smtClean="0"/>
              <a:t> N) is the </a:t>
            </a:r>
            <a:r>
              <a:rPr lang="en-US" sz="2000" b="1" dirty="0" smtClean="0"/>
              <a:t>user interface</a:t>
            </a:r>
            <a:r>
              <a:rPr lang="en-US" sz="2000" dirty="0" smtClean="0"/>
              <a:t> (</a:t>
            </a:r>
            <a:r>
              <a:rPr lang="en-US" sz="2000" b="1" dirty="0" smtClean="0"/>
              <a:t>Figure 2.13)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A typical OS  layer—say, layer </a:t>
            </a:r>
            <a:r>
              <a:rPr lang="en-US" sz="2400" i="1" dirty="0" smtClean="0"/>
              <a:t>M —</a:t>
            </a:r>
            <a:r>
              <a:rPr lang="en-US" sz="2400" dirty="0" smtClean="0"/>
              <a:t>consists of data structures and a set of routines that can be invoked by higher-level layers.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main advantage </a:t>
            </a:r>
            <a:r>
              <a:rPr lang="en-US" sz="2000" dirty="0" smtClean="0"/>
              <a:t>of the layered approach is simplicity of construction and debugging. </a:t>
            </a:r>
          </a:p>
          <a:p>
            <a:pPr lvl="1"/>
            <a:r>
              <a:rPr lang="en-US" sz="2000" b="1" dirty="0" smtClean="0"/>
              <a:t>Disadvantage</a:t>
            </a:r>
            <a:r>
              <a:rPr lang="en-US" sz="2000" dirty="0" smtClean="0"/>
              <a:t>: Each layer adds overhead to the </a:t>
            </a:r>
            <a:r>
              <a:rPr lang="en-US" sz="2000" b="1" dirty="0" smtClean="0"/>
              <a:t>system call</a:t>
            </a:r>
            <a:r>
              <a:rPr lang="en-US" sz="2000" dirty="0" smtClean="0"/>
              <a:t>.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Approach (2)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824" y="1104900"/>
            <a:ext cx="4905375" cy="527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Micro-kernels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760"/>
            <a:ext cx="8578850" cy="4739454"/>
          </a:xfrm>
        </p:spPr>
        <p:txBody>
          <a:bodyPr/>
          <a:lstStyle/>
          <a:p>
            <a:r>
              <a:rPr lang="en-US" sz="2400" dirty="0" smtClean="0"/>
              <a:t>In the mid-1980s, researchers at Carnegie Mellon University developed an OS called </a:t>
            </a:r>
            <a:r>
              <a:rPr lang="en-US" sz="2400" b="1" dirty="0" smtClean="0"/>
              <a:t>Mach </a:t>
            </a:r>
            <a:r>
              <a:rPr lang="en-US" sz="2400" dirty="0" smtClean="0"/>
              <a:t>that modularized the kernel using the </a:t>
            </a:r>
            <a:r>
              <a:rPr lang="en-US" sz="2400" b="1" dirty="0" smtClean="0"/>
              <a:t>microkernel </a:t>
            </a:r>
            <a:r>
              <a:rPr lang="en-US" sz="2400" dirty="0" smtClean="0"/>
              <a:t>approach.</a:t>
            </a:r>
          </a:p>
          <a:p>
            <a:pPr lvl="1"/>
            <a:r>
              <a:rPr lang="en-US" sz="2000" b="1" i="1" dirty="0" smtClean="0"/>
              <a:t>This method structures the OS by removing all nonessential components from the kernel and implementing them as system and user-level programs.</a:t>
            </a:r>
          </a:p>
          <a:p>
            <a:pPr lvl="1"/>
            <a:r>
              <a:rPr lang="en-US" sz="2400" dirty="0" smtClean="0"/>
              <a:t>The result is a </a:t>
            </a:r>
            <a:r>
              <a:rPr lang="en-US" sz="2400" b="1" dirty="0" smtClean="0"/>
              <a:t>smaller </a:t>
            </a:r>
            <a:r>
              <a:rPr lang="en-US" sz="2400" b="1" i="1" dirty="0" smtClean="0"/>
              <a:t>kernel</a:t>
            </a:r>
            <a:r>
              <a:rPr lang="en-US" sz="2400" dirty="0" smtClean="0"/>
              <a:t>. </a:t>
            </a:r>
          </a:p>
          <a:p>
            <a:pPr lvl="2"/>
            <a:r>
              <a:rPr lang="en-US" sz="2000" dirty="0" smtClean="0"/>
              <a:t>There is little consensus regarding which services should remain in the kernel and which should be implemented in user space.</a:t>
            </a:r>
          </a:p>
          <a:p>
            <a:pPr lvl="1"/>
            <a:r>
              <a:rPr lang="en-US" sz="2000" b="1" dirty="0" smtClean="0"/>
              <a:t>Figure 2.14 </a:t>
            </a:r>
            <a:r>
              <a:rPr lang="en-US" sz="2000" dirty="0" smtClean="0"/>
              <a:t>illustrates the architecture of a typical microkernel.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Micro-kernels (2)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500" y="1483272"/>
            <a:ext cx="7396343" cy="420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Micro-kernels (3)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882870"/>
            <a:ext cx="8783803" cy="4881344"/>
          </a:xfrm>
        </p:spPr>
        <p:txBody>
          <a:bodyPr/>
          <a:lstStyle/>
          <a:p>
            <a:r>
              <a:rPr lang="en-US" sz="2000" dirty="0" smtClean="0"/>
              <a:t>The main function of the </a:t>
            </a:r>
            <a:r>
              <a:rPr lang="en-US" sz="2000" b="1" dirty="0" smtClean="0"/>
              <a:t>microkernel</a:t>
            </a:r>
            <a:r>
              <a:rPr lang="en-US" sz="2000" dirty="0" smtClean="0"/>
              <a:t> is to provide communication between the </a:t>
            </a:r>
            <a:r>
              <a:rPr lang="en-US" sz="2000" b="1" dirty="0" smtClean="0"/>
              <a:t>client program </a:t>
            </a:r>
            <a:r>
              <a:rPr lang="en-US" sz="2000" dirty="0" smtClean="0"/>
              <a:t>and the various services that are also running in </a:t>
            </a:r>
            <a:r>
              <a:rPr lang="en-US" sz="2000" b="1" dirty="0" smtClean="0"/>
              <a:t>user space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Communication is provided through </a:t>
            </a:r>
            <a:r>
              <a:rPr lang="en-US" sz="2000" b="1" dirty="0" smtClean="0"/>
              <a:t>message passing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u="sng" dirty="0" smtClean="0"/>
              <a:t>For example</a:t>
            </a:r>
            <a:r>
              <a:rPr lang="en-US" sz="2000" dirty="0" smtClean="0"/>
              <a:t>, if the </a:t>
            </a:r>
            <a:r>
              <a:rPr lang="en-US" sz="2000" i="1" dirty="0" smtClean="0"/>
              <a:t>client program </a:t>
            </a:r>
            <a:r>
              <a:rPr lang="en-US" sz="2000" dirty="0" smtClean="0"/>
              <a:t>wishes to access a file, it must interact with the </a:t>
            </a:r>
            <a:r>
              <a:rPr lang="en-US" sz="2000" i="1" dirty="0" smtClean="0"/>
              <a:t>file server</a:t>
            </a:r>
            <a:r>
              <a:rPr lang="en-US" sz="2000" dirty="0" smtClean="0"/>
              <a:t>. </a:t>
            </a:r>
          </a:p>
          <a:p>
            <a:pPr lvl="2"/>
            <a:r>
              <a:rPr lang="en-US" sz="2000" dirty="0" smtClean="0"/>
              <a:t>The client program and service never interact directly. </a:t>
            </a:r>
          </a:p>
          <a:p>
            <a:pPr lvl="2"/>
            <a:r>
              <a:rPr lang="en-US" sz="2000" dirty="0" smtClean="0"/>
              <a:t>Rather, they communicate indirectly by exchanging messages with the microkernel.</a:t>
            </a:r>
          </a:p>
          <a:p>
            <a:pPr lvl="1"/>
            <a:r>
              <a:rPr lang="en-US" sz="2000" dirty="0" smtClean="0"/>
              <a:t>One </a:t>
            </a:r>
            <a:r>
              <a:rPr lang="en-US" sz="2000" b="1" dirty="0" smtClean="0"/>
              <a:t>benefit </a:t>
            </a:r>
            <a:r>
              <a:rPr lang="en-US" sz="2000" dirty="0" smtClean="0"/>
              <a:t>of the microkernel approach is that it makes extending the OS easier. </a:t>
            </a:r>
            <a:r>
              <a:rPr lang="en-US" sz="2000" u="sng" dirty="0" smtClean="0"/>
              <a:t>All new services are added to user space and consequently do not require modification of the kernel</a:t>
            </a:r>
            <a:r>
              <a:rPr lang="en-US" sz="2000" b="1" i="1" dirty="0" smtClean="0"/>
              <a:t>. </a:t>
            </a:r>
          </a:p>
          <a:p>
            <a:pPr lvl="1"/>
            <a:r>
              <a:rPr lang="en-US" sz="2000" dirty="0" smtClean="0"/>
              <a:t>The microkernel also provides more </a:t>
            </a:r>
            <a:r>
              <a:rPr lang="en-US" sz="2000" b="1" dirty="0" smtClean="0"/>
              <a:t>security and reliability</a:t>
            </a:r>
            <a:r>
              <a:rPr lang="en-US" sz="2000" dirty="0" smtClean="0"/>
              <a:t>, since </a:t>
            </a:r>
            <a:r>
              <a:rPr lang="en-US" sz="2000" u="sng" dirty="0" smtClean="0"/>
              <a:t>most services are </a:t>
            </a:r>
            <a:r>
              <a:rPr lang="en-US" sz="2000" i="1" u="sng" dirty="0" smtClean="0"/>
              <a:t>running as user </a:t>
            </a:r>
            <a:r>
              <a:rPr lang="en-US" sz="2000" u="sng" dirty="0" smtClean="0"/>
              <a:t>rather than </a:t>
            </a:r>
            <a:r>
              <a:rPr lang="en-US" sz="2000" i="1" u="sng" dirty="0" smtClean="0"/>
              <a:t>kernel </a:t>
            </a:r>
            <a:r>
              <a:rPr lang="en-US" sz="2000" u="sng" dirty="0" smtClean="0"/>
              <a:t>processes</a:t>
            </a:r>
            <a:r>
              <a:rPr lang="en-US" sz="2000" dirty="0" smtClean="0"/>
              <a:t>.</a:t>
            </a:r>
            <a:endParaRPr lang="th-TH" sz="2000" dirty="0" smtClean="0"/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Micro-kernels (4)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024760"/>
            <a:ext cx="8594616" cy="4739454"/>
          </a:xfrm>
        </p:spPr>
        <p:txBody>
          <a:bodyPr/>
          <a:lstStyle/>
          <a:p>
            <a:r>
              <a:rPr lang="en-US" sz="2400" dirty="0" smtClean="0"/>
              <a:t>Unfortunately, the performance of </a:t>
            </a:r>
            <a:r>
              <a:rPr lang="en-US" sz="2400" b="1" dirty="0" smtClean="0"/>
              <a:t>micro-kernels</a:t>
            </a:r>
            <a:r>
              <a:rPr lang="en-US" sz="2400" dirty="0" smtClean="0"/>
              <a:t> can suffer due to increased </a:t>
            </a:r>
            <a:r>
              <a:rPr lang="en-US" sz="2400" b="1" dirty="0" smtClean="0"/>
              <a:t>system-function overhead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Consider the history of </a:t>
            </a:r>
            <a:r>
              <a:rPr lang="en-US" sz="2000" b="1" dirty="0" smtClean="0"/>
              <a:t>Windows NT</a:t>
            </a:r>
            <a:r>
              <a:rPr lang="en-US" sz="2000" dirty="0" smtClean="0"/>
              <a:t>:</a:t>
            </a:r>
          </a:p>
          <a:p>
            <a:pPr lvl="2"/>
            <a:r>
              <a:rPr lang="en-US" sz="2000" dirty="0" smtClean="0"/>
              <a:t>The first release had a </a:t>
            </a:r>
            <a:r>
              <a:rPr lang="en-US" sz="2000" b="1" dirty="0" smtClean="0"/>
              <a:t>layered microkernel </a:t>
            </a:r>
            <a:r>
              <a:rPr lang="en-US" sz="2000" dirty="0" smtClean="0"/>
              <a:t>organization.</a:t>
            </a:r>
          </a:p>
          <a:p>
            <a:pPr lvl="2"/>
            <a:r>
              <a:rPr lang="en-US" sz="2000" dirty="0" smtClean="0"/>
              <a:t> This version’s performance was low compared with that of </a:t>
            </a:r>
            <a:r>
              <a:rPr lang="en-US" sz="2000" b="1" dirty="0" smtClean="0"/>
              <a:t>Windows 95</a:t>
            </a:r>
            <a:r>
              <a:rPr lang="en-US" sz="2000" dirty="0" smtClean="0"/>
              <a:t>. </a:t>
            </a:r>
          </a:p>
          <a:p>
            <a:pPr lvl="2"/>
            <a:r>
              <a:rPr lang="en-US" sz="2000" b="1" u="sng" dirty="0" smtClean="0"/>
              <a:t>Windows NT 4.0 </a:t>
            </a:r>
            <a:r>
              <a:rPr lang="en-US" sz="2000" u="sng" dirty="0" smtClean="0"/>
              <a:t>partially corrected the performance problem by moving layers from user space to kernel space and integrating them more closely. </a:t>
            </a:r>
          </a:p>
          <a:p>
            <a:pPr lvl="1"/>
            <a:r>
              <a:rPr lang="en-US" sz="2000" dirty="0" smtClean="0"/>
              <a:t>By the time </a:t>
            </a:r>
            <a:r>
              <a:rPr lang="en-US" sz="2000" b="1" dirty="0" smtClean="0"/>
              <a:t>Windows XP </a:t>
            </a:r>
            <a:r>
              <a:rPr lang="en-US" sz="2000" dirty="0" smtClean="0"/>
              <a:t>was designed, Windows architecture had become more </a:t>
            </a:r>
            <a:r>
              <a:rPr lang="en-US" sz="2000" i="1" dirty="0" smtClean="0"/>
              <a:t>monolithic </a:t>
            </a:r>
            <a:r>
              <a:rPr lang="en-US" sz="2000" dirty="0" smtClean="0"/>
              <a:t>than </a:t>
            </a:r>
            <a:r>
              <a:rPr lang="en-US" sz="2000" i="1" dirty="0" smtClean="0"/>
              <a:t>microkernel.</a:t>
            </a:r>
            <a:endParaRPr lang="th-TH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182563"/>
            <a:ext cx="7812088" cy="576262"/>
          </a:xfrm>
        </p:spPr>
        <p:txBody>
          <a:bodyPr/>
          <a:lstStyle/>
          <a:p>
            <a:pPr eaLnBrk="1" hangingPunct="1"/>
            <a:r>
              <a:rPr lang="en-US" smtClean="0"/>
              <a:t>Operating System Services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76" y="898634"/>
            <a:ext cx="8812924" cy="556522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 b="1" dirty="0" smtClean="0"/>
              <a:t>Resource allocation - </a:t>
            </a:r>
            <a:r>
              <a:rPr lang="en-US" sz="2000" dirty="0" smtClean="0"/>
              <a:t>When  multiple users or multiple jobs running concurrently, resources must be allocated to each of them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Many types of resources -   </a:t>
            </a:r>
            <a:r>
              <a:rPr lang="en-US" sz="2000" i="1" dirty="0" smtClean="0"/>
              <a:t>CPU cycles</a:t>
            </a:r>
            <a:r>
              <a:rPr lang="en-US" sz="2000" dirty="0" smtClean="0"/>
              <a:t>, </a:t>
            </a:r>
            <a:r>
              <a:rPr lang="en-US" sz="2000" i="1" dirty="0" smtClean="0"/>
              <a:t>main memory</a:t>
            </a:r>
            <a:r>
              <a:rPr lang="en-US" sz="2000" dirty="0" smtClean="0"/>
              <a:t>, </a:t>
            </a:r>
            <a:r>
              <a:rPr lang="en-US" sz="2000" i="1" dirty="0" smtClean="0"/>
              <a:t>file storage, </a:t>
            </a:r>
            <a:r>
              <a:rPr lang="en-US" sz="2000" dirty="0" smtClean="0"/>
              <a:t>I/O</a:t>
            </a:r>
            <a:r>
              <a:rPr lang="en-US" sz="2000" i="1" dirty="0" smtClean="0"/>
              <a:t> devices</a:t>
            </a:r>
            <a:r>
              <a:rPr lang="en-US" sz="2000" dirty="0" smtClean="0"/>
              <a:t>, etc.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Accounting -</a:t>
            </a:r>
            <a:r>
              <a:rPr lang="en-US" sz="2000" dirty="0" smtClean="0"/>
              <a:t> To keep track of which users use how much and what kinds of computer resources, etc.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Protection and security - </a:t>
            </a:r>
            <a:r>
              <a:rPr lang="en-US" sz="2000" dirty="0" smtClean="0"/>
              <a:t>The owners of information stored in a multiuser or networked computer system controls the use of that information;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b="1" dirty="0" smtClean="0"/>
              <a:t>concurrent processes </a:t>
            </a:r>
            <a:r>
              <a:rPr lang="en-US" sz="2000" dirty="0" smtClean="0"/>
              <a:t>should not interfere with each other.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Protection</a:t>
            </a:r>
            <a:r>
              <a:rPr lang="en-US" sz="2000" dirty="0" smtClean="0"/>
              <a:t> involves ensuring that all access to system resources is controlled.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Security</a:t>
            </a:r>
            <a:r>
              <a:rPr lang="en-US" sz="2000" dirty="0" smtClean="0"/>
              <a:t> of the system from outsiders requires user authentication, including I/O devices from invalid access attempts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150884"/>
            <a:ext cx="8103476" cy="4613330"/>
          </a:xfrm>
        </p:spPr>
        <p:txBody>
          <a:bodyPr/>
          <a:lstStyle/>
          <a:p>
            <a:r>
              <a:rPr lang="en-US" sz="2400" dirty="0" smtClean="0"/>
              <a:t>Perhaps the best current methodology for OS design involves using </a:t>
            </a:r>
            <a:r>
              <a:rPr lang="en-US" sz="2400" b="1" dirty="0" smtClean="0"/>
              <a:t>loadable kernel modules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Means,</a:t>
            </a:r>
            <a:r>
              <a:rPr lang="en-US" sz="2400" i="1" u="sng" dirty="0" smtClean="0"/>
              <a:t> the kernel has a set of core components and links in additional services via modules, either at boot time or run time</a:t>
            </a:r>
            <a:r>
              <a:rPr lang="en-US" sz="2400" dirty="0" smtClean="0"/>
              <a:t>. </a:t>
            </a:r>
          </a:p>
          <a:p>
            <a:pPr lvl="2"/>
            <a:r>
              <a:rPr lang="en-US" sz="2000" dirty="0" smtClean="0"/>
              <a:t>This type of design is common in modern implementations of </a:t>
            </a:r>
            <a:r>
              <a:rPr lang="en-US" sz="2000" b="1" dirty="0" smtClean="0"/>
              <a:t>UNIX</a:t>
            </a:r>
            <a:r>
              <a:rPr lang="en-US" sz="2000" dirty="0" smtClean="0"/>
              <a:t>, such as </a:t>
            </a:r>
            <a:r>
              <a:rPr lang="en-US" sz="2000" b="1" dirty="0" smtClean="0"/>
              <a:t>Solaris</a:t>
            </a:r>
            <a:r>
              <a:rPr lang="en-US" sz="2000" dirty="0" smtClean="0"/>
              <a:t>, </a:t>
            </a:r>
            <a:r>
              <a:rPr lang="en-US" sz="2000" b="1" dirty="0" smtClean="0"/>
              <a:t>Linux,</a:t>
            </a:r>
            <a:r>
              <a:rPr lang="en-US" sz="2000" dirty="0" smtClean="0"/>
              <a:t> and </a:t>
            </a:r>
            <a:r>
              <a:rPr lang="en-US" sz="2000" b="1" dirty="0" smtClean="0"/>
              <a:t>Mac OS X</a:t>
            </a:r>
            <a:r>
              <a:rPr lang="en-US" sz="2000" dirty="0" smtClean="0"/>
              <a:t>, and </a:t>
            </a:r>
            <a:r>
              <a:rPr lang="en-US" sz="2000" b="1" dirty="0" smtClean="0"/>
              <a:t>Windows.</a:t>
            </a:r>
          </a:p>
          <a:p>
            <a:pPr lvl="1"/>
            <a:r>
              <a:rPr lang="en-US" sz="2400" dirty="0" smtClean="0"/>
              <a:t>The idea of the </a:t>
            </a:r>
            <a:r>
              <a:rPr lang="en-US" sz="2400" b="1" dirty="0" smtClean="0"/>
              <a:t>modular OS design </a:t>
            </a:r>
            <a:r>
              <a:rPr lang="en-US" sz="2400" dirty="0" smtClean="0"/>
              <a:t>is for the </a:t>
            </a:r>
            <a:r>
              <a:rPr lang="en-US" sz="2400" b="1" dirty="0" smtClean="0"/>
              <a:t>kernel</a:t>
            </a:r>
            <a:r>
              <a:rPr lang="en-US" sz="2400" dirty="0" smtClean="0"/>
              <a:t> to provide </a:t>
            </a:r>
            <a:r>
              <a:rPr lang="en-US" sz="2400" b="1" i="1" dirty="0" smtClean="0"/>
              <a:t>core services </a:t>
            </a:r>
            <a:r>
              <a:rPr lang="en-US" sz="2400" dirty="0" smtClean="0"/>
              <a:t>while other services are implemented dynamically, as the </a:t>
            </a:r>
            <a:r>
              <a:rPr lang="en-US" sz="2400" u="sng" dirty="0" smtClean="0"/>
              <a:t>kernel is running</a:t>
            </a:r>
            <a:r>
              <a:rPr lang="en-US" sz="2400" dirty="0" smtClean="0"/>
              <a:t>. </a:t>
            </a:r>
          </a:p>
          <a:p>
            <a:pPr lvl="1"/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819807"/>
            <a:ext cx="8860221" cy="5139559"/>
          </a:xfrm>
        </p:spPr>
        <p:txBody>
          <a:bodyPr/>
          <a:lstStyle/>
          <a:p>
            <a:pPr lvl="1"/>
            <a:r>
              <a:rPr lang="en-US" sz="2400" b="1" u="sng" dirty="0" smtClean="0"/>
              <a:t>Linking</a:t>
            </a:r>
            <a:r>
              <a:rPr lang="en-US" sz="2400" u="sng" dirty="0" smtClean="0"/>
              <a:t> services dynamically is preferable to adding new features directly to the </a:t>
            </a:r>
            <a:r>
              <a:rPr lang="en-US" sz="2400" b="1" u="sng" dirty="0" smtClean="0"/>
              <a:t>kernel</a:t>
            </a:r>
            <a:r>
              <a:rPr lang="en-US" sz="2400" dirty="0" smtClean="0"/>
              <a:t>, </a:t>
            </a:r>
          </a:p>
          <a:p>
            <a:pPr lvl="2"/>
            <a:r>
              <a:rPr lang="en-US" sz="2000" dirty="0" smtClean="0"/>
              <a:t>Thus, it is possible to build a </a:t>
            </a:r>
            <a:r>
              <a:rPr lang="en-US" sz="2000" b="1" dirty="0" smtClean="0"/>
              <a:t>CPU scheduling </a:t>
            </a:r>
            <a:r>
              <a:rPr lang="en-US" sz="2000" dirty="0" smtClean="0"/>
              <a:t>and </a:t>
            </a:r>
            <a:r>
              <a:rPr lang="en-US" sz="2000" b="1" dirty="0" smtClean="0"/>
              <a:t>memory management </a:t>
            </a:r>
            <a:r>
              <a:rPr lang="en-US" sz="2000" dirty="0" smtClean="0"/>
              <a:t>algorithms directly into the </a:t>
            </a:r>
            <a:r>
              <a:rPr lang="en-US" sz="2000" b="1" dirty="0" smtClean="0"/>
              <a:t>kernel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The overall result from a </a:t>
            </a:r>
            <a:r>
              <a:rPr lang="en-US" sz="2000" b="1" dirty="0" smtClean="0"/>
              <a:t>modular OS </a:t>
            </a:r>
            <a:r>
              <a:rPr lang="en-US" sz="2000" dirty="0" smtClean="0"/>
              <a:t>resembles a </a:t>
            </a:r>
            <a:r>
              <a:rPr lang="en-US" sz="2000" i="1" dirty="0" smtClean="0"/>
              <a:t>layered system </a:t>
            </a:r>
            <a:r>
              <a:rPr lang="en-US" sz="2000" dirty="0" smtClean="0"/>
              <a:t>in that each kernel section has defined, protected interfaces; </a:t>
            </a:r>
          </a:p>
          <a:p>
            <a:pPr lvl="1"/>
            <a:r>
              <a:rPr lang="en-US" sz="2000" u="sng" dirty="0" smtClean="0"/>
              <a:t>It is more flexible than a layered system, because any module can call any other module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This approach is similar to the </a:t>
            </a:r>
            <a:r>
              <a:rPr lang="en-US" sz="2000" b="1" dirty="0" smtClean="0"/>
              <a:t>microkernel</a:t>
            </a:r>
            <a:r>
              <a:rPr lang="en-US" sz="2000" dirty="0" smtClean="0"/>
              <a:t> approach in that the primary module has only core functions and it involves the knowledge of how to load and communicate with other modules; </a:t>
            </a:r>
          </a:p>
          <a:p>
            <a:pPr lvl="2"/>
            <a:r>
              <a:rPr lang="en-US" sz="2000" dirty="0" smtClean="0"/>
              <a:t>but </a:t>
            </a:r>
            <a:r>
              <a:rPr lang="en-US" sz="2000" b="1" dirty="0" smtClean="0"/>
              <a:t>it is more efficient</a:t>
            </a:r>
            <a:r>
              <a:rPr lang="en-US" sz="2000" dirty="0" smtClean="0"/>
              <a:t>, </a:t>
            </a:r>
            <a:r>
              <a:rPr lang="en-US" sz="2000" i="1" u="sng" dirty="0" smtClean="0"/>
              <a:t>because modules do not need to invoke message passing in order to communicate </a:t>
            </a:r>
            <a:r>
              <a:rPr lang="en-US" sz="2000" i="1" u="sng" smtClean="0"/>
              <a:t>other </a:t>
            </a:r>
            <a:r>
              <a:rPr lang="en-US" sz="2000" i="1" u="sng" smtClean="0"/>
              <a:t>modules</a:t>
            </a:r>
            <a:r>
              <a:rPr lang="en-US" sz="2400" smtClean="0"/>
              <a:t>.</a:t>
            </a:r>
            <a:endParaRPr lang="th-TH" sz="2400" dirty="0" smtClean="0"/>
          </a:p>
          <a:p>
            <a:pPr lvl="1"/>
            <a:endParaRPr lang="en-US" sz="2000" dirty="0" smtClean="0"/>
          </a:p>
          <a:p>
            <a:pPr lvl="2"/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(3)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1008994"/>
            <a:ext cx="8673443" cy="475522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Solaris OS</a:t>
            </a:r>
            <a:r>
              <a:rPr lang="en-US" sz="2400" dirty="0" smtClean="0"/>
              <a:t> structure is shown in </a:t>
            </a:r>
            <a:r>
              <a:rPr lang="en-US" sz="2400" b="1" dirty="0" smtClean="0"/>
              <a:t>Figure 2.15</a:t>
            </a:r>
            <a:r>
              <a:rPr lang="en-US" sz="2400" dirty="0" smtClean="0"/>
              <a:t>, is organized around a core kernel with </a:t>
            </a:r>
            <a:r>
              <a:rPr lang="en-US" sz="2400" b="1" dirty="0" smtClean="0"/>
              <a:t>seven types of loadable kernel modules</a:t>
            </a:r>
            <a:r>
              <a:rPr lang="en-US" sz="2400" dirty="0" smtClean="0"/>
              <a:t>: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Scheduling classes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File systems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Loadable system calls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Executable formats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STREAMS modules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Miscellaneous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Device and bus drivers</a:t>
            </a:r>
          </a:p>
          <a:p>
            <a:pPr lvl="1"/>
            <a:r>
              <a:rPr lang="en-US" sz="2000" b="1" dirty="0" smtClean="0"/>
              <a:t>Linux</a:t>
            </a:r>
            <a:r>
              <a:rPr lang="en-US" sz="2000" dirty="0" smtClean="0"/>
              <a:t> also uses </a:t>
            </a:r>
            <a:r>
              <a:rPr lang="en-US" sz="2000" b="1" dirty="0" smtClean="0"/>
              <a:t>loadable kernel modules</a:t>
            </a:r>
            <a:r>
              <a:rPr lang="en-US" sz="2000" dirty="0" smtClean="0"/>
              <a:t>, primarily for supporting </a:t>
            </a:r>
            <a:r>
              <a:rPr lang="en-US" sz="2000" i="1" dirty="0" smtClean="0"/>
              <a:t>device drivers </a:t>
            </a:r>
            <a:r>
              <a:rPr lang="en-US" sz="2000" dirty="0" smtClean="0"/>
              <a:t>and </a:t>
            </a:r>
            <a:r>
              <a:rPr lang="en-US" sz="2000" i="1" dirty="0" smtClean="0"/>
              <a:t>file systems.</a:t>
            </a:r>
            <a:endParaRPr lang="th-TH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(4)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1103586"/>
            <a:ext cx="70957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146050"/>
            <a:ext cx="8229600" cy="576263"/>
          </a:xfrm>
        </p:spPr>
        <p:txBody>
          <a:bodyPr/>
          <a:lstStyle/>
          <a:p>
            <a:pPr eaLnBrk="1" hangingPunct="1"/>
            <a:r>
              <a:rPr lang="en-US" dirty="0" smtClean="0"/>
              <a:t>Hybrid Systems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434" y="1072055"/>
            <a:ext cx="8497614" cy="4635008"/>
          </a:xfrm>
        </p:spPr>
        <p:txBody>
          <a:bodyPr/>
          <a:lstStyle/>
          <a:p>
            <a:r>
              <a:rPr lang="en-US" sz="2400" dirty="0" smtClean="0"/>
              <a:t>In practice, a modern OS structure is a </a:t>
            </a:r>
            <a:r>
              <a:rPr lang="en-US" sz="2400" b="1" dirty="0" smtClean="0"/>
              <a:t>hybrid system</a:t>
            </a:r>
            <a:r>
              <a:rPr lang="en-US" sz="2400" dirty="0" smtClean="0"/>
              <a:t> that address performance, security, and usability issues. </a:t>
            </a:r>
          </a:p>
          <a:p>
            <a:pPr lvl="1"/>
            <a:r>
              <a:rPr lang="en-US" sz="2000" dirty="0" smtClean="0"/>
              <a:t>For example, both </a:t>
            </a:r>
            <a:r>
              <a:rPr lang="en-US" sz="2000" b="1" dirty="0" smtClean="0"/>
              <a:t>Linux </a:t>
            </a:r>
            <a:r>
              <a:rPr lang="en-US" sz="2000" dirty="0" smtClean="0"/>
              <a:t>and </a:t>
            </a:r>
            <a:r>
              <a:rPr lang="en-US" sz="2000" b="1" dirty="0" smtClean="0"/>
              <a:t>Solaris</a:t>
            </a:r>
            <a:r>
              <a:rPr lang="en-US" sz="2000" dirty="0" smtClean="0"/>
              <a:t> are </a:t>
            </a:r>
            <a:r>
              <a:rPr lang="en-US" sz="2000" b="1" i="1" dirty="0" smtClean="0"/>
              <a:t>monolithic</a:t>
            </a:r>
            <a:r>
              <a:rPr lang="en-US" sz="2000" dirty="0" smtClean="0"/>
              <a:t>, because the OS is in a single address space to provide very efficient performance.</a:t>
            </a:r>
          </a:p>
          <a:p>
            <a:pPr lvl="1"/>
            <a:r>
              <a:rPr lang="en-US" sz="2000" b="1" dirty="0" smtClean="0"/>
              <a:t>Windows</a:t>
            </a:r>
            <a:r>
              <a:rPr lang="en-US" sz="2000" dirty="0" smtClean="0"/>
              <a:t> is largely </a:t>
            </a:r>
            <a:r>
              <a:rPr lang="en-US" sz="2000" b="1" dirty="0" smtClean="0"/>
              <a:t>monolithic</a:t>
            </a:r>
            <a:r>
              <a:rPr lang="en-US" sz="2000" dirty="0" smtClean="0"/>
              <a:t> in nature, but it has features of </a:t>
            </a:r>
            <a:r>
              <a:rPr lang="en-US" sz="2000" b="1" dirty="0" smtClean="0"/>
              <a:t>microkernel</a:t>
            </a:r>
            <a:r>
              <a:rPr lang="en-US" sz="2000" dirty="0" smtClean="0"/>
              <a:t> systems, includes providing support for separate subsystems (known as </a:t>
            </a:r>
            <a:r>
              <a:rPr lang="en-US" sz="2000" b="1" i="1" dirty="0" smtClean="0"/>
              <a:t>OS</a:t>
            </a:r>
            <a:r>
              <a:rPr lang="en-US" sz="2000" dirty="0" smtClean="0"/>
              <a:t> </a:t>
            </a:r>
            <a:r>
              <a:rPr lang="en-US" sz="2000" b="1" i="1" dirty="0" smtClean="0"/>
              <a:t>personalities</a:t>
            </a:r>
            <a:r>
              <a:rPr lang="en-US" sz="2000" dirty="0" smtClean="0"/>
              <a:t>) that run as </a:t>
            </a:r>
            <a:r>
              <a:rPr lang="en-US" sz="2000" b="1" dirty="0" smtClean="0"/>
              <a:t>user-mode </a:t>
            </a:r>
            <a:r>
              <a:rPr lang="en-US" sz="2000" dirty="0" smtClean="0"/>
              <a:t>processes</a:t>
            </a:r>
            <a:r>
              <a:rPr lang="en-US" sz="2000" b="1" i="1" dirty="0" smtClean="0"/>
              <a:t>.</a:t>
            </a:r>
          </a:p>
          <a:p>
            <a:pPr lvl="2"/>
            <a:r>
              <a:rPr lang="en-US" sz="2000" b="1" dirty="0" smtClean="0"/>
              <a:t>Windows</a:t>
            </a:r>
            <a:r>
              <a:rPr lang="en-US" sz="2000" dirty="0" smtClean="0"/>
              <a:t> systems also provide support for dynamically </a:t>
            </a:r>
            <a:r>
              <a:rPr lang="en-US" sz="2000" b="1" dirty="0" smtClean="0"/>
              <a:t>loadable kernel </a:t>
            </a:r>
            <a:r>
              <a:rPr lang="en-US" sz="2000" dirty="0" smtClean="0"/>
              <a:t>modules.</a:t>
            </a:r>
          </a:p>
          <a:p>
            <a:pPr lvl="2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Systems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5" y="1103586"/>
            <a:ext cx="8071945" cy="4408380"/>
          </a:xfrm>
        </p:spPr>
        <p:txBody>
          <a:bodyPr/>
          <a:lstStyle/>
          <a:p>
            <a:r>
              <a:rPr lang="en-US" sz="2400" dirty="0" smtClean="0"/>
              <a:t>Three famous hybrid OS are: </a:t>
            </a:r>
          </a:p>
          <a:p>
            <a:pPr lvl="1"/>
            <a:r>
              <a:rPr lang="en-US" sz="2400" dirty="0" smtClean="0"/>
              <a:t>Apple Mac OS X</a:t>
            </a:r>
          </a:p>
          <a:p>
            <a:pPr lvl="1"/>
            <a:r>
              <a:rPr lang="en-US" sz="2400" dirty="0" err="1" smtClean="0"/>
              <a:t>iOS</a:t>
            </a:r>
            <a:r>
              <a:rPr lang="en-US" sz="2400" dirty="0" smtClean="0"/>
              <a:t> and</a:t>
            </a:r>
          </a:p>
          <a:p>
            <a:pPr lvl="1"/>
            <a:r>
              <a:rPr lang="en-US" sz="2400" dirty="0" smtClean="0"/>
              <a:t> Android.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dirty="0" err="1" smtClean="0"/>
              <a:t>iOS</a:t>
            </a:r>
            <a:r>
              <a:rPr lang="en-US" dirty="0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497" y="1233488"/>
            <a:ext cx="5943599" cy="4530725"/>
          </a:xfrm>
        </p:spPr>
        <p:txBody>
          <a:bodyPr/>
          <a:lstStyle/>
          <a:p>
            <a:r>
              <a:rPr lang="en-US" sz="2000" dirty="0" smtClean="0"/>
              <a:t>Apple mobile OS for </a:t>
            </a:r>
            <a:r>
              <a:rPr lang="en-US" sz="2000" b="1" i="1" dirty="0" err="1" smtClean="0"/>
              <a:t>iPhone</a:t>
            </a:r>
            <a:r>
              <a:rPr lang="en-US" sz="2000" dirty="0" smtClean="0"/>
              <a:t>, </a:t>
            </a:r>
            <a:r>
              <a:rPr lang="en-US" sz="2000" b="1" i="1" dirty="0" err="1" smtClean="0"/>
              <a:t>iPad</a:t>
            </a:r>
            <a:endParaRPr lang="en-US" sz="2000" dirty="0" smtClean="0"/>
          </a:p>
          <a:p>
            <a:pPr lvl="1"/>
            <a:r>
              <a:rPr lang="en-US" sz="2000" dirty="0" smtClean="0"/>
              <a:t>Structured on Mac OS X, added functionality</a:t>
            </a:r>
          </a:p>
          <a:p>
            <a:pPr lvl="1"/>
            <a:r>
              <a:rPr lang="en-US" sz="2000" dirty="0" smtClean="0"/>
              <a:t>Does not run OS X applications natively</a:t>
            </a:r>
          </a:p>
          <a:p>
            <a:pPr lvl="2"/>
            <a:r>
              <a:rPr lang="en-US" sz="2000" dirty="0" smtClean="0"/>
              <a:t>Also runs on different CPU architecture (ARM vs. Intel)</a:t>
            </a:r>
          </a:p>
          <a:p>
            <a:pPr lvl="1"/>
            <a:r>
              <a:rPr lang="en-US" sz="2000" b="1" dirty="0" smtClean="0"/>
              <a:t>Cocoa Touch Objective-C</a:t>
            </a:r>
            <a:r>
              <a:rPr lang="en-US" sz="2000" dirty="0" smtClean="0"/>
              <a:t> API for developing apps</a:t>
            </a:r>
          </a:p>
          <a:p>
            <a:pPr lvl="1"/>
            <a:r>
              <a:rPr lang="en-US" sz="2000" b="1" dirty="0" smtClean="0"/>
              <a:t>Media services </a:t>
            </a:r>
            <a:r>
              <a:rPr lang="en-US" sz="2000" dirty="0" smtClean="0"/>
              <a:t>layer for graphics, audio, video</a:t>
            </a:r>
          </a:p>
          <a:p>
            <a:pPr lvl="1"/>
            <a:r>
              <a:rPr lang="en-US" sz="2000" b="1" dirty="0" smtClean="0"/>
              <a:t>Core services </a:t>
            </a:r>
            <a:r>
              <a:rPr lang="en-US" sz="2000" dirty="0" smtClean="0"/>
              <a:t>provides cloud computing, databases</a:t>
            </a:r>
          </a:p>
          <a:p>
            <a:pPr lvl="1"/>
            <a:r>
              <a:rPr lang="en-US" sz="2000" dirty="0" smtClean="0"/>
              <a:t>Core operating system, based on Mac OS X kernel</a:t>
            </a:r>
          </a:p>
        </p:txBody>
      </p:sp>
      <p:pic>
        <p:nvPicPr>
          <p:cNvPr id="49156" name="Picture 1" descr="2_17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313" y="2430463"/>
            <a:ext cx="19526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31876" y="4918842"/>
            <a:ext cx="241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Figure 2.17 </a:t>
            </a:r>
            <a:r>
              <a:rPr lang="en-US" dirty="0" err="1" smtClean="0">
                <a:latin typeface="+mn-lt"/>
              </a:rPr>
              <a:t>iOS</a:t>
            </a:r>
            <a:r>
              <a:rPr lang="en-US" dirty="0" smtClean="0">
                <a:latin typeface="+mn-lt"/>
              </a:rPr>
              <a:t> Architecture</a:t>
            </a:r>
            <a:endParaRPr lang="th-TH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056290"/>
            <a:ext cx="8418786" cy="470792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Android OS </a:t>
            </a:r>
            <a:r>
              <a:rPr lang="en-US" sz="2400" dirty="0" smtClean="0"/>
              <a:t>was designed by the </a:t>
            </a:r>
            <a:r>
              <a:rPr lang="en-US" sz="2400" b="1" dirty="0" smtClean="0"/>
              <a:t>Open Handset Alliance </a:t>
            </a:r>
            <a:r>
              <a:rPr lang="en-US" sz="2400" dirty="0" smtClean="0"/>
              <a:t>(led primarily by Google) and was developed for Android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 and tablet computers. </a:t>
            </a:r>
          </a:p>
          <a:p>
            <a:pPr lvl="1"/>
            <a:r>
              <a:rPr lang="en-US" sz="2400" dirty="0" smtClean="0"/>
              <a:t>Whereas </a:t>
            </a:r>
            <a:r>
              <a:rPr lang="en-US" sz="2400" b="1" dirty="0" err="1" smtClean="0"/>
              <a:t>iOS</a:t>
            </a:r>
            <a:r>
              <a:rPr lang="en-US" sz="2400" b="1" dirty="0" smtClean="0"/>
              <a:t> </a:t>
            </a:r>
            <a:r>
              <a:rPr lang="en-US" sz="2400" dirty="0" smtClean="0"/>
              <a:t>is designed to run only on Apple mobile devices and is a </a:t>
            </a:r>
            <a:r>
              <a:rPr lang="en-US" sz="2400" b="1" dirty="0" smtClean="0"/>
              <a:t>close-sourced</a:t>
            </a:r>
            <a:r>
              <a:rPr lang="en-US" sz="2400" dirty="0" smtClean="0"/>
              <a:t> one </a:t>
            </a:r>
          </a:p>
          <a:p>
            <a:pPr lvl="1"/>
            <a:r>
              <a:rPr lang="en-US" sz="2400" b="1" dirty="0" smtClean="0"/>
              <a:t>Android</a:t>
            </a:r>
            <a:r>
              <a:rPr lang="en-US" sz="2400" dirty="0" smtClean="0"/>
              <a:t> OS runs on a variety of mobile platforms and is </a:t>
            </a:r>
            <a:r>
              <a:rPr lang="en-US" sz="2400" b="1" dirty="0" smtClean="0"/>
              <a:t>open-sourced</a:t>
            </a:r>
            <a:r>
              <a:rPr lang="en-US" sz="2400" dirty="0" smtClean="0"/>
              <a:t>, partly explaining its rapid rise in popularity. </a:t>
            </a:r>
          </a:p>
          <a:p>
            <a:pPr lvl="1"/>
            <a:r>
              <a:rPr lang="en-US" sz="2400" dirty="0" smtClean="0"/>
              <a:t>The structure of Android appears in </a:t>
            </a:r>
            <a:r>
              <a:rPr lang="en-US" sz="2400" b="1" dirty="0" smtClean="0"/>
              <a:t>Figure 2.18</a:t>
            </a:r>
            <a:r>
              <a:rPr lang="en-US" sz="2400" dirty="0" smtClean="0"/>
              <a:t>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233488"/>
            <a:ext cx="8657678" cy="4530725"/>
          </a:xfrm>
        </p:spPr>
        <p:txBody>
          <a:bodyPr/>
          <a:lstStyle/>
          <a:p>
            <a:r>
              <a:rPr lang="en-US" sz="2400" b="1" dirty="0" smtClean="0"/>
              <a:t>Linux</a:t>
            </a:r>
            <a:r>
              <a:rPr lang="en-US" sz="2400" dirty="0" smtClean="0"/>
              <a:t> is used primarily for process, memory, and device-driver support for hardware and has been expanded to include power management. </a:t>
            </a:r>
          </a:p>
          <a:p>
            <a:r>
              <a:rPr lang="en-US" sz="2400" dirty="0" smtClean="0"/>
              <a:t>The Android runtime environment includes a core set of libraries as well as the </a:t>
            </a:r>
            <a:r>
              <a:rPr lang="en-US" sz="2400" b="1" dirty="0" err="1" smtClean="0"/>
              <a:t>Dalvik</a:t>
            </a:r>
            <a:r>
              <a:rPr lang="en-US" sz="2400" b="1" dirty="0" smtClean="0"/>
              <a:t> virtual machine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Software designers for Android devices develop applications in the </a:t>
            </a:r>
            <a:r>
              <a:rPr lang="en-US" sz="2400" b="1" dirty="0" smtClean="0"/>
              <a:t>Java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However, rather than using the standard </a:t>
            </a:r>
            <a:r>
              <a:rPr lang="en-US" sz="2400" i="1" dirty="0" smtClean="0"/>
              <a:t>Java API</a:t>
            </a:r>
            <a:r>
              <a:rPr lang="en-US" sz="2400" dirty="0" smtClean="0"/>
              <a:t>, Google has designed a separate Android API for Java development.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(2)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538" y="980255"/>
            <a:ext cx="6761765" cy="533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2188" y="141288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A View of Operating System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607" y="867103"/>
            <a:ext cx="8298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2.1 </a:t>
            </a:r>
            <a:r>
              <a:rPr lang="en-US" dirty="0" smtClean="0"/>
              <a:t>shows one view of the various operating-system services </a:t>
            </a:r>
          </a:p>
          <a:p>
            <a:r>
              <a:rPr lang="en-US" dirty="0" smtClean="0"/>
              <a:t>and how they interrelate.</a:t>
            </a:r>
          </a:p>
          <a:p>
            <a:endParaRPr lang="th-T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37" y="1612353"/>
            <a:ext cx="8407619" cy="4705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090613" y="136525"/>
            <a:ext cx="7596187" cy="576263"/>
          </a:xfrm>
        </p:spPr>
        <p:txBody>
          <a:bodyPr/>
          <a:lstStyle/>
          <a:p>
            <a:pPr eaLnBrk="1" hangingPunct="1"/>
            <a:r>
              <a:rPr lang="en-US" smtClean="0"/>
              <a:t>Performance Tuning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233488"/>
            <a:ext cx="4162097" cy="4910137"/>
          </a:xfrm>
        </p:spPr>
        <p:txBody>
          <a:bodyPr/>
          <a:lstStyle/>
          <a:p>
            <a:r>
              <a:rPr lang="en-US" sz="2000" dirty="0" smtClean="0"/>
              <a:t>Improve performance by removing bottlenecks</a:t>
            </a:r>
          </a:p>
          <a:p>
            <a:r>
              <a:rPr lang="en-US" sz="2000" dirty="0" smtClean="0"/>
              <a:t>OS must provide means of computing and displaying measures of system behavior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For example, </a:t>
            </a:r>
            <a:r>
              <a:rPr lang="en-US" alt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 smtClean="0">
                <a:solidFill>
                  <a:srgbClr val="000000"/>
                </a:solidFill>
              </a:rPr>
              <a:t>top</a:t>
            </a:r>
            <a:r>
              <a:rPr lang="en-US" altLang="en-US" sz="2000" dirty="0" smtClean="0">
                <a:solidFill>
                  <a:srgbClr val="000000"/>
                </a:solidFill>
              </a:rPr>
              <a:t>”</a:t>
            </a:r>
            <a:r>
              <a:rPr lang="en-US" sz="2000" dirty="0" smtClean="0">
                <a:solidFill>
                  <a:srgbClr val="000000"/>
                </a:solidFill>
              </a:rPr>
              <a:t> program or Windows Task Manager</a:t>
            </a:r>
            <a:endParaRPr lang="en-US" sz="2000" dirty="0" smtClean="0"/>
          </a:p>
        </p:txBody>
      </p:sp>
      <p:pic>
        <p:nvPicPr>
          <p:cNvPr id="53252" name="Picture 1" descr="2_19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063" y="1273175"/>
            <a:ext cx="373221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040524"/>
            <a:ext cx="8689209" cy="472368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What is the purpose of system calls?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are the five major activities of an operating system with regard to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process management?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are the three major activities of an operating system with regard to memory management?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are the three major activities of an operating system with regard to secondary-storage management?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is the purpose of the command interpreter? Why is it usually separate from the kernel?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1008994"/>
            <a:ext cx="8626147" cy="475522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What system calls have to be executed by a command interpreter or shell in order to start a new process?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is the purpose of system programs?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is the main advantage of the layered approach to system design?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are the disadvantages of the layered approach?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List five services provided by an operating system, and explain how each creates convenience for users. In which cases would it be impossible for user-level programs to provide these services? Explain your answer.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Why do some systems store the operating system in firmware, while others store it on disk?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How could a system be designed to allow a choice of operating systems from which to boot? What would the bootstrap program need to do?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(3)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60" y="1044302"/>
            <a:ext cx="8515788" cy="48520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services and functions provided by an operating system can be divided into two main categories. Briefly describe the two categories, and discuss how they differ.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Describe three general methods for passing parameters to the operating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are the five major activities of an operating system with regard to file management?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are the two models of </a:t>
            </a:r>
            <a:r>
              <a:rPr lang="en-US" sz="2000" dirty="0" err="1" smtClean="0"/>
              <a:t>interprocess</a:t>
            </a:r>
            <a:r>
              <a:rPr lang="en-US" sz="2000" dirty="0" smtClean="0"/>
              <a:t> communication? What are the strengths and weaknesses of the two approaches?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Why is the separation of mechanism and policy desirable?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is the main advantage of the microkernel approach to system design? How do user programs and system services interact in a microkernel architecture? What are the disadvantages of using the microkernel approach?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are the advantages of using loadable kernel modules?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and Operating-System Interface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1233488"/>
            <a:ext cx="8610381" cy="4530725"/>
          </a:xfrm>
        </p:spPr>
        <p:txBody>
          <a:bodyPr/>
          <a:lstStyle/>
          <a:p>
            <a:r>
              <a:rPr lang="en-US" sz="2400" dirty="0" smtClean="0"/>
              <a:t>Two fundamental </a:t>
            </a:r>
            <a:r>
              <a:rPr lang="en-US" sz="2400" b="1" dirty="0" smtClean="0"/>
              <a:t>user-OS interface </a:t>
            </a:r>
            <a:r>
              <a:rPr lang="en-US" sz="2400" dirty="0" smtClean="0"/>
              <a:t>approaches are: 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command-line </a:t>
            </a:r>
            <a:r>
              <a:rPr lang="en-US" sz="2400" dirty="0" smtClean="0"/>
              <a:t>or </a:t>
            </a:r>
            <a:r>
              <a:rPr lang="en-US" sz="2400" b="1" dirty="0" smtClean="0"/>
              <a:t>command interpreter </a:t>
            </a:r>
            <a:r>
              <a:rPr lang="en-US" sz="2400" dirty="0" smtClean="0"/>
              <a:t>interface</a:t>
            </a:r>
          </a:p>
          <a:p>
            <a:pPr lvl="2"/>
            <a:r>
              <a:rPr lang="en-US" sz="2400" dirty="0" smtClean="0"/>
              <a:t> that allows users to directly enter commands to be performed by the operating system. </a:t>
            </a:r>
          </a:p>
          <a:p>
            <a:pPr lvl="2"/>
            <a:r>
              <a:rPr lang="en-US" sz="2400" dirty="0" smtClean="0"/>
              <a:t>For example command line by DOS, Linux, etc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graphical user interface </a:t>
            </a:r>
            <a:r>
              <a:rPr lang="en-US" sz="2400" dirty="0" smtClean="0"/>
              <a:t>(</a:t>
            </a:r>
            <a:r>
              <a:rPr lang="en-US" sz="2400" b="1" dirty="0" smtClean="0"/>
              <a:t>GUI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For example Windows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Interpreters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233488"/>
            <a:ext cx="8657678" cy="4978126"/>
          </a:xfrm>
        </p:spPr>
        <p:txBody>
          <a:bodyPr/>
          <a:lstStyle/>
          <a:p>
            <a:r>
              <a:rPr lang="en-US" sz="2400" u="sng" dirty="0" smtClean="0"/>
              <a:t>The main function of the </a:t>
            </a:r>
            <a:r>
              <a:rPr lang="en-US" sz="2400" b="1" u="sng" dirty="0" smtClean="0"/>
              <a:t>command line </a:t>
            </a:r>
            <a:r>
              <a:rPr lang="en-US" sz="2400" u="sng" dirty="0" smtClean="0"/>
              <a:t>is to get and execute the given user-specified command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Many of the commands given at this level manipulate files: </a:t>
            </a:r>
          </a:p>
          <a:p>
            <a:pPr lvl="2"/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delete, list</a:t>
            </a:r>
            <a:r>
              <a:rPr lang="en-US" sz="2000" dirty="0" smtClean="0"/>
              <a:t>, </a:t>
            </a:r>
            <a:r>
              <a:rPr lang="en-US" sz="2000" i="1" dirty="0" smtClean="0"/>
              <a:t>print</a:t>
            </a:r>
            <a:r>
              <a:rPr lang="en-US" sz="2000" dirty="0" smtClean="0"/>
              <a:t>, </a:t>
            </a:r>
            <a:r>
              <a:rPr lang="en-US" sz="2000" i="1" dirty="0" smtClean="0"/>
              <a:t>copy</a:t>
            </a:r>
            <a:r>
              <a:rPr lang="en-US" sz="2000" dirty="0" smtClean="0"/>
              <a:t>, </a:t>
            </a:r>
            <a:r>
              <a:rPr lang="en-US" sz="2000" i="1" dirty="0" smtClean="0"/>
              <a:t>execute</a:t>
            </a:r>
            <a:r>
              <a:rPr lang="en-US" sz="2000" dirty="0" smtClean="0"/>
              <a:t>, and so on. </a:t>
            </a:r>
          </a:p>
          <a:p>
            <a:pPr lvl="1"/>
            <a:r>
              <a:rPr lang="en-US" sz="2000" dirty="0" smtClean="0"/>
              <a:t>The MS-DOS and UNIX shells operate in this way. </a:t>
            </a:r>
          </a:p>
          <a:p>
            <a:r>
              <a:rPr lang="en-US" sz="2400" dirty="0" smtClean="0"/>
              <a:t>These commands can be implemented in two general ways:</a:t>
            </a:r>
          </a:p>
          <a:p>
            <a:pPr lvl="1"/>
            <a:r>
              <a:rPr lang="en-US" sz="2000" b="1" dirty="0" smtClean="0"/>
              <a:t>One approach</a:t>
            </a:r>
            <a:r>
              <a:rPr lang="en-US" sz="2000" dirty="0" smtClean="0"/>
              <a:t> is the </a:t>
            </a:r>
            <a:r>
              <a:rPr lang="en-US" sz="2000" b="1" dirty="0" smtClean="0"/>
              <a:t>command interpreter </a:t>
            </a:r>
            <a:r>
              <a:rPr lang="en-US" sz="2000" dirty="0" smtClean="0"/>
              <a:t>or </a:t>
            </a:r>
            <a:r>
              <a:rPr lang="en-US" sz="2000" b="1" dirty="0" smtClean="0"/>
              <a:t>command line </a:t>
            </a:r>
            <a:r>
              <a:rPr lang="en-US" sz="2000" dirty="0" smtClean="0"/>
              <a:t>itself contains the code to execute the command. </a:t>
            </a:r>
          </a:p>
          <a:p>
            <a:pPr lvl="2"/>
            <a:r>
              <a:rPr lang="en-US" sz="2000" dirty="0" smtClean="0"/>
              <a:t>For example, a </a:t>
            </a:r>
            <a:r>
              <a:rPr lang="en-US" sz="2000" i="1" dirty="0" smtClean="0"/>
              <a:t>command to delete a file </a:t>
            </a:r>
            <a:r>
              <a:rPr lang="en-US" sz="2000" dirty="0" smtClean="0"/>
              <a:t>may cause the command interpreter to jump to a section of its code that sets up the parameters and makes the appropriate </a:t>
            </a:r>
            <a:r>
              <a:rPr lang="en-US" sz="2000" b="1" dirty="0" smtClean="0"/>
              <a:t>system call</a:t>
            </a:r>
            <a:r>
              <a:rPr lang="en-US" sz="2000" dirty="0" smtClean="0"/>
              <a:t>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9172</TotalTime>
  <Words>5124</Words>
  <Application>Microsoft Office PowerPoint</Application>
  <PresentationFormat>On-screen Show (4:3)</PresentationFormat>
  <Paragraphs>394</Paragraphs>
  <Slides>74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os-8</vt:lpstr>
      <vt:lpstr>Chapter 2:  Operating-System Structures</vt:lpstr>
      <vt:lpstr>Chapter 2:  Operating-System Structures</vt:lpstr>
      <vt:lpstr>Objectives</vt:lpstr>
      <vt:lpstr>Operating System Services</vt:lpstr>
      <vt:lpstr>Operating System Services (Cont.)</vt:lpstr>
      <vt:lpstr>Operating System Services (Cont.)</vt:lpstr>
      <vt:lpstr>A View of Operating System Services</vt:lpstr>
      <vt:lpstr>User and Operating-System Interface</vt:lpstr>
      <vt:lpstr>Command Interpreters</vt:lpstr>
      <vt:lpstr>Command Interpreters</vt:lpstr>
      <vt:lpstr>Graphical User Interface (GUI)</vt:lpstr>
      <vt:lpstr>Choice of Interface</vt:lpstr>
      <vt:lpstr>System Calls (1)</vt:lpstr>
      <vt:lpstr>System Calls (2)</vt:lpstr>
      <vt:lpstr>System Calls (3)</vt:lpstr>
      <vt:lpstr>System Calls (4)</vt:lpstr>
      <vt:lpstr>System Calls (5)</vt:lpstr>
      <vt:lpstr>System Calls (6)</vt:lpstr>
      <vt:lpstr>System Calls (7)</vt:lpstr>
      <vt:lpstr>System Calls (8)</vt:lpstr>
      <vt:lpstr>Types of System Calls</vt:lpstr>
      <vt:lpstr>Types of System Calls</vt:lpstr>
      <vt:lpstr>process, control – System Calls (1)</vt:lpstr>
      <vt:lpstr>process, control – System Calls (2)</vt:lpstr>
      <vt:lpstr>process, control – System Calls (3)</vt:lpstr>
      <vt:lpstr>process, control – System Calls (4)</vt:lpstr>
      <vt:lpstr>process, control – System Calls (5)</vt:lpstr>
      <vt:lpstr>process, control – System Calls (8)</vt:lpstr>
      <vt:lpstr>process, control – System Calls (9)</vt:lpstr>
      <vt:lpstr>File Management – System Calls</vt:lpstr>
      <vt:lpstr>Device Management – System Calls</vt:lpstr>
      <vt:lpstr>Information Maintenance</vt:lpstr>
      <vt:lpstr>Communication</vt:lpstr>
      <vt:lpstr>Message-passing model (1)</vt:lpstr>
      <vt:lpstr>Message-passing model (2)</vt:lpstr>
      <vt:lpstr>Shared-memory Model</vt:lpstr>
      <vt:lpstr>Pro and Cons</vt:lpstr>
      <vt:lpstr>System Programs (1)</vt:lpstr>
      <vt:lpstr>System Programs (2)</vt:lpstr>
      <vt:lpstr>System Programs (3)</vt:lpstr>
      <vt:lpstr>OS Design Goals</vt:lpstr>
      <vt:lpstr>Design Goals - User goals </vt:lpstr>
      <vt:lpstr>Design Goals - System goals </vt:lpstr>
      <vt:lpstr>Mechanisms and Policies (1)</vt:lpstr>
      <vt:lpstr>Mechanisms and Policies (2)</vt:lpstr>
      <vt:lpstr>Mechanisms and Policies (3)</vt:lpstr>
      <vt:lpstr>Mechanisms and Policies (4)</vt:lpstr>
      <vt:lpstr>Implementation</vt:lpstr>
      <vt:lpstr>Operating-System Structure</vt:lpstr>
      <vt:lpstr>Simple Structure (1)</vt:lpstr>
      <vt:lpstr>Simple Structure (2)</vt:lpstr>
      <vt:lpstr>Simple Structure (3)</vt:lpstr>
      <vt:lpstr>Simple Structure (4)</vt:lpstr>
      <vt:lpstr>Layered Approach (1)</vt:lpstr>
      <vt:lpstr>Layered Approach (2)</vt:lpstr>
      <vt:lpstr>Micro-kernels (1)</vt:lpstr>
      <vt:lpstr>Micro-kernels (2)</vt:lpstr>
      <vt:lpstr>Micro-kernels (3)</vt:lpstr>
      <vt:lpstr>Micro-kernels (4)</vt:lpstr>
      <vt:lpstr>Modules (1)</vt:lpstr>
      <vt:lpstr>Modules (2)</vt:lpstr>
      <vt:lpstr>Modules (3) </vt:lpstr>
      <vt:lpstr>Modules (4)</vt:lpstr>
      <vt:lpstr>Hybrid Systems (1)</vt:lpstr>
      <vt:lpstr>Hybrid Systems (2)</vt:lpstr>
      <vt:lpstr>iOS </vt:lpstr>
      <vt:lpstr>Android</vt:lpstr>
      <vt:lpstr>Android (1)</vt:lpstr>
      <vt:lpstr>Android (2)</vt:lpstr>
      <vt:lpstr>Performance Tuning</vt:lpstr>
      <vt:lpstr>Exercises (1)</vt:lpstr>
      <vt:lpstr>Exercises (2)</vt:lpstr>
      <vt:lpstr>Exercises (3)</vt:lpstr>
      <vt:lpstr>End of Chapter 2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win7</cp:lastModifiedBy>
  <cp:revision>581</cp:revision>
  <cp:lastPrinted>2001-06-14T13:58:17Z</cp:lastPrinted>
  <dcterms:created xsi:type="dcterms:W3CDTF">2011-01-13T23:43:38Z</dcterms:created>
  <dcterms:modified xsi:type="dcterms:W3CDTF">2020-03-06T10:57:25Z</dcterms:modified>
</cp:coreProperties>
</file>