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1"/>
  </p:notesMasterIdLst>
  <p:handoutMasterIdLst>
    <p:handoutMasterId r:id="rId82"/>
  </p:handoutMasterIdLst>
  <p:sldIdLst>
    <p:sldId id="257" r:id="rId2"/>
    <p:sldId id="537"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643" r:id="rId21"/>
    <p:sldId id="611" r:id="rId22"/>
    <p:sldId id="612" r:id="rId23"/>
    <p:sldId id="614" r:id="rId24"/>
    <p:sldId id="615" r:id="rId25"/>
    <p:sldId id="616" r:id="rId26"/>
    <p:sldId id="617" r:id="rId27"/>
    <p:sldId id="638" r:id="rId28"/>
    <p:sldId id="639" r:id="rId29"/>
    <p:sldId id="640" r:id="rId30"/>
    <p:sldId id="642" r:id="rId31"/>
    <p:sldId id="619" r:id="rId32"/>
    <p:sldId id="620" r:id="rId33"/>
    <p:sldId id="621" r:id="rId34"/>
    <p:sldId id="622" r:id="rId35"/>
    <p:sldId id="623" r:id="rId36"/>
    <p:sldId id="624" r:id="rId37"/>
    <p:sldId id="625" r:id="rId38"/>
    <p:sldId id="626" r:id="rId39"/>
    <p:sldId id="627" r:id="rId40"/>
    <p:sldId id="630" r:id="rId41"/>
    <p:sldId id="654" r:id="rId42"/>
    <p:sldId id="655" r:id="rId43"/>
    <p:sldId id="656" r:id="rId44"/>
    <p:sldId id="631" r:id="rId45"/>
    <p:sldId id="633" r:id="rId46"/>
    <p:sldId id="560" r:id="rId47"/>
    <p:sldId id="561" r:id="rId48"/>
    <p:sldId id="562" r:id="rId49"/>
    <p:sldId id="563" r:id="rId50"/>
    <p:sldId id="564" r:id="rId51"/>
    <p:sldId id="565" r:id="rId52"/>
    <p:sldId id="567" r:id="rId53"/>
    <p:sldId id="644" r:id="rId54"/>
    <p:sldId id="568" r:id="rId55"/>
    <p:sldId id="570" r:id="rId56"/>
    <p:sldId id="571" r:id="rId57"/>
    <p:sldId id="573" r:id="rId58"/>
    <p:sldId id="574" r:id="rId59"/>
    <p:sldId id="646" r:id="rId60"/>
    <p:sldId id="577" r:id="rId61"/>
    <p:sldId id="578" r:id="rId62"/>
    <p:sldId id="647" r:id="rId63"/>
    <p:sldId id="579" r:id="rId64"/>
    <p:sldId id="580" r:id="rId65"/>
    <p:sldId id="581" r:id="rId66"/>
    <p:sldId id="648" r:id="rId67"/>
    <p:sldId id="649" r:id="rId68"/>
    <p:sldId id="650" r:id="rId69"/>
    <p:sldId id="651" r:id="rId70"/>
    <p:sldId id="652" r:id="rId71"/>
    <p:sldId id="610" r:id="rId72"/>
    <p:sldId id="582" r:id="rId73"/>
    <p:sldId id="634" r:id="rId74"/>
    <p:sldId id="635" r:id="rId75"/>
    <p:sldId id="653" r:id="rId76"/>
    <p:sldId id="636" r:id="rId77"/>
    <p:sldId id="637" r:id="rId78"/>
    <p:sldId id="645" r:id="rId79"/>
    <p:sldId id="583" r:id="rId80"/>
  </p:sldIdLst>
  <p:sldSz cx="10287000" cy="6858000" type="35mm"/>
  <p:notesSz cx="6858000" cy="9144000"/>
  <p:custDataLst>
    <p:tags r:id="rId83"/>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11E79"/>
    <a:srgbClr val="FEC524"/>
    <a:srgbClr val="032389"/>
    <a:srgbClr val="063FF6"/>
    <a:srgbClr val="011965"/>
    <a:srgbClr val="032695"/>
    <a:srgbClr val="9999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69" d="100"/>
          <a:sy n="69" d="100"/>
        </p:scale>
        <p:origin x="-1170" y="-10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1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2763" y="8710613"/>
            <a:ext cx="750887" cy="254000"/>
          </a:xfrm>
          <a:prstGeom prst="rect">
            <a:avLst/>
          </a:prstGeom>
          <a:noFill/>
          <a:ln w="12700">
            <a:noFill/>
            <a:miter lim="800000"/>
            <a:headEnd/>
            <a:tailEnd/>
          </a:ln>
          <a:effectLst/>
        </p:spPr>
        <p:txBody>
          <a:bodyPr wrap="none" lIns="84138" tIns="44450" rIns="84138" bIns="44450">
            <a:spAutoFit/>
          </a:bodyPr>
          <a:lstStyle/>
          <a:p>
            <a:pPr algn="ctr" defTabSz="849313" eaLnBrk="0" hangingPunct="0">
              <a:lnSpc>
                <a:spcPct val="90000"/>
              </a:lnSpc>
              <a:defRPr/>
            </a:pPr>
            <a:r>
              <a:rPr lang="en-US" sz="1200"/>
              <a:t>Page </a:t>
            </a:r>
            <a:fld id="{41A0F292-590D-4B94-8EBC-5BE955F86CAA}" type="slidenum">
              <a:rPr lang="en-US" sz="1200"/>
              <a:pPr algn="ctr" defTabSz="849313" eaLnBrk="0" hangingPunct="0">
                <a:lnSpc>
                  <a:spcPct val="90000"/>
                </a:lnSpc>
                <a:defRPr/>
              </a:pPr>
              <a:t>‹#›</a:t>
            </a:fld>
            <a:endParaRPr 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2763" y="8710613"/>
            <a:ext cx="750887" cy="254000"/>
          </a:xfrm>
          <a:prstGeom prst="rect">
            <a:avLst/>
          </a:prstGeom>
          <a:noFill/>
          <a:ln w="12700">
            <a:noFill/>
            <a:miter lim="800000"/>
            <a:headEnd/>
            <a:tailEnd/>
          </a:ln>
          <a:effectLst/>
        </p:spPr>
        <p:txBody>
          <a:bodyPr wrap="none" lIns="84138" tIns="44450" rIns="84138" bIns="44450">
            <a:spAutoFit/>
          </a:bodyPr>
          <a:lstStyle/>
          <a:p>
            <a:pPr algn="ctr" defTabSz="849313" eaLnBrk="0" hangingPunct="0">
              <a:lnSpc>
                <a:spcPct val="90000"/>
              </a:lnSpc>
              <a:defRPr/>
            </a:pPr>
            <a:r>
              <a:rPr lang="en-US" sz="1200">
                <a:cs typeface="Arial" pitchFamily="34" charset="0"/>
              </a:rPr>
              <a:t>Page </a:t>
            </a:r>
            <a:fld id="{49A15D08-EACB-4199-B1C6-F303E49037BA}" type="slidenum">
              <a:rPr lang="en-US" sz="1200">
                <a:cs typeface="Arial" pitchFamily="34" charset="0"/>
              </a:rPr>
              <a:pPr algn="ctr" defTabSz="849313" eaLnBrk="0" hangingPunct="0">
                <a:lnSpc>
                  <a:spcPct val="90000"/>
                </a:lnSpc>
                <a:defRPr/>
              </a:pPr>
              <a:t>‹#›</a:t>
            </a:fld>
            <a:endParaRPr lang="en-US" sz="1200">
              <a:cs typeface="Arial" pitchFamily="34" charset="0"/>
            </a:endParaRPr>
          </a:p>
        </p:txBody>
      </p:sp>
      <p:sp>
        <p:nvSpPr>
          <p:cNvPr id="53251" name="Rectangle 3"/>
          <p:cNvSpPr>
            <a:spLocks noGrp="1" noRot="1" noChangeAspect="1" noChangeArrowheads="1" noTextEdit="1"/>
          </p:cNvSpPr>
          <p:nvPr>
            <p:ph type="sldImg" idx="2"/>
          </p:nvPr>
        </p:nvSpPr>
        <p:spPr bwMode="auto">
          <a:xfrm>
            <a:off x="863600" y="692150"/>
            <a:ext cx="5130800" cy="3416300"/>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88900" tIns="44450" rIns="88900"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1pPr>
    <a:lvl2pPr marL="446088"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2pPr>
    <a:lvl3pPr marL="895350"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3pPr>
    <a:lvl4pPr marL="1341438"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4pPr>
    <a:lvl5pPr marL="1787525" algn="l" defTabSz="895350" rtl="0" eaLnBrk="0" fontAlgn="base" hangingPunct="0">
      <a:lnSpc>
        <a:spcPct val="90000"/>
      </a:lnSpc>
      <a:spcBef>
        <a:spcPct val="4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A3F5909A-3DDF-4338-814D-9855B3C9C4E0}"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58EFE459-305D-411E-8A0C-FAC5E8009B1B}"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3D0B8DF-3D33-43F1-8165-82BBDDC34FA4}" type="slidenum">
              <a:rPr lang="en-US"/>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Rectangle 4"/>
          <p:cNvSpPr>
            <a:spLocks noGrp="1" noChangeArrowheads="1"/>
          </p:cNvSpPr>
          <p:nvPr>
            <p:ph type="dt" sz="half" idx="10"/>
          </p:nvPr>
        </p:nvSpPr>
        <p:spPr>
          <a:ln/>
        </p:spPr>
        <p:txBody>
          <a:bodyPr/>
          <a:lstStyle>
            <a:lvl1pPr>
              <a:defRPr/>
            </a:lvl1pPr>
          </a:lstStyle>
          <a:p>
            <a:pPr>
              <a:defRPr/>
            </a:pPr>
            <a:endParaRPr lang="th-TH"/>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Asst. Prof. Dr. Anilkumar K.G</a:t>
            </a:r>
            <a:endParaRPr lang="th-TH"/>
          </a:p>
        </p:txBody>
      </p:sp>
      <p:sp>
        <p:nvSpPr>
          <p:cNvPr id="8" name="Rectangle 6"/>
          <p:cNvSpPr>
            <a:spLocks noGrp="1" noChangeArrowheads="1"/>
          </p:cNvSpPr>
          <p:nvPr>
            <p:ph type="sldNum" sz="quarter" idx="12"/>
          </p:nvPr>
        </p:nvSpPr>
        <p:spPr>
          <a:ln/>
        </p:spPr>
        <p:txBody>
          <a:bodyPr/>
          <a:lstStyle>
            <a:lvl1pPr>
              <a:defRPr/>
            </a:lvl1pPr>
          </a:lstStyle>
          <a:p>
            <a:pPr>
              <a:defRPr/>
            </a:pPr>
            <a:fld id="{40EF351A-DA30-47A1-BA33-73A8F0492ADB}"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FD7F5D48-CAB6-4231-AFBB-73821733D376}"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D82754B8-990D-497D-9747-E9ECE49B18E3}"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29BB34A-F41A-431F-BC05-EC180C71CEDE}"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A9475F3A-650F-4F64-9E8A-44FC37DF66A0}"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8F2289E4-068D-4DC1-90C7-ADA9A46D60A3}"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5D8A53BA-80BF-44C5-9E16-16F5930156EF}"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6B663C5A-4DC3-480D-8784-EC4FFDC015C4}"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Asst.Prof.Dr. Anilkumar K.G</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E49F133-71A0-4CC3-BD13-03B08168BDDD}"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Click to edit Master title style</a:t>
            </a:r>
          </a:p>
        </p:txBody>
      </p:sp>
      <p:sp>
        <p:nvSpPr>
          <p:cNvPr id="20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4362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4362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en-US" smtClean="0"/>
              <a:t>Asst.Prof.Dr. Anilkumar K.G</a:t>
            </a:r>
            <a:endParaRPr lang="th-TH"/>
          </a:p>
        </p:txBody>
      </p:sp>
      <p:sp>
        <p:nvSpPr>
          <p:cNvPr id="4362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F47C2B-4028-46C9-9BE2-1430789FE459}"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r>
              <a:rPr lang="en-US" dirty="0" err="1" smtClean="0"/>
              <a:t>Asst.Prof.Dr</a:t>
            </a:r>
            <a:r>
              <a:rPr lang="en-US" dirty="0" smtClean="0"/>
              <a:t>. </a:t>
            </a:r>
            <a:r>
              <a:rPr lang="en-US" dirty="0" err="1" smtClean="0"/>
              <a:t>Anilkumar</a:t>
            </a:r>
            <a:r>
              <a:rPr lang="en-US" dirty="0" smtClean="0"/>
              <a:t> K.G</a:t>
            </a:r>
            <a:endParaRPr lang="th-TH" dirty="0" smtClean="0"/>
          </a:p>
        </p:txBody>
      </p:sp>
      <p:sp>
        <p:nvSpPr>
          <p:cNvPr id="3075" name="Slide Number Placeholder 5"/>
          <p:cNvSpPr>
            <a:spLocks noGrp="1"/>
          </p:cNvSpPr>
          <p:nvPr>
            <p:ph type="sldNum" sz="quarter" idx="12"/>
          </p:nvPr>
        </p:nvSpPr>
        <p:spPr>
          <a:noFill/>
        </p:spPr>
        <p:txBody>
          <a:bodyPr/>
          <a:lstStyle/>
          <a:p>
            <a:fld id="{368897BA-CE8B-42BE-B40D-8E059E95CAB9}" type="slidenum">
              <a:rPr lang="en-US" smtClean="0"/>
              <a:pPr/>
              <a:t>1</a:t>
            </a:fld>
            <a:endParaRPr lang="th-TH" smtClean="0"/>
          </a:p>
        </p:txBody>
      </p:sp>
      <p:sp>
        <p:nvSpPr>
          <p:cNvPr id="3076" name="Rectangle 2"/>
          <p:cNvSpPr>
            <a:spLocks noGrp="1" noChangeArrowheads="1"/>
          </p:cNvSpPr>
          <p:nvPr>
            <p:ph type="ctrTitle"/>
          </p:nvPr>
        </p:nvSpPr>
        <p:spPr>
          <a:xfrm>
            <a:off x="723900" y="1447800"/>
            <a:ext cx="8839200" cy="1695450"/>
          </a:xfrm>
        </p:spPr>
        <p:txBody>
          <a:bodyPr/>
          <a:lstStyle/>
          <a:p>
            <a:pPr eaLnBrk="1" hangingPunct="1"/>
            <a:r>
              <a:rPr lang="en-US" sz="4000" b="1" dirty="0" smtClean="0"/>
              <a:t>Chapter 8</a:t>
            </a:r>
            <a:r>
              <a:rPr lang="en-US" dirty="0" smtClean="0"/>
              <a:t/>
            </a:r>
            <a:br>
              <a:rPr lang="en-US" dirty="0" smtClean="0"/>
            </a:br>
            <a:r>
              <a:rPr lang="en-US" b="1" dirty="0" smtClean="0"/>
              <a:t>Reasoning Under Uncertainty –Part I</a:t>
            </a:r>
          </a:p>
        </p:txBody>
      </p:sp>
      <p:sp>
        <p:nvSpPr>
          <p:cNvPr id="3077" name="Rectangle 3"/>
          <p:cNvSpPr>
            <a:spLocks noGrp="1" noChangeArrowheads="1"/>
          </p:cNvSpPr>
          <p:nvPr>
            <p:ph type="subTitle" idx="1"/>
          </p:nvPr>
        </p:nvSpPr>
        <p:spPr>
          <a:xfrm>
            <a:off x="1714500" y="3352800"/>
            <a:ext cx="7162800" cy="1679575"/>
          </a:xfrm>
        </p:spPr>
        <p:txBody>
          <a:bodyPr/>
          <a:lstStyle/>
          <a:p>
            <a:pPr eaLnBrk="1" hangingPunct="1"/>
            <a:endParaRPr lang="en-US" sz="3600" b="1" dirty="0" smtClean="0"/>
          </a:p>
          <a:p>
            <a:pPr eaLnBrk="1" hangingPunct="1"/>
            <a:r>
              <a:rPr lang="en-US" sz="3600" b="1" dirty="0" smtClean="0"/>
              <a:t>   </a:t>
            </a:r>
            <a:r>
              <a:rPr lang="en-US" sz="2900" dirty="0" smtClean="0"/>
              <a:t>                                                                   		</a:t>
            </a:r>
            <a:r>
              <a:rPr lang="en-US" sz="2400" dirty="0" smtClean="0"/>
              <a:t>		</a:t>
            </a:r>
            <a:r>
              <a:rPr lang="en-US" sz="2900" dirty="0" smtClean="0"/>
              <a:t>	        </a:t>
            </a:r>
          </a:p>
          <a:p>
            <a:pPr eaLnBrk="1" hangingPunct="1"/>
            <a:r>
              <a:rPr lang="en-US" sz="2900" dirty="0" smtClean="0"/>
              <a:t> 						</a:t>
            </a:r>
            <a:endParaRPr lang="en-US" sz="1400" b="1" dirty="0" smtClean="0"/>
          </a:p>
        </p:txBody>
      </p:sp>
      <p:sp>
        <p:nvSpPr>
          <p:cNvPr id="6" name="TextBox 5"/>
          <p:cNvSpPr txBox="1"/>
          <p:nvPr/>
        </p:nvSpPr>
        <p:spPr>
          <a:xfrm>
            <a:off x="419100" y="3352800"/>
            <a:ext cx="6705600" cy="3046988"/>
          </a:xfrm>
          <a:prstGeom prst="rect">
            <a:avLst/>
          </a:prstGeom>
          <a:noFill/>
        </p:spPr>
        <p:txBody>
          <a:bodyPr wrap="square" rtlCol="0">
            <a:spAutoFit/>
          </a:bodyPr>
          <a:lstStyle/>
          <a:p>
            <a:r>
              <a:rPr lang="en-US" sz="2400" b="1" dirty="0" smtClean="0"/>
              <a:t>Main Textbook:</a:t>
            </a:r>
            <a:r>
              <a:rPr lang="en-US" sz="2400" dirty="0" smtClean="0"/>
              <a:t> </a:t>
            </a:r>
            <a:r>
              <a:rPr lang="en-US" sz="2400" b="1" i="1" dirty="0" smtClean="0"/>
              <a:t>Artificial Intelligence Foundations of Computational Agents</a:t>
            </a:r>
            <a:r>
              <a:rPr lang="en-US" sz="2400" dirty="0" smtClean="0"/>
              <a:t>, 2</a:t>
            </a:r>
            <a:r>
              <a:rPr lang="en-US" sz="2400" baseline="30000" dirty="0" smtClean="0"/>
              <a:t>nd</a:t>
            </a:r>
            <a:r>
              <a:rPr lang="en-US" sz="2400" dirty="0" smtClean="0"/>
              <a:t> Edition, David L. Poole and Alan K </a:t>
            </a:r>
            <a:r>
              <a:rPr lang="en-US" sz="2400" dirty="0" err="1" smtClean="0"/>
              <a:t>Mackworth</a:t>
            </a:r>
            <a:r>
              <a:rPr lang="en-US" sz="2400" dirty="0" smtClean="0"/>
              <a:t>, Cambridge University Press, 2018. </a:t>
            </a:r>
          </a:p>
          <a:p>
            <a:r>
              <a:rPr lang="en-US" sz="2400" b="1" u="sng" dirty="0" smtClean="0"/>
              <a:t>Reference Textbook</a:t>
            </a:r>
            <a:r>
              <a:rPr lang="en-US" sz="2400" dirty="0" smtClean="0"/>
              <a:t>: </a:t>
            </a:r>
            <a:r>
              <a:rPr lang="en-US" sz="2400" b="1" i="1" dirty="0" smtClean="0"/>
              <a:t>Artificial Intelligence: A Guide to Intelligence Systems</a:t>
            </a:r>
            <a:r>
              <a:rPr lang="en-US" sz="2400" i="1" dirty="0" smtClean="0"/>
              <a:t>, </a:t>
            </a:r>
            <a:r>
              <a:rPr lang="en-US" sz="2400" dirty="0" smtClean="0"/>
              <a:t>Michael </a:t>
            </a:r>
            <a:r>
              <a:rPr lang="en-US" sz="2400" dirty="0" err="1" smtClean="0"/>
              <a:t>Negnevitsky</a:t>
            </a:r>
            <a:r>
              <a:rPr lang="en-US" sz="2400" dirty="0" smtClean="0"/>
              <a:t>, 3</a:t>
            </a:r>
            <a:r>
              <a:rPr lang="en-US" sz="2400" baseline="30000" dirty="0" smtClean="0"/>
              <a:t>rd</a:t>
            </a:r>
            <a:r>
              <a:rPr lang="en-US" sz="2400" dirty="0" smtClean="0"/>
              <a:t> Edition, 2011, Addison Wesley, ISBN 978-1408225745</a:t>
            </a:r>
            <a:endParaRPr lang="th-TH" sz="2400" dirty="0"/>
          </a:p>
        </p:txBody>
      </p:sp>
      <p:pic>
        <p:nvPicPr>
          <p:cNvPr id="7" name="Picture 2" descr="Artificial Intelligence"/>
          <p:cNvPicPr>
            <a:picLocks noChangeAspect="1" noChangeArrowheads="1"/>
          </p:cNvPicPr>
          <p:nvPr/>
        </p:nvPicPr>
        <p:blipFill>
          <a:blip r:embed="rId2" cstate="print"/>
          <a:srcRect/>
          <a:stretch>
            <a:fillRect/>
          </a:stretch>
        </p:blipFill>
        <p:spPr bwMode="auto">
          <a:xfrm>
            <a:off x="7429500" y="3810000"/>
            <a:ext cx="1714500" cy="24669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90600"/>
            <a:ext cx="9906000" cy="5135563"/>
          </a:xfrm>
        </p:spPr>
        <p:txBody>
          <a:bodyPr/>
          <a:lstStyle/>
          <a:p>
            <a:r>
              <a:rPr lang="en-US" sz="2400" b="1" dirty="0" smtClean="0"/>
              <a:t>Proposition 8.1:</a:t>
            </a:r>
            <a:r>
              <a:rPr lang="en-US" sz="2400" dirty="0" smtClean="0"/>
              <a:t> If there are a finite number of discrete random variables, Axioms 1, 2, and 3 are </a:t>
            </a:r>
            <a:r>
              <a:rPr lang="en-US" sz="2400" b="1" dirty="0" smtClean="0"/>
              <a:t>sound</a:t>
            </a:r>
            <a:r>
              <a:rPr lang="en-US" sz="2400" dirty="0" smtClean="0"/>
              <a:t> and </a:t>
            </a:r>
            <a:r>
              <a:rPr lang="en-US" sz="2400" b="1" dirty="0" smtClean="0"/>
              <a:t>complete</a:t>
            </a:r>
            <a:r>
              <a:rPr lang="en-US" sz="2400" dirty="0" smtClean="0"/>
              <a:t> with respect to the semantics.</a:t>
            </a:r>
          </a:p>
          <a:p>
            <a:r>
              <a:rPr lang="en-US" sz="2400" b="1" dirty="0" smtClean="0"/>
              <a:t>Proposition 8.2:</a:t>
            </a:r>
            <a:r>
              <a:rPr lang="en-US" sz="2400" dirty="0" smtClean="0"/>
              <a:t>The following hold for all propositions </a:t>
            </a:r>
            <a:r>
              <a:rPr lang="en-US" sz="2400" b="1" i="1" dirty="0" smtClean="0"/>
              <a:t>α</a:t>
            </a:r>
            <a:r>
              <a:rPr lang="en-US" sz="2400" dirty="0" smtClean="0"/>
              <a:t> and </a:t>
            </a:r>
            <a:r>
              <a:rPr lang="en-US" sz="2400" b="1" i="1" dirty="0" smtClean="0"/>
              <a:t>β</a:t>
            </a:r>
          </a:p>
          <a:p>
            <a:pPr lvl="1"/>
            <a:r>
              <a:rPr lang="en-US" sz="2200" dirty="0" smtClean="0"/>
              <a:t>(a) </a:t>
            </a:r>
            <a:r>
              <a:rPr lang="en-US" sz="2200" b="1" dirty="0" smtClean="0"/>
              <a:t>Negation of a proposition: </a:t>
            </a:r>
            <a:r>
              <a:rPr lang="en-US" sz="2200" b="1" i="1" dirty="0" smtClean="0"/>
              <a:t>P</a:t>
            </a:r>
            <a:r>
              <a:rPr lang="en-US" sz="2200" b="1" dirty="0" smtClean="0"/>
              <a:t>(￢</a:t>
            </a:r>
            <a:r>
              <a:rPr lang="el-GR" sz="2200" b="1" i="1" dirty="0" smtClean="0"/>
              <a:t>α</a:t>
            </a:r>
            <a:r>
              <a:rPr lang="el-GR" sz="2200" b="1" dirty="0" smtClean="0"/>
              <a:t>) = 1 − </a:t>
            </a:r>
            <a:r>
              <a:rPr lang="en-US" sz="2200" b="1" i="1" dirty="0" smtClean="0"/>
              <a:t>P</a:t>
            </a:r>
            <a:r>
              <a:rPr lang="en-US" sz="2200" b="1" dirty="0" smtClean="0"/>
              <a:t>(</a:t>
            </a:r>
            <a:r>
              <a:rPr lang="el-GR" sz="2200" b="1" i="1" dirty="0" smtClean="0"/>
              <a:t>α</a:t>
            </a:r>
            <a:r>
              <a:rPr lang="el-GR" sz="2200" b="1" dirty="0" smtClean="0"/>
              <a:t>).</a:t>
            </a:r>
            <a:endParaRPr lang="en-US" sz="2200" b="1" dirty="0" smtClean="0"/>
          </a:p>
          <a:p>
            <a:pPr lvl="1"/>
            <a:r>
              <a:rPr lang="en-US" sz="2200" dirty="0" smtClean="0"/>
              <a:t>(b) If </a:t>
            </a:r>
            <a:r>
              <a:rPr lang="en-US" sz="2200" b="1" i="1" dirty="0" smtClean="0"/>
              <a:t>α</a:t>
            </a:r>
            <a:r>
              <a:rPr lang="en-US" sz="2200" b="1" dirty="0" smtClean="0"/>
              <a:t> ↔ </a:t>
            </a:r>
            <a:r>
              <a:rPr lang="en-US" sz="2200" b="1" i="1" dirty="0" smtClean="0"/>
              <a:t>β</a:t>
            </a:r>
            <a:r>
              <a:rPr lang="en-US" sz="2200" dirty="0" smtClean="0"/>
              <a:t>, then </a:t>
            </a:r>
            <a:r>
              <a:rPr lang="en-US" sz="2200" b="1" i="1" dirty="0" smtClean="0"/>
              <a:t>P</a:t>
            </a:r>
            <a:r>
              <a:rPr lang="en-US" sz="2200" b="1" dirty="0" smtClean="0"/>
              <a:t>(</a:t>
            </a:r>
            <a:r>
              <a:rPr lang="en-US" sz="2200" b="1" i="1" dirty="0" smtClean="0"/>
              <a:t>α</a:t>
            </a:r>
            <a:r>
              <a:rPr lang="en-US" sz="2200" b="1" dirty="0" smtClean="0"/>
              <a:t>) = </a:t>
            </a:r>
            <a:r>
              <a:rPr lang="en-US" sz="2200" b="1" i="1" dirty="0" smtClean="0"/>
              <a:t>P</a:t>
            </a:r>
            <a:r>
              <a:rPr lang="en-US" sz="2200" b="1" dirty="0" smtClean="0"/>
              <a:t>(</a:t>
            </a:r>
            <a:r>
              <a:rPr lang="en-US" sz="2200" b="1" i="1" dirty="0" smtClean="0"/>
              <a:t>β</a:t>
            </a:r>
            <a:r>
              <a:rPr lang="en-US" sz="2200" b="1" dirty="0" smtClean="0"/>
              <a:t>). </a:t>
            </a:r>
            <a:r>
              <a:rPr lang="en-US" sz="2200" dirty="0" smtClean="0"/>
              <a:t>That is, </a:t>
            </a:r>
            <a:r>
              <a:rPr lang="en-US" sz="2200" b="1" dirty="0" smtClean="0"/>
              <a:t>logically equivalent </a:t>
            </a:r>
            <a:r>
              <a:rPr lang="en-US" sz="2200" dirty="0" smtClean="0"/>
              <a:t>propositions have the same probability.</a:t>
            </a:r>
          </a:p>
          <a:p>
            <a:pPr lvl="1"/>
            <a:r>
              <a:rPr lang="en-US" sz="2200" dirty="0" smtClean="0"/>
              <a:t>(c) </a:t>
            </a:r>
            <a:r>
              <a:rPr lang="en-US" sz="2200" b="1" dirty="0" smtClean="0"/>
              <a:t>Reasoning by cases: </a:t>
            </a:r>
            <a:r>
              <a:rPr lang="en-US" sz="2200" b="1" i="1" dirty="0" smtClean="0"/>
              <a:t>P</a:t>
            </a:r>
            <a:r>
              <a:rPr lang="en-US" sz="2200" b="1" dirty="0" smtClean="0"/>
              <a:t>(</a:t>
            </a:r>
            <a:r>
              <a:rPr lang="el-GR" sz="2200" b="1" i="1" dirty="0" smtClean="0"/>
              <a:t>α</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a:t>
            </a:r>
            <a:endParaRPr lang="en-US" sz="2200" b="1" dirty="0" smtClean="0"/>
          </a:p>
          <a:p>
            <a:pPr lvl="1"/>
            <a:r>
              <a:rPr lang="en-US" sz="2200" dirty="0" smtClean="0"/>
              <a:t>(d) If </a:t>
            </a:r>
            <a:r>
              <a:rPr lang="en-US" sz="2200" b="1" i="1" dirty="0" smtClean="0"/>
              <a:t>V</a:t>
            </a:r>
            <a:r>
              <a:rPr lang="en-US" sz="2200" dirty="0" smtClean="0"/>
              <a:t> is a random variable with domain </a:t>
            </a:r>
            <a:r>
              <a:rPr lang="en-US" sz="2200" b="1" i="1" dirty="0" smtClean="0"/>
              <a:t>D</a:t>
            </a:r>
            <a:r>
              <a:rPr lang="en-US" sz="2200" dirty="0" smtClean="0"/>
              <a:t>, then, for all propositions </a:t>
            </a:r>
            <a:r>
              <a:rPr lang="en-US" sz="2200" b="1" i="1" dirty="0" smtClean="0"/>
              <a:t>α</a:t>
            </a:r>
            <a:r>
              <a:rPr lang="en-US" sz="2200" dirty="0" smtClean="0"/>
              <a:t>,</a:t>
            </a:r>
          </a:p>
          <a:p>
            <a:pPr lvl="1">
              <a:buNone/>
            </a:pPr>
            <a:endParaRPr lang="en-US" sz="2000" b="1" dirty="0" smtClean="0"/>
          </a:p>
          <a:p>
            <a:pPr lvl="1">
              <a:buNone/>
            </a:pPr>
            <a:endParaRPr lang="en-US" sz="2000" b="1" dirty="0" smtClean="0"/>
          </a:p>
          <a:p>
            <a:pPr lvl="1"/>
            <a:r>
              <a:rPr lang="fr-FR" sz="2200" dirty="0" smtClean="0"/>
              <a:t>(e) </a:t>
            </a:r>
            <a:r>
              <a:rPr lang="fr-FR" sz="2200" b="1" dirty="0" err="1" smtClean="0"/>
              <a:t>Disjunction</a:t>
            </a:r>
            <a:r>
              <a:rPr lang="fr-FR" sz="2200" b="1" dirty="0" smtClean="0"/>
              <a:t> for non-exclusive propositions: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n-US" sz="2200" b="1" i="1" dirty="0" smtClean="0"/>
              <a:t>P</a:t>
            </a:r>
            <a:r>
              <a:rPr lang="en-US" sz="2200" b="1" dirty="0" smtClean="0"/>
              <a:t>(</a:t>
            </a:r>
            <a:r>
              <a:rPr lang="el-GR" sz="2200" b="1" i="1" dirty="0" smtClean="0"/>
              <a:t>β</a:t>
            </a:r>
            <a:r>
              <a:rPr lang="el-GR" sz="2200" b="1"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a:t>
            </a:r>
            <a:endParaRPr lang="th-TH" sz="2200" b="1" i="1"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10</a:t>
            </a:fld>
            <a:endParaRPr lang="th-TH"/>
          </a:p>
        </p:txBody>
      </p:sp>
      <p:sp>
        <p:nvSpPr>
          <p:cNvPr id="6" name="Title 1"/>
          <p:cNvSpPr>
            <a:spLocks noGrp="1"/>
          </p:cNvSpPr>
          <p:nvPr>
            <p:ph type="title"/>
          </p:nvPr>
        </p:nvSpPr>
        <p:spPr>
          <a:xfrm>
            <a:off x="495300" y="228600"/>
            <a:ext cx="9258300" cy="792162"/>
          </a:xfrm>
        </p:spPr>
        <p:txBody>
          <a:bodyPr/>
          <a:lstStyle/>
          <a:p>
            <a:r>
              <a:rPr lang="en-US" sz="4000" dirty="0" smtClean="0"/>
              <a:t>Axioms for Probability </a:t>
            </a:r>
            <a:endParaRPr lang="th-TH" sz="4000" dirty="0"/>
          </a:p>
        </p:txBody>
      </p:sp>
      <p:graphicFrame>
        <p:nvGraphicFramePr>
          <p:cNvPr id="7" name="Object 6"/>
          <p:cNvGraphicFramePr>
            <a:graphicFrameLocks noChangeAspect="1"/>
          </p:cNvGraphicFramePr>
          <p:nvPr/>
        </p:nvGraphicFramePr>
        <p:xfrm>
          <a:off x="2095500" y="4572000"/>
          <a:ext cx="2743200" cy="1981200"/>
        </p:xfrm>
        <a:graphic>
          <a:graphicData uri="http://schemas.openxmlformats.org/presentationml/2006/ole">
            <p:oleObj spid="_x0000_s97281" name="Equation" r:id="rId3" imgW="1498320" imgH="101592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990600"/>
            <a:ext cx="9829800" cy="5135563"/>
          </a:xfrm>
        </p:spPr>
        <p:txBody>
          <a:bodyPr/>
          <a:lstStyle/>
          <a:p>
            <a:r>
              <a:rPr lang="en-US" sz="2200" b="1" u="sng" dirty="0" smtClean="0"/>
              <a:t>Proof. (a)</a:t>
            </a:r>
            <a:r>
              <a:rPr lang="en-US" sz="2200" b="1" dirty="0" smtClean="0"/>
              <a:t>: </a:t>
            </a:r>
            <a:r>
              <a:rPr lang="en-US" sz="2200" dirty="0" smtClean="0"/>
              <a:t>The propositions </a:t>
            </a:r>
            <a:r>
              <a:rPr lang="en-US" sz="2200" b="1" i="1" dirty="0" smtClean="0"/>
              <a:t>α</a:t>
            </a:r>
            <a:r>
              <a:rPr lang="en-US" sz="2200" b="1" dirty="0" smtClean="0"/>
              <a:t> ∨ ￢</a:t>
            </a:r>
            <a:r>
              <a:rPr lang="en-US" sz="2200" b="1" i="1" dirty="0" smtClean="0"/>
              <a:t>α</a:t>
            </a:r>
            <a:r>
              <a:rPr lang="en-US" sz="2200" b="1" dirty="0" smtClean="0"/>
              <a:t> </a:t>
            </a:r>
            <a:r>
              <a:rPr lang="en-US" sz="2200" dirty="0" smtClean="0"/>
              <a:t>and </a:t>
            </a:r>
            <a:r>
              <a:rPr lang="en-US" sz="2200" b="1" dirty="0" smtClean="0"/>
              <a:t>￢(</a:t>
            </a:r>
            <a:r>
              <a:rPr lang="en-US" sz="2200" b="1" i="1" dirty="0" smtClean="0"/>
              <a:t>α</a:t>
            </a:r>
            <a:r>
              <a:rPr lang="en-US" sz="2200" b="1" dirty="0" smtClean="0"/>
              <a:t> ∧ ￢</a:t>
            </a:r>
            <a:r>
              <a:rPr lang="en-US" sz="2200" b="1" i="1" dirty="0" smtClean="0"/>
              <a:t>α</a:t>
            </a:r>
            <a:r>
              <a:rPr lang="en-US" sz="2200" b="1" dirty="0" smtClean="0"/>
              <a:t>) </a:t>
            </a:r>
            <a:r>
              <a:rPr lang="en-US" sz="2200" dirty="0" smtClean="0"/>
              <a:t>are </a:t>
            </a:r>
            <a:r>
              <a:rPr lang="en-US" sz="2200" b="1" dirty="0" smtClean="0"/>
              <a:t>tautologies</a:t>
            </a:r>
            <a:r>
              <a:rPr lang="en-US" sz="2200" dirty="0" smtClean="0"/>
              <a:t>. Therefore, </a:t>
            </a:r>
            <a:r>
              <a:rPr lang="en-US" sz="2200" b="1" dirty="0" smtClean="0"/>
              <a:t>1 = </a:t>
            </a:r>
            <a:r>
              <a:rPr lang="en-US" sz="2200" b="1" i="1" dirty="0" smtClean="0"/>
              <a:t>P</a:t>
            </a:r>
            <a:r>
              <a:rPr lang="en-US" sz="2200" b="1" dirty="0" smtClean="0"/>
              <a:t>(</a:t>
            </a:r>
            <a:r>
              <a:rPr lang="en-US" sz="2200" b="1" i="1" dirty="0" smtClean="0"/>
              <a:t>α</a:t>
            </a:r>
            <a:r>
              <a:rPr lang="en-US" sz="2200" b="1" dirty="0" smtClean="0"/>
              <a:t> ∨ ￢</a:t>
            </a:r>
            <a:r>
              <a:rPr lang="en-US" sz="2200" b="1" i="1" dirty="0" smtClean="0"/>
              <a:t>α</a:t>
            </a:r>
            <a:r>
              <a:rPr lang="en-US" sz="2200" b="1" dirty="0" smtClean="0"/>
              <a:t>) = </a:t>
            </a:r>
            <a:r>
              <a:rPr lang="en-US" sz="2200" b="1" i="1" dirty="0" smtClean="0"/>
              <a:t>P</a:t>
            </a:r>
            <a:r>
              <a:rPr lang="en-US" sz="2200" b="1" dirty="0" smtClean="0"/>
              <a:t>(</a:t>
            </a:r>
            <a:r>
              <a:rPr lang="en-US" sz="2200" b="1" i="1" dirty="0" smtClean="0"/>
              <a:t>α</a:t>
            </a:r>
            <a:r>
              <a:rPr lang="en-US" sz="2200" b="1" dirty="0" smtClean="0"/>
              <a:t>) +</a:t>
            </a:r>
            <a:r>
              <a:rPr lang="en-US" sz="2200" b="1" i="1" dirty="0" smtClean="0"/>
              <a:t>P</a:t>
            </a:r>
            <a:r>
              <a:rPr lang="en-US" sz="2200" b="1" dirty="0" smtClean="0"/>
              <a:t>(￢</a:t>
            </a:r>
            <a:r>
              <a:rPr lang="en-US" sz="2200" b="1" i="1" dirty="0" smtClean="0"/>
              <a:t>α</a:t>
            </a:r>
            <a:r>
              <a:rPr lang="en-US" sz="2200" b="1" dirty="0" smtClean="0"/>
              <a:t>). </a:t>
            </a:r>
            <a:r>
              <a:rPr lang="en-US" sz="2200" dirty="0" smtClean="0"/>
              <a:t>Rearranging gives the desired result.</a:t>
            </a:r>
          </a:p>
          <a:p>
            <a:r>
              <a:rPr lang="en-US" sz="2200" b="1" u="sng" dirty="0" smtClean="0"/>
              <a:t>Proof. (b)</a:t>
            </a:r>
            <a:r>
              <a:rPr lang="en-US" sz="2200" b="1" dirty="0" smtClean="0"/>
              <a:t>:</a:t>
            </a:r>
            <a:r>
              <a:rPr lang="en-US" sz="2200" dirty="0" smtClean="0"/>
              <a:t> If </a:t>
            </a:r>
            <a:r>
              <a:rPr lang="en-US" sz="2200" b="1" i="1" dirty="0" smtClean="0"/>
              <a:t>α</a:t>
            </a:r>
            <a:r>
              <a:rPr lang="en-US" sz="2200" b="1" dirty="0" smtClean="0"/>
              <a:t> ↔ </a:t>
            </a:r>
            <a:r>
              <a:rPr lang="en-US" sz="2200" b="1" i="1" dirty="0" smtClean="0"/>
              <a:t>β</a:t>
            </a:r>
            <a:r>
              <a:rPr lang="en-US" sz="2200" dirty="0" smtClean="0"/>
              <a:t>, then </a:t>
            </a:r>
            <a:r>
              <a:rPr lang="en-US" sz="2200" b="1" i="1" dirty="0" smtClean="0"/>
              <a:t>α</a:t>
            </a:r>
            <a:r>
              <a:rPr lang="en-US" sz="2200" b="1" dirty="0" smtClean="0"/>
              <a:t> ∨ ￢</a:t>
            </a:r>
            <a:r>
              <a:rPr lang="en-US" sz="2200" b="1" i="1" dirty="0" smtClean="0"/>
              <a:t>β</a:t>
            </a:r>
            <a:r>
              <a:rPr lang="en-US" sz="2200" b="1" dirty="0" smtClean="0"/>
              <a:t> </a:t>
            </a:r>
            <a:r>
              <a:rPr lang="en-US" sz="2200" dirty="0" smtClean="0"/>
              <a:t>is a </a:t>
            </a:r>
            <a:r>
              <a:rPr lang="en-US" sz="2200" b="1" dirty="0" smtClean="0"/>
              <a:t>tautology</a:t>
            </a:r>
            <a:r>
              <a:rPr lang="en-US" sz="2200" dirty="0" smtClean="0"/>
              <a:t>, so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1</a:t>
            </a:r>
            <a:r>
              <a:rPr lang="el-GR" sz="2200" dirty="0" smtClean="0"/>
              <a:t>.</a:t>
            </a:r>
            <a:r>
              <a:rPr lang="en-US" sz="2200" dirty="0" smtClean="0"/>
              <a:t> </a:t>
            </a:r>
            <a:r>
              <a:rPr lang="el-GR" sz="2200" b="1" i="1" dirty="0" smtClean="0"/>
              <a:t>α</a:t>
            </a:r>
            <a:r>
              <a:rPr lang="el-GR" sz="2200" dirty="0" smtClean="0"/>
              <a:t> </a:t>
            </a:r>
            <a:r>
              <a:rPr lang="en-US" sz="2200" dirty="0" smtClean="0"/>
              <a:t>and </a:t>
            </a:r>
            <a:r>
              <a:rPr lang="en-US" sz="2200" b="1" dirty="0" smtClean="0"/>
              <a:t>￢</a:t>
            </a:r>
            <a:r>
              <a:rPr lang="el-GR" sz="2200" b="1" i="1" dirty="0" smtClean="0"/>
              <a:t>β</a:t>
            </a:r>
            <a:r>
              <a:rPr lang="el-GR" sz="2200" dirty="0" smtClean="0"/>
              <a:t> </a:t>
            </a:r>
            <a:r>
              <a:rPr lang="en-US" sz="2200" dirty="0" smtClean="0"/>
              <a:t>are </a:t>
            </a:r>
            <a:r>
              <a:rPr lang="en-US" sz="2200" b="1" dirty="0" smtClean="0"/>
              <a:t>contradictory</a:t>
            </a:r>
            <a:r>
              <a:rPr lang="en-US" sz="2200" dirty="0" smtClean="0"/>
              <a:t> statements, so </a:t>
            </a:r>
            <a:r>
              <a:rPr lang="en-US" sz="2200" b="1" dirty="0" smtClean="0"/>
              <a:t>Axiom3 </a:t>
            </a:r>
            <a:r>
              <a:rPr lang="en-US" sz="2200" dirty="0" smtClean="0"/>
              <a:t>gives </a:t>
            </a:r>
            <a:r>
              <a:rPr lang="en-US" sz="2200" b="1" dirty="0" smtClean="0"/>
              <a:t>P(</a:t>
            </a:r>
            <a:r>
              <a:rPr lang="en-US" sz="2200" b="1" i="1" dirty="0" smtClean="0"/>
              <a:t>α</a:t>
            </a:r>
            <a:r>
              <a:rPr lang="en-US" sz="2200" b="1" dirty="0" smtClean="0"/>
              <a:t> ∨ ￢</a:t>
            </a:r>
            <a:r>
              <a:rPr lang="en-US" sz="2200" b="1" i="1" dirty="0" smtClean="0"/>
              <a:t>β</a:t>
            </a:r>
            <a:r>
              <a:rPr lang="en-US" sz="2200" b="1" dirty="0" smtClean="0"/>
              <a:t>) = </a:t>
            </a:r>
            <a:r>
              <a:rPr lang="en-US" sz="2200" b="1" i="1" dirty="0" smtClean="0"/>
              <a:t>P</a:t>
            </a:r>
            <a:r>
              <a:rPr lang="en-US" sz="2200" b="1" dirty="0" smtClean="0"/>
              <a:t>(</a:t>
            </a:r>
            <a:r>
              <a:rPr lang="en-US" sz="2200" b="1" i="1" dirty="0" smtClean="0"/>
              <a:t>α</a:t>
            </a:r>
            <a:r>
              <a:rPr lang="en-US" sz="2200" b="1" dirty="0" smtClean="0"/>
              <a:t>) + </a:t>
            </a:r>
            <a:r>
              <a:rPr lang="en-US" sz="2200" b="1" i="1" dirty="0" smtClean="0"/>
              <a:t>P</a:t>
            </a:r>
            <a:r>
              <a:rPr lang="en-US" sz="2200" b="1" dirty="0" smtClean="0"/>
              <a:t>(￢</a:t>
            </a:r>
            <a:r>
              <a:rPr lang="en-US" sz="2200" b="1" i="1" dirty="0" smtClean="0"/>
              <a:t>β</a:t>
            </a:r>
            <a:r>
              <a:rPr lang="en-US" sz="2200" b="1" dirty="0" smtClean="0"/>
              <a:t>). </a:t>
            </a:r>
            <a:r>
              <a:rPr lang="en-US" sz="2200" dirty="0" smtClean="0"/>
              <a:t>Using part (a), </a:t>
            </a:r>
            <a:r>
              <a:rPr lang="en-US" sz="2200" b="1" i="1" dirty="0" smtClean="0"/>
              <a:t>P</a:t>
            </a:r>
            <a:r>
              <a:rPr lang="en-US" sz="2200" b="1" dirty="0" smtClean="0"/>
              <a:t>(￢</a:t>
            </a:r>
            <a:r>
              <a:rPr lang="en-US" sz="2200" b="1" i="1" dirty="0" smtClean="0"/>
              <a:t>β</a:t>
            </a:r>
            <a:r>
              <a:rPr lang="en-US" sz="2200" b="1" dirty="0" smtClean="0"/>
              <a:t>) = 1 − </a:t>
            </a:r>
            <a:r>
              <a:rPr lang="en-US" sz="2200" b="1" i="1" dirty="0" smtClean="0"/>
              <a:t>P</a:t>
            </a:r>
            <a:r>
              <a:rPr lang="en-US" sz="2200" b="1" dirty="0" smtClean="0"/>
              <a:t>(</a:t>
            </a:r>
            <a:r>
              <a:rPr lang="en-US" sz="2200" b="1" i="1" dirty="0" smtClean="0"/>
              <a:t>β</a:t>
            </a:r>
            <a:r>
              <a:rPr lang="en-US" sz="2200" b="1" dirty="0" smtClean="0"/>
              <a:t>). </a:t>
            </a:r>
            <a:r>
              <a:rPr lang="en-US" sz="2200" dirty="0" smtClean="0"/>
              <a:t>Thus,   </a:t>
            </a:r>
            <a:r>
              <a:rPr lang="en-US" sz="2200" b="1" i="1" dirty="0" smtClean="0"/>
              <a:t>P</a:t>
            </a:r>
            <a:r>
              <a:rPr lang="en-US" sz="2200" b="1" dirty="0" smtClean="0"/>
              <a:t>(</a:t>
            </a:r>
            <a:r>
              <a:rPr lang="en-US" sz="2200" b="1" i="1" dirty="0" smtClean="0"/>
              <a:t>α</a:t>
            </a:r>
            <a:r>
              <a:rPr lang="en-US" sz="2200" b="1" dirty="0" smtClean="0"/>
              <a:t>) + 1 − </a:t>
            </a:r>
            <a:r>
              <a:rPr lang="en-US" sz="2200" b="1" i="1" dirty="0" smtClean="0"/>
              <a:t>P</a:t>
            </a:r>
            <a:r>
              <a:rPr lang="en-US" sz="2200" b="1" dirty="0" smtClean="0"/>
              <a:t>(</a:t>
            </a:r>
            <a:r>
              <a:rPr lang="en-US" sz="2200" b="1" i="1" dirty="0" smtClean="0"/>
              <a:t>β</a:t>
            </a:r>
            <a:r>
              <a:rPr lang="en-US" sz="2200" b="1" dirty="0" smtClean="0"/>
              <a:t>) = 1</a:t>
            </a:r>
            <a:r>
              <a:rPr lang="en-US" sz="2200" dirty="0" smtClean="0"/>
              <a:t>, and so </a:t>
            </a:r>
            <a:r>
              <a:rPr lang="en-US" sz="2200" b="1" i="1" dirty="0" smtClean="0"/>
              <a:t>P</a:t>
            </a:r>
            <a:r>
              <a:rPr lang="en-US" sz="2200" b="1" dirty="0" smtClean="0"/>
              <a:t>(</a:t>
            </a:r>
            <a:r>
              <a:rPr lang="el-GR" sz="2200" b="1" i="1" dirty="0" smtClean="0"/>
              <a:t>α</a:t>
            </a:r>
            <a:r>
              <a:rPr lang="el-GR" sz="2200" b="1" dirty="0" smtClean="0"/>
              <a:t>) = </a:t>
            </a:r>
            <a:r>
              <a:rPr lang="en-US" sz="2200" b="1" i="1" dirty="0" smtClean="0"/>
              <a:t>P</a:t>
            </a:r>
            <a:r>
              <a:rPr lang="en-US" sz="2200" b="1" dirty="0" smtClean="0"/>
              <a:t>(</a:t>
            </a:r>
            <a:r>
              <a:rPr lang="el-GR" sz="2200" b="1" i="1" dirty="0" smtClean="0"/>
              <a:t>β</a:t>
            </a:r>
            <a:r>
              <a:rPr lang="el-GR" sz="2200" b="1" dirty="0" smtClean="0"/>
              <a:t>).</a:t>
            </a:r>
            <a:endParaRPr lang="en-US" sz="2200" b="1" dirty="0" smtClean="0"/>
          </a:p>
          <a:p>
            <a:r>
              <a:rPr lang="en-US" sz="2200" b="1" u="sng" dirty="0" smtClean="0"/>
              <a:t>Proof. (c)</a:t>
            </a:r>
            <a:r>
              <a:rPr lang="en-US" sz="2200" b="1" dirty="0" smtClean="0"/>
              <a:t>:</a:t>
            </a:r>
            <a:r>
              <a:rPr lang="en-US" sz="2200" dirty="0" smtClean="0"/>
              <a:t> The proposition </a:t>
            </a:r>
            <a:r>
              <a:rPr lang="el-GR" sz="2200" b="1" i="1" dirty="0" smtClean="0"/>
              <a:t>α</a:t>
            </a:r>
            <a:r>
              <a:rPr lang="el-GR" sz="2200" b="1" dirty="0" smtClean="0"/>
              <a:t> ↔ ((</a:t>
            </a:r>
            <a:r>
              <a:rPr lang="el-GR" sz="2200" b="1" i="1" dirty="0" smtClean="0"/>
              <a:t>α</a:t>
            </a:r>
            <a:r>
              <a:rPr lang="el-GR" sz="2200" b="1" dirty="0" smtClean="0"/>
              <a:t> ∧ </a:t>
            </a:r>
            <a:r>
              <a:rPr lang="el-GR" sz="2200" b="1" i="1" dirty="0" smtClean="0"/>
              <a:t>β</a:t>
            </a:r>
            <a:r>
              <a:rPr lang="el-GR" sz="2200" b="1" dirty="0" smtClean="0"/>
              <a:t>) ∨ (</a:t>
            </a:r>
            <a:r>
              <a:rPr lang="el-GR" sz="2200" b="1" i="1" dirty="0" smtClean="0"/>
              <a:t>α</a:t>
            </a:r>
            <a:r>
              <a:rPr lang="el-GR" sz="2200" b="1" dirty="0" smtClean="0"/>
              <a:t> ∧ ￢</a:t>
            </a:r>
            <a:r>
              <a:rPr lang="el-GR" sz="2200" b="1" i="1" dirty="0" smtClean="0"/>
              <a:t>β</a:t>
            </a:r>
            <a:r>
              <a:rPr lang="el-GR" sz="2200" b="1" dirty="0" smtClean="0"/>
              <a:t>)) </a:t>
            </a:r>
            <a:r>
              <a:rPr lang="en-US" sz="2200" dirty="0" smtClean="0"/>
              <a:t>and </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l-GR" sz="2200" b="1" i="1" dirty="0" smtClean="0"/>
              <a:t>α</a:t>
            </a:r>
            <a:r>
              <a:rPr lang="el-GR" sz="2200" b="1" dirty="0" smtClean="0"/>
              <a:t> ∧ ￢</a:t>
            </a:r>
            <a:r>
              <a:rPr lang="el-GR" sz="2200" b="1" i="1" dirty="0" smtClean="0"/>
              <a:t>β</a:t>
            </a:r>
            <a:r>
              <a:rPr lang="el-GR" sz="2200" b="1" dirty="0" smtClean="0"/>
              <a:t>))</a:t>
            </a:r>
            <a:r>
              <a:rPr lang="el-GR" sz="2200" dirty="0" smtClean="0"/>
              <a:t> </a:t>
            </a:r>
            <a:r>
              <a:rPr lang="en-US" sz="2200" dirty="0" smtClean="0"/>
              <a:t>are </a:t>
            </a:r>
            <a:r>
              <a:rPr lang="en-US" sz="2200" b="1" dirty="0" smtClean="0"/>
              <a:t>tautologies</a:t>
            </a:r>
            <a:r>
              <a:rPr lang="en-US" sz="2200" dirty="0" smtClean="0"/>
              <a:t>. Thus, </a:t>
            </a:r>
            <a:r>
              <a:rPr lang="en-US" sz="2200" b="1" i="1" dirty="0" smtClean="0"/>
              <a:t>P</a:t>
            </a:r>
            <a:r>
              <a:rPr lang="en-US" sz="2200" b="1" dirty="0" smtClean="0"/>
              <a:t>(</a:t>
            </a:r>
            <a:r>
              <a:rPr lang="el-GR" sz="2200" b="1" i="1" dirty="0" smtClean="0"/>
              <a:t>α</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a:t>
            </a:r>
            <a:r>
              <a:rPr lang="el-GR" sz="2200" dirty="0" smtClean="0"/>
              <a:t>.</a:t>
            </a:r>
            <a:endParaRPr lang="en-US" sz="2200" dirty="0" smtClean="0"/>
          </a:p>
          <a:p>
            <a:r>
              <a:rPr lang="en-US" sz="2200" b="1" u="sng" dirty="0" smtClean="0"/>
              <a:t>Proof. (d)</a:t>
            </a:r>
            <a:r>
              <a:rPr lang="en-US" sz="2200" b="1" dirty="0" smtClean="0"/>
              <a:t>:</a:t>
            </a:r>
            <a:r>
              <a:rPr lang="en-US" sz="2200" dirty="0" smtClean="0"/>
              <a:t> The proof is analogous to the proof of proposition </a:t>
            </a:r>
            <a:r>
              <a:rPr lang="en-US" sz="2200" b="1" dirty="0" smtClean="0"/>
              <a:t>(c)</a:t>
            </a:r>
            <a:r>
              <a:rPr lang="en-US" sz="2200" dirty="0" smtClean="0"/>
              <a:t>.</a:t>
            </a:r>
          </a:p>
          <a:p>
            <a:r>
              <a:rPr lang="en-US" sz="2200" b="1" u="sng" dirty="0" smtClean="0"/>
              <a:t>Proof. (e)</a:t>
            </a:r>
            <a:r>
              <a:rPr lang="en-US" sz="2200" b="1" dirty="0" smtClean="0"/>
              <a:t>:</a:t>
            </a:r>
            <a:r>
              <a:rPr lang="en-US" sz="2200" dirty="0" smtClean="0"/>
              <a:t> </a:t>
            </a:r>
            <a:r>
              <a:rPr lang="en-US" sz="2200" b="1" dirty="0" smtClean="0"/>
              <a:t>(</a:t>
            </a:r>
            <a:r>
              <a:rPr lang="el-GR" sz="2200" b="1" i="1" dirty="0" smtClean="0"/>
              <a:t>α</a:t>
            </a:r>
            <a:r>
              <a:rPr lang="el-GR" sz="2200" b="1" dirty="0" smtClean="0"/>
              <a:t> ∨ </a:t>
            </a:r>
            <a:r>
              <a:rPr lang="el-GR" sz="2200" b="1" i="1" dirty="0" smtClean="0"/>
              <a:t>β</a:t>
            </a:r>
            <a:r>
              <a:rPr lang="el-GR" sz="2200" b="1" dirty="0" smtClean="0"/>
              <a:t>)↔ ((</a:t>
            </a:r>
            <a:r>
              <a:rPr lang="el-GR" sz="2200" b="1" i="1" dirty="0" smtClean="0"/>
              <a:t>α</a:t>
            </a:r>
            <a:r>
              <a:rPr lang="el-GR" sz="2200" b="1" dirty="0" smtClean="0"/>
              <a:t> ∧ ￢</a:t>
            </a:r>
            <a:r>
              <a:rPr lang="el-GR" sz="2200" b="1" i="1" dirty="0" smtClean="0"/>
              <a:t>β</a:t>
            </a:r>
            <a:r>
              <a:rPr lang="el-GR" sz="2200" b="1" dirty="0" smtClean="0"/>
              <a:t>) ∨ </a:t>
            </a:r>
            <a:r>
              <a:rPr lang="el-GR" sz="2200" b="1" i="1" dirty="0" smtClean="0"/>
              <a:t>β</a:t>
            </a:r>
            <a:r>
              <a:rPr lang="el-GR" sz="2200" b="1" dirty="0" smtClean="0"/>
              <a:t>) </a:t>
            </a:r>
            <a:r>
              <a:rPr lang="en-US" sz="2200" dirty="0" smtClean="0"/>
              <a:t>is a</a:t>
            </a:r>
            <a:r>
              <a:rPr lang="en-US" sz="2200" b="1" dirty="0" smtClean="0"/>
              <a:t> tautology</a:t>
            </a:r>
            <a:r>
              <a:rPr lang="en-US" sz="2200" dirty="0" smtClean="0"/>
              <a:t>. Thus</a:t>
            </a:r>
            <a:r>
              <a:rPr lang="en-US" sz="2200" b="1"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l-GR" sz="2200" b="1" i="1" dirty="0" smtClean="0"/>
              <a:t>β</a:t>
            </a:r>
            <a:r>
              <a:rPr lang="el-GR" sz="2200" b="1" dirty="0" smtClean="0"/>
              <a:t>)</a:t>
            </a:r>
            <a:r>
              <a:rPr lang="en-US" sz="2200" b="1" dirty="0" smtClean="0"/>
              <a:t> </a:t>
            </a:r>
            <a:r>
              <a:rPr lang="en-US" sz="2200"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a:t>
            </a:r>
            <a:r>
              <a:rPr lang="en-US" sz="2200" b="1" i="1" dirty="0" smtClean="0"/>
              <a:t>P</a:t>
            </a:r>
            <a:r>
              <a:rPr lang="en-US" sz="2200" b="1" dirty="0" smtClean="0"/>
              <a:t>(</a:t>
            </a:r>
            <a:r>
              <a:rPr lang="el-GR" sz="2200" b="1" i="1" dirty="0" smtClean="0"/>
              <a:t>β</a:t>
            </a:r>
            <a:r>
              <a:rPr lang="el-GR" sz="2200" b="1" dirty="0" smtClean="0"/>
              <a:t>).</a:t>
            </a:r>
            <a:r>
              <a:rPr lang="en-US" sz="2200" b="1" dirty="0" smtClean="0"/>
              <a:t> </a:t>
            </a:r>
            <a:r>
              <a:rPr lang="en-US" sz="2200" dirty="0" smtClean="0"/>
              <a:t>Proposition </a:t>
            </a:r>
            <a:r>
              <a:rPr lang="en-US" sz="2200" b="1" dirty="0" smtClean="0"/>
              <a:t>(c) </a:t>
            </a:r>
            <a:r>
              <a:rPr lang="en-US" sz="2200" dirty="0" smtClean="0"/>
              <a:t>shows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a:t>
            </a:r>
            <a:r>
              <a:rPr lang="en-US" sz="2200" dirty="0" smtClean="0"/>
              <a:t>Thus,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 = </a:t>
            </a:r>
            <a:r>
              <a:rPr lang="en-US" sz="2200" b="1" i="1" dirty="0" smtClean="0"/>
              <a:t>P</a:t>
            </a:r>
            <a:r>
              <a:rPr lang="en-US" sz="2200" b="1" dirty="0" smtClean="0"/>
              <a:t>(</a:t>
            </a:r>
            <a:r>
              <a:rPr lang="el-GR" sz="2200" b="1" i="1" dirty="0" smtClean="0"/>
              <a:t>α</a:t>
            </a:r>
            <a:r>
              <a:rPr lang="el-GR" sz="2200" b="1" dirty="0" smtClean="0"/>
              <a:t>) + </a:t>
            </a:r>
            <a:r>
              <a:rPr lang="en-US" sz="2200" b="1" i="1" dirty="0" smtClean="0"/>
              <a:t>P</a:t>
            </a:r>
            <a:r>
              <a:rPr lang="en-US" sz="2200" b="1" dirty="0" smtClean="0"/>
              <a:t>(</a:t>
            </a:r>
            <a:r>
              <a:rPr lang="el-GR" sz="2200" b="1" i="1" dirty="0" smtClean="0"/>
              <a:t>β</a:t>
            </a:r>
            <a:r>
              <a:rPr lang="el-GR" sz="2200" b="1" dirty="0" smtClean="0"/>
              <a:t>) −</a:t>
            </a:r>
            <a:r>
              <a:rPr lang="en-US" sz="2200" b="1" i="1" dirty="0" smtClean="0"/>
              <a:t>P</a:t>
            </a:r>
            <a:r>
              <a:rPr lang="en-US" sz="2200" b="1" dirty="0" smtClean="0"/>
              <a:t>(</a:t>
            </a:r>
            <a:r>
              <a:rPr lang="el-GR" sz="2200" b="1" i="1" dirty="0" smtClean="0"/>
              <a:t>α</a:t>
            </a:r>
            <a:r>
              <a:rPr lang="el-GR" sz="2200" b="1" dirty="0" smtClean="0"/>
              <a:t> ∧ </a:t>
            </a:r>
            <a:r>
              <a:rPr lang="el-GR" sz="2200" b="1" i="1" dirty="0" smtClean="0"/>
              <a:t>β</a:t>
            </a:r>
            <a:r>
              <a:rPr lang="el-GR" sz="2200" b="1" dirty="0" smtClean="0"/>
              <a:t>).</a:t>
            </a:r>
            <a:endParaRPr lang="th-TH" sz="2200" b="1"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11</a:t>
            </a:fld>
            <a:endParaRPr lang="th-TH"/>
          </a:p>
        </p:txBody>
      </p:sp>
      <p:sp>
        <p:nvSpPr>
          <p:cNvPr id="6" name="Title 1"/>
          <p:cNvSpPr>
            <a:spLocks noGrp="1"/>
          </p:cNvSpPr>
          <p:nvPr>
            <p:ph type="title"/>
          </p:nvPr>
        </p:nvSpPr>
        <p:spPr>
          <a:xfrm>
            <a:off x="495300" y="228600"/>
            <a:ext cx="9258300" cy="792162"/>
          </a:xfrm>
        </p:spPr>
        <p:txBody>
          <a:bodyPr/>
          <a:lstStyle/>
          <a:p>
            <a:r>
              <a:rPr lang="en-US" sz="4000" dirty="0" smtClean="0"/>
              <a:t>Axioms for Probability </a:t>
            </a:r>
            <a:endParaRPr lang="th-TH"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15962"/>
          </a:xfrm>
        </p:spPr>
        <p:txBody>
          <a:bodyPr/>
          <a:lstStyle/>
          <a:p>
            <a:r>
              <a:rPr lang="en-US" sz="4000" dirty="0" smtClean="0"/>
              <a:t>Conditional Probability</a:t>
            </a:r>
            <a:endParaRPr lang="th-TH" sz="4000" dirty="0"/>
          </a:p>
        </p:txBody>
      </p:sp>
      <p:sp>
        <p:nvSpPr>
          <p:cNvPr id="3" name="Content Placeholder 2"/>
          <p:cNvSpPr>
            <a:spLocks noGrp="1"/>
          </p:cNvSpPr>
          <p:nvPr>
            <p:ph idx="1"/>
          </p:nvPr>
        </p:nvSpPr>
        <p:spPr>
          <a:xfrm>
            <a:off x="266700" y="990600"/>
            <a:ext cx="9505950" cy="5135563"/>
          </a:xfrm>
        </p:spPr>
        <p:txBody>
          <a:bodyPr/>
          <a:lstStyle/>
          <a:p>
            <a:r>
              <a:rPr lang="en-US" sz="2400" dirty="0" smtClean="0"/>
              <a:t>Probability is a </a:t>
            </a:r>
            <a:r>
              <a:rPr lang="en-US" sz="2400" b="1" dirty="0" smtClean="0"/>
              <a:t>measure of belief</a:t>
            </a:r>
            <a:r>
              <a:rPr lang="en-US" sz="2400" dirty="0" smtClean="0"/>
              <a:t>. </a:t>
            </a:r>
          </a:p>
          <a:p>
            <a:r>
              <a:rPr lang="en-US" sz="2400" dirty="0" smtClean="0"/>
              <a:t>The </a:t>
            </a:r>
            <a:r>
              <a:rPr lang="en-US" sz="2400" b="1" dirty="0" smtClean="0"/>
              <a:t>measure of belief </a:t>
            </a:r>
            <a:r>
              <a:rPr lang="en-US" sz="2400" dirty="0" smtClean="0"/>
              <a:t>in proposition </a:t>
            </a:r>
            <a:r>
              <a:rPr lang="en-US" sz="2400" b="1" i="1" dirty="0" smtClean="0"/>
              <a:t>h</a:t>
            </a:r>
            <a:r>
              <a:rPr lang="en-US" sz="2400" dirty="0" smtClean="0"/>
              <a:t> given proposition </a:t>
            </a:r>
            <a:r>
              <a:rPr lang="en-US" sz="2400" b="1" i="1" dirty="0" smtClean="0"/>
              <a:t>e</a:t>
            </a:r>
            <a:r>
              <a:rPr lang="en-US" sz="2400" dirty="0" smtClean="0"/>
              <a:t> is called the </a:t>
            </a:r>
            <a:r>
              <a:rPr lang="en-US" sz="2400" b="1" dirty="0" smtClean="0"/>
              <a:t>conditional probability </a:t>
            </a:r>
            <a:r>
              <a:rPr lang="en-US" sz="2400" dirty="0" smtClean="0"/>
              <a:t>of </a:t>
            </a:r>
            <a:r>
              <a:rPr lang="en-US" sz="2400" b="1" i="1" dirty="0" smtClean="0"/>
              <a:t>h</a:t>
            </a:r>
            <a:r>
              <a:rPr lang="en-US" sz="2400" dirty="0" smtClean="0"/>
              <a:t> given </a:t>
            </a:r>
            <a:r>
              <a:rPr lang="en-US" sz="2400" b="1" i="1" dirty="0" smtClean="0"/>
              <a:t>e</a:t>
            </a:r>
            <a:r>
              <a:rPr lang="en-US" sz="2400" dirty="0" smtClean="0"/>
              <a:t>, written </a:t>
            </a:r>
            <a:r>
              <a:rPr lang="en-US" sz="2400" b="1" i="1" dirty="0" smtClean="0"/>
              <a:t>P</a:t>
            </a:r>
            <a:r>
              <a:rPr lang="en-US" sz="2400" b="1" dirty="0" smtClean="0"/>
              <a:t>(</a:t>
            </a:r>
            <a:r>
              <a:rPr lang="en-US" sz="2400" b="1" i="1" dirty="0" smtClean="0"/>
              <a:t>h</a:t>
            </a:r>
            <a:r>
              <a:rPr lang="en-US" sz="2400" b="1" dirty="0" smtClean="0"/>
              <a:t>|</a:t>
            </a:r>
            <a:r>
              <a:rPr lang="en-US" sz="2400" b="1" i="1" dirty="0" smtClean="0"/>
              <a:t>e</a:t>
            </a:r>
            <a:r>
              <a:rPr lang="en-US" sz="2400" b="1" dirty="0" smtClean="0"/>
              <a:t>)</a:t>
            </a:r>
            <a:r>
              <a:rPr lang="en-US" sz="2400" dirty="0" smtClean="0"/>
              <a:t>.</a:t>
            </a:r>
          </a:p>
          <a:p>
            <a:r>
              <a:rPr lang="en-US" sz="2400" dirty="0" smtClean="0"/>
              <a:t>The proposition </a:t>
            </a:r>
            <a:r>
              <a:rPr lang="en-US" sz="2400" b="1" i="1" dirty="0" smtClean="0"/>
              <a:t>e</a:t>
            </a:r>
            <a:r>
              <a:rPr lang="en-US" sz="2400" dirty="0" smtClean="0"/>
              <a:t> representing the </a:t>
            </a:r>
            <a:r>
              <a:rPr lang="en-US" sz="2400" b="1" dirty="0" smtClean="0"/>
              <a:t>conjunction</a:t>
            </a:r>
            <a:r>
              <a:rPr lang="en-US" sz="2400" dirty="0" smtClean="0"/>
              <a:t> of all of the agent’s observations of the world is called </a:t>
            </a:r>
            <a:r>
              <a:rPr lang="en-US" sz="2400" b="1" dirty="0" smtClean="0"/>
              <a:t>evidence</a:t>
            </a:r>
            <a:r>
              <a:rPr lang="en-US" sz="2400" dirty="0" smtClean="0"/>
              <a:t>.</a:t>
            </a:r>
          </a:p>
          <a:p>
            <a:r>
              <a:rPr lang="en-US" sz="2400" dirty="0" smtClean="0"/>
              <a:t>Given </a:t>
            </a:r>
            <a:r>
              <a:rPr lang="en-US" sz="2400" b="1" dirty="0" smtClean="0"/>
              <a:t>evidence </a:t>
            </a:r>
            <a:r>
              <a:rPr lang="en-US" sz="2400" b="1" i="1" dirty="0" smtClean="0"/>
              <a:t>e</a:t>
            </a:r>
            <a:r>
              <a:rPr lang="en-US" sz="2400" dirty="0" smtClean="0"/>
              <a:t>, the conditional probability </a:t>
            </a:r>
            <a:r>
              <a:rPr lang="en-US" sz="2400" b="1" i="1" dirty="0" smtClean="0"/>
              <a:t>P</a:t>
            </a:r>
            <a:r>
              <a:rPr lang="en-US" sz="2400" b="1" dirty="0" smtClean="0"/>
              <a:t>(</a:t>
            </a:r>
            <a:r>
              <a:rPr lang="en-US" sz="2400" b="1" i="1" dirty="0" smtClean="0"/>
              <a:t>h</a:t>
            </a:r>
            <a:r>
              <a:rPr lang="en-US" sz="2400" b="1" dirty="0" smtClean="0"/>
              <a:t>|</a:t>
            </a:r>
            <a:r>
              <a:rPr lang="en-US" sz="2400" b="1" i="1" dirty="0" smtClean="0"/>
              <a:t>e</a:t>
            </a:r>
            <a:r>
              <a:rPr lang="en-US" sz="2400" b="1" dirty="0" smtClean="0"/>
              <a:t>)</a:t>
            </a:r>
            <a:r>
              <a:rPr lang="en-US" sz="2400" dirty="0" smtClean="0"/>
              <a:t> is the agent’s </a:t>
            </a:r>
            <a:r>
              <a:rPr lang="en-US" sz="2400" b="1" dirty="0" smtClean="0"/>
              <a:t>posterior probability </a:t>
            </a:r>
            <a:r>
              <a:rPr lang="en-US" sz="2400" dirty="0" smtClean="0"/>
              <a:t>of </a:t>
            </a:r>
            <a:r>
              <a:rPr lang="en-US" sz="2400" b="1" i="1" dirty="0" smtClean="0"/>
              <a:t>h</a:t>
            </a:r>
            <a:r>
              <a:rPr lang="en-US" sz="2400" dirty="0" smtClean="0"/>
              <a:t>.</a:t>
            </a:r>
          </a:p>
          <a:p>
            <a:r>
              <a:rPr lang="en-US" sz="2400" dirty="0" smtClean="0"/>
              <a:t>The probability </a:t>
            </a:r>
            <a:r>
              <a:rPr lang="en-US" sz="2400" b="1" i="1" dirty="0" smtClean="0"/>
              <a:t>P</a:t>
            </a:r>
            <a:r>
              <a:rPr lang="en-US" sz="2400" b="1" dirty="0" smtClean="0"/>
              <a:t>(</a:t>
            </a:r>
            <a:r>
              <a:rPr lang="en-US" sz="2400" b="1" i="1" dirty="0" smtClean="0"/>
              <a:t>h</a:t>
            </a:r>
            <a:r>
              <a:rPr lang="en-US" sz="2400" b="1" dirty="0" smtClean="0"/>
              <a:t>) </a:t>
            </a:r>
            <a:r>
              <a:rPr lang="en-US" sz="2400" dirty="0" smtClean="0"/>
              <a:t>is the </a:t>
            </a:r>
            <a:r>
              <a:rPr lang="en-US" sz="2400" b="1" dirty="0" smtClean="0"/>
              <a:t>prior probability </a:t>
            </a:r>
            <a:r>
              <a:rPr lang="en-US" sz="2400" dirty="0" smtClean="0"/>
              <a:t>of </a:t>
            </a:r>
            <a:r>
              <a:rPr lang="en-US" sz="2400" b="1" i="1" dirty="0" smtClean="0"/>
              <a:t>h</a:t>
            </a:r>
            <a:r>
              <a:rPr lang="en-US" sz="2400" dirty="0" smtClean="0"/>
              <a:t> and is the same as </a:t>
            </a:r>
            <a:r>
              <a:rPr lang="en-US" sz="2400" b="1" i="1" dirty="0" smtClean="0"/>
              <a:t>P</a:t>
            </a:r>
            <a:r>
              <a:rPr lang="en-US" sz="2400" b="1" dirty="0" smtClean="0"/>
              <a:t>(</a:t>
            </a:r>
            <a:r>
              <a:rPr lang="en-US" sz="2400" b="1" i="1" dirty="0" err="1" smtClean="0"/>
              <a:t>h</a:t>
            </a:r>
            <a:r>
              <a:rPr lang="en-US" sz="2400" b="1" dirty="0" err="1" smtClean="0"/>
              <a:t>|true</a:t>
            </a:r>
            <a:r>
              <a:rPr lang="en-US" sz="2400" b="1" dirty="0" smtClean="0"/>
              <a:t>) </a:t>
            </a:r>
            <a:r>
              <a:rPr lang="en-US" sz="2400" dirty="0" smtClean="0"/>
              <a:t>because it is the probability before the agent has observed anything.</a:t>
            </a:r>
          </a:p>
          <a:p>
            <a:pPr lvl="1"/>
            <a:r>
              <a:rPr lang="en-US" sz="2000" dirty="0" smtClean="0"/>
              <a:t>The </a:t>
            </a:r>
            <a:r>
              <a:rPr lang="en-US" sz="2000" b="1" dirty="0" smtClean="0"/>
              <a:t>evidence</a:t>
            </a:r>
            <a:r>
              <a:rPr lang="en-US" sz="2000" dirty="0" smtClean="0"/>
              <a:t> used for the </a:t>
            </a:r>
            <a:r>
              <a:rPr lang="en-US" sz="2000" b="1" dirty="0" smtClean="0"/>
              <a:t>posterior probability </a:t>
            </a:r>
            <a:r>
              <a:rPr lang="en-US" sz="2000" dirty="0" smtClean="0"/>
              <a:t>is </a:t>
            </a:r>
            <a:r>
              <a:rPr lang="en-US" sz="2000" b="1" i="1" dirty="0" smtClean="0"/>
              <a:t>everything</a:t>
            </a:r>
            <a:r>
              <a:rPr lang="en-US" sz="2000" dirty="0" smtClean="0"/>
              <a:t> the agent observes about a particular situation.</a:t>
            </a:r>
            <a:endParaRPr lang="th-TH" sz="2000" dirty="0" smtClean="0"/>
          </a:p>
          <a:p>
            <a:pPr lvl="1"/>
            <a:endParaRPr lang="th-TH" sz="20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12</a:t>
            </a:fld>
            <a:endParaRPr lang="th-T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219200"/>
            <a:ext cx="9505950" cy="4906963"/>
          </a:xfrm>
        </p:spPr>
        <p:txBody>
          <a:bodyPr/>
          <a:lstStyle/>
          <a:p>
            <a:r>
              <a:rPr lang="en-US" sz="2800" b="1" u="sng" dirty="0" smtClean="0"/>
              <a:t>Example 8.3</a:t>
            </a:r>
            <a:r>
              <a:rPr lang="en-US" sz="2800" b="1" dirty="0" smtClean="0"/>
              <a:t>:</a:t>
            </a:r>
          </a:p>
          <a:p>
            <a:pPr lvl="1"/>
            <a:r>
              <a:rPr lang="en-US" sz="2400" b="1" dirty="0" smtClean="0"/>
              <a:t> </a:t>
            </a:r>
            <a:r>
              <a:rPr lang="en-US" sz="2400" dirty="0" smtClean="0"/>
              <a:t>For the diagnostic assistant, </a:t>
            </a:r>
            <a:r>
              <a:rPr lang="en-US" sz="2400" b="1" dirty="0" smtClean="0"/>
              <a:t>the prior probability distribution </a:t>
            </a:r>
            <a:r>
              <a:rPr lang="en-US" sz="2400" dirty="0" smtClean="0"/>
              <a:t>over possible diseases is used before the diagnostic agent finds out about the particular patient. </a:t>
            </a:r>
          </a:p>
          <a:p>
            <a:pPr lvl="1"/>
            <a:r>
              <a:rPr lang="en-US" sz="2400" b="1" dirty="0" smtClean="0"/>
              <a:t>Evidence</a:t>
            </a:r>
            <a:r>
              <a:rPr lang="en-US" sz="2400" dirty="0" smtClean="0"/>
              <a:t> is obtained through discussions with the patient, observing symptoms, and the results of lab tests. </a:t>
            </a:r>
          </a:p>
          <a:p>
            <a:pPr lvl="1"/>
            <a:r>
              <a:rPr lang="en-US" sz="2400" dirty="0" smtClean="0"/>
              <a:t>Essentially any information that the diagnostic assistant finds out about the patient is evidence. </a:t>
            </a:r>
          </a:p>
          <a:p>
            <a:pPr lvl="1"/>
            <a:r>
              <a:rPr lang="en-US" sz="2400" dirty="0" smtClean="0"/>
              <a:t>The assistant updates its probability to reflect the new evidence in order to make informed decisions.</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13</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Conditional Probability</a:t>
            </a:r>
            <a:endParaRPr lang="th-TH"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92162"/>
          </a:xfrm>
        </p:spPr>
        <p:txBody>
          <a:bodyPr/>
          <a:lstStyle/>
          <a:p>
            <a:r>
              <a:rPr lang="en-US" sz="4000" dirty="0" smtClean="0"/>
              <a:t>Semantics of Conditional Probability</a:t>
            </a:r>
            <a:endParaRPr lang="th-TH" sz="4000" dirty="0"/>
          </a:p>
        </p:txBody>
      </p:sp>
      <p:sp>
        <p:nvSpPr>
          <p:cNvPr id="3" name="Content Placeholder 2"/>
          <p:cNvSpPr>
            <a:spLocks noGrp="1"/>
          </p:cNvSpPr>
          <p:nvPr>
            <p:ph idx="1"/>
          </p:nvPr>
        </p:nvSpPr>
        <p:spPr>
          <a:xfrm>
            <a:off x="0" y="1066800"/>
            <a:ext cx="10096500" cy="5059363"/>
          </a:xfrm>
        </p:spPr>
        <p:txBody>
          <a:bodyPr/>
          <a:lstStyle/>
          <a:p>
            <a:r>
              <a:rPr lang="en-US" sz="2400" b="1" dirty="0" smtClean="0"/>
              <a:t>Evidence </a:t>
            </a:r>
            <a:r>
              <a:rPr lang="en-US" sz="2400" b="1" i="1" dirty="0" smtClean="0"/>
              <a:t>e</a:t>
            </a:r>
            <a:r>
              <a:rPr lang="en-US" sz="2400" dirty="0" smtClean="0"/>
              <a:t>, where </a:t>
            </a:r>
            <a:r>
              <a:rPr lang="en-US" sz="2400" b="1" i="1" dirty="0" smtClean="0"/>
              <a:t>e</a:t>
            </a:r>
            <a:r>
              <a:rPr lang="en-US" sz="2400" dirty="0" smtClean="0"/>
              <a:t> is a proposition, will rule out all possible worlds that are incompatible with </a:t>
            </a:r>
            <a:r>
              <a:rPr lang="en-US" sz="2400" b="1" i="1" dirty="0" smtClean="0"/>
              <a:t>e</a:t>
            </a:r>
            <a:r>
              <a:rPr lang="en-US" sz="2400" dirty="0" smtClean="0"/>
              <a:t>. </a:t>
            </a:r>
          </a:p>
          <a:p>
            <a:pPr lvl="1"/>
            <a:r>
              <a:rPr lang="en-US" sz="2000" dirty="0" smtClean="0"/>
              <a:t>Like the definition of logical consequence, the given proposition </a:t>
            </a:r>
            <a:r>
              <a:rPr lang="en-US" sz="2000" b="1" i="1" dirty="0" smtClean="0"/>
              <a:t>e</a:t>
            </a:r>
            <a:r>
              <a:rPr lang="en-US" sz="2000" dirty="0" smtClean="0"/>
              <a:t> selects the possible worlds in which </a:t>
            </a:r>
            <a:r>
              <a:rPr lang="en-US" sz="2000" b="1" i="1" dirty="0" smtClean="0"/>
              <a:t>e</a:t>
            </a:r>
            <a:r>
              <a:rPr lang="en-US" sz="2000" b="1" dirty="0" smtClean="0"/>
              <a:t> is true</a:t>
            </a:r>
            <a:r>
              <a:rPr lang="en-US" sz="2000" dirty="0" smtClean="0"/>
              <a:t>. </a:t>
            </a:r>
          </a:p>
          <a:p>
            <a:pPr lvl="1"/>
            <a:r>
              <a:rPr lang="en-US" sz="2000" dirty="0" smtClean="0"/>
              <a:t>As in the definition of probability, we first define the conditional probability over worlds, and then use this to define a probability over propositions.</a:t>
            </a:r>
          </a:p>
          <a:p>
            <a:r>
              <a:rPr lang="en-US" sz="2400" b="1" dirty="0" smtClean="0"/>
              <a:t>Evidence </a:t>
            </a:r>
            <a:r>
              <a:rPr lang="en-US" sz="2400" b="1" i="1" dirty="0" smtClean="0"/>
              <a:t>e</a:t>
            </a:r>
            <a:r>
              <a:rPr lang="en-US" sz="2400" dirty="0" smtClean="0"/>
              <a:t> induces a new probability </a:t>
            </a:r>
            <a:r>
              <a:rPr lang="en-US" sz="2400" b="1" i="1" dirty="0" smtClean="0"/>
              <a:t>P</a:t>
            </a:r>
            <a:r>
              <a:rPr lang="en-US" sz="2400" b="1" dirty="0" smtClean="0"/>
              <a:t>(</a:t>
            </a:r>
            <a:r>
              <a:rPr lang="en-US" sz="2400" b="1" i="1" dirty="0" err="1" smtClean="0"/>
              <a:t>w</a:t>
            </a:r>
            <a:r>
              <a:rPr lang="en-US" sz="2400" b="1" dirty="0" err="1" smtClean="0"/>
              <a:t>|</a:t>
            </a:r>
            <a:r>
              <a:rPr lang="en-US" sz="2400" b="1" i="1" dirty="0" err="1" smtClean="0"/>
              <a:t>e</a:t>
            </a:r>
            <a:r>
              <a:rPr lang="en-US" sz="2400" b="1" dirty="0" smtClean="0"/>
              <a:t>) </a:t>
            </a:r>
            <a:r>
              <a:rPr lang="en-US" sz="2400" dirty="0" smtClean="0"/>
              <a:t>of </a:t>
            </a:r>
            <a:r>
              <a:rPr lang="en-US" sz="2400" b="1" dirty="0" smtClean="0"/>
              <a:t>world </a:t>
            </a:r>
            <a:r>
              <a:rPr lang="en-US" sz="2400" b="1" i="1" dirty="0" smtClean="0"/>
              <a:t>w</a:t>
            </a:r>
            <a:r>
              <a:rPr lang="en-US" sz="2400" dirty="0" smtClean="0"/>
              <a:t> given </a:t>
            </a:r>
            <a:r>
              <a:rPr lang="en-US" sz="2400" b="1" i="1" dirty="0" smtClean="0"/>
              <a:t>e</a:t>
            </a:r>
            <a:r>
              <a:rPr lang="en-US" sz="2400" dirty="0" smtClean="0"/>
              <a:t>. Any world where </a:t>
            </a:r>
            <a:r>
              <a:rPr lang="en-US" sz="2400" b="1" i="1" dirty="0" smtClean="0"/>
              <a:t>e</a:t>
            </a:r>
            <a:r>
              <a:rPr lang="en-US" sz="2400" b="1" dirty="0" smtClean="0"/>
              <a:t> is false </a:t>
            </a:r>
            <a:r>
              <a:rPr lang="en-US" sz="2400" dirty="0" smtClean="0"/>
              <a:t>has conditional probability </a:t>
            </a:r>
            <a:r>
              <a:rPr lang="en-US" sz="2400" b="1" dirty="0" smtClean="0"/>
              <a:t>0</a:t>
            </a:r>
            <a:r>
              <a:rPr lang="en-US" sz="2400" dirty="0" smtClean="0"/>
              <a:t>, and the remaining worlds are normalized so that the probabilities of the worlds sum to </a:t>
            </a:r>
            <a:r>
              <a:rPr lang="en-US" sz="2400" b="1" dirty="0" smtClean="0"/>
              <a:t>1</a:t>
            </a:r>
            <a:r>
              <a:rPr lang="en-US" sz="2400" dirty="0" smtClean="0"/>
              <a:t>:</a:t>
            </a:r>
          </a:p>
          <a:p>
            <a:pPr>
              <a:buNone/>
            </a:pPr>
            <a:r>
              <a:rPr lang="en-US" sz="2400" dirty="0" smtClean="0"/>
              <a:t>  				            </a:t>
            </a:r>
            <a:r>
              <a:rPr lang="en-US" sz="2400" b="1" i="1" dirty="0" smtClean="0"/>
              <a:t>c</a:t>
            </a:r>
            <a:r>
              <a:rPr lang="en-US" sz="2400" b="1" dirty="0" smtClean="0"/>
              <a:t> x </a:t>
            </a:r>
            <a:r>
              <a:rPr lang="en-US" sz="2400" b="1" i="1" dirty="0" smtClean="0"/>
              <a:t>P</a:t>
            </a:r>
            <a:r>
              <a:rPr lang="en-US" sz="2400" b="1" dirty="0" smtClean="0"/>
              <a:t>(</a:t>
            </a:r>
            <a:r>
              <a:rPr lang="en-US" sz="2400" b="1" i="1" dirty="0" smtClean="0"/>
              <a:t>w</a:t>
            </a:r>
            <a:r>
              <a:rPr lang="en-US" sz="2400" b="1" dirty="0" smtClean="0"/>
              <a:t>)</a:t>
            </a:r>
            <a:r>
              <a:rPr lang="en-US" sz="2400" dirty="0" smtClean="0"/>
              <a:t> if </a:t>
            </a:r>
            <a:r>
              <a:rPr lang="en-US" sz="2400" b="1" i="1" dirty="0" smtClean="0"/>
              <a:t>e</a:t>
            </a:r>
            <a:r>
              <a:rPr lang="en-US" sz="2400" dirty="0" smtClean="0"/>
              <a:t> is </a:t>
            </a:r>
            <a:r>
              <a:rPr lang="en-US" sz="2400" b="1" i="1" dirty="0" smtClean="0"/>
              <a:t>true</a:t>
            </a:r>
            <a:r>
              <a:rPr lang="en-US" sz="2400" dirty="0" smtClean="0"/>
              <a:t> in world </a:t>
            </a:r>
            <a:r>
              <a:rPr lang="en-US" sz="2400" b="1" i="1" dirty="0" smtClean="0"/>
              <a:t>w</a:t>
            </a:r>
          </a:p>
          <a:p>
            <a:pPr>
              <a:buNone/>
            </a:pPr>
            <a:r>
              <a:rPr lang="en-US" sz="2400" dirty="0" smtClean="0"/>
              <a:t>                      </a:t>
            </a:r>
            <a:r>
              <a:rPr lang="en-US" sz="2400" b="1" i="1" dirty="0" smtClean="0"/>
              <a:t>P</a:t>
            </a:r>
            <a:r>
              <a:rPr lang="en-US" sz="2400" b="1" dirty="0" smtClean="0"/>
              <a:t>(</a:t>
            </a:r>
            <a:r>
              <a:rPr lang="en-US" sz="2400" b="1" i="1" dirty="0" err="1" smtClean="0"/>
              <a:t>w</a:t>
            </a:r>
            <a:r>
              <a:rPr lang="en-US" sz="2400" b="1" dirty="0" err="1" smtClean="0"/>
              <a:t>|</a:t>
            </a:r>
            <a:r>
              <a:rPr lang="en-US" sz="2400" b="1" i="1" dirty="0" err="1" smtClean="0"/>
              <a:t>e</a:t>
            </a:r>
            <a:r>
              <a:rPr lang="en-US" sz="2400" b="1" dirty="0" smtClean="0"/>
              <a:t>)</a:t>
            </a:r>
            <a:r>
              <a:rPr lang="en-US" sz="2400" dirty="0" smtClean="0"/>
              <a:t> =         </a:t>
            </a:r>
            <a:r>
              <a:rPr lang="en-US" sz="2400" b="1" dirty="0" smtClean="0"/>
              <a:t>0</a:t>
            </a:r>
            <a:r>
              <a:rPr lang="en-US" sz="2400" dirty="0" smtClean="0"/>
              <a:t>             if </a:t>
            </a:r>
            <a:r>
              <a:rPr lang="en-US" sz="2400" b="1" i="1" dirty="0" smtClean="0"/>
              <a:t>e</a:t>
            </a:r>
            <a:r>
              <a:rPr lang="en-US" sz="2400" dirty="0" smtClean="0"/>
              <a:t> is </a:t>
            </a:r>
            <a:r>
              <a:rPr lang="en-US" sz="2400" b="1" i="1" dirty="0" smtClean="0"/>
              <a:t>false</a:t>
            </a:r>
            <a:r>
              <a:rPr lang="en-US" sz="2400" dirty="0" smtClean="0"/>
              <a:t> in world </a:t>
            </a:r>
            <a:r>
              <a:rPr lang="en-US" sz="2400" b="1" i="1" dirty="0" smtClean="0"/>
              <a:t>w</a:t>
            </a:r>
          </a:p>
          <a:p>
            <a:pPr lvl="1"/>
            <a:r>
              <a:rPr lang="en-US" sz="2000" dirty="0" smtClean="0"/>
              <a:t>where </a:t>
            </a:r>
            <a:r>
              <a:rPr lang="en-US" sz="2000" b="1" i="1" dirty="0" smtClean="0"/>
              <a:t>c </a:t>
            </a:r>
            <a:r>
              <a:rPr lang="en-US" sz="2000" dirty="0" smtClean="0"/>
              <a:t>is a constant (depends on </a:t>
            </a:r>
            <a:r>
              <a:rPr lang="en-US" sz="2000" b="1" i="1" dirty="0" smtClean="0"/>
              <a:t>e</a:t>
            </a:r>
            <a:r>
              <a:rPr lang="en-US" sz="2000" dirty="0" smtClean="0"/>
              <a:t>)</a:t>
            </a:r>
            <a:r>
              <a:rPr lang="en-US" sz="2000" b="1" dirty="0" smtClean="0"/>
              <a:t> </a:t>
            </a:r>
            <a:r>
              <a:rPr lang="en-US" sz="2000" dirty="0" smtClean="0"/>
              <a:t>that ensures the posterior probability of all worlds sums to </a:t>
            </a:r>
            <a:r>
              <a:rPr lang="en-US" sz="2000" b="1" dirty="0" smtClean="0"/>
              <a:t>1</a:t>
            </a:r>
            <a:r>
              <a:rPr lang="en-US" sz="2000" dirty="0" smtClean="0"/>
              <a:t>.</a:t>
            </a:r>
            <a:endParaRPr lang="th-TH" sz="2000" dirty="0" smtClean="0"/>
          </a:p>
          <a:p>
            <a:endParaRPr lang="th-TH" sz="2400" dirty="0"/>
          </a:p>
        </p:txBody>
      </p:sp>
      <p:sp>
        <p:nvSpPr>
          <p:cNvPr id="4" name="Footer Placeholder 3"/>
          <p:cNvSpPr>
            <a:spLocks noGrp="1"/>
          </p:cNvSpPr>
          <p:nvPr>
            <p:ph type="ftr" sz="quarter" idx="11"/>
          </p:nvPr>
        </p:nvSpPr>
        <p:spPr/>
        <p:txBody>
          <a:bodyPr/>
          <a:lstStyle/>
          <a:p>
            <a:pPr>
              <a:defRPr/>
            </a:pPr>
            <a:r>
              <a:rPr lang="en-US" dirty="0" err="1" smtClean="0"/>
              <a:t>Asst.Prof.Dr</a:t>
            </a:r>
            <a:r>
              <a:rPr lang="en-US" dirty="0" smtClean="0"/>
              <a:t>. </a:t>
            </a:r>
            <a:r>
              <a:rPr lang="en-US" dirty="0" err="1" smtClean="0"/>
              <a:t>Anilkumar</a:t>
            </a:r>
            <a:r>
              <a:rPr lang="en-US" dirty="0" smtClean="0"/>
              <a:t> K.G</a:t>
            </a:r>
            <a:endParaRPr lang="th-TH" dirty="0"/>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14</a:t>
            </a:fld>
            <a:endParaRPr lang="th-TH"/>
          </a:p>
        </p:txBody>
      </p:sp>
      <p:sp>
        <p:nvSpPr>
          <p:cNvPr id="8" name="Left Brace 7"/>
          <p:cNvSpPr/>
          <p:nvPr/>
        </p:nvSpPr>
        <p:spPr bwMode="auto">
          <a:xfrm>
            <a:off x="3162300" y="4419600"/>
            <a:ext cx="457200" cy="914400"/>
          </a:xfrm>
          <a:prstGeom prst="leftBrac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15</a:t>
            </a:fld>
            <a:endParaRPr lang="th-TH"/>
          </a:p>
        </p:txBody>
      </p:sp>
      <p:sp>
        <p:nvSpPr>
          <p:cNvPr id="8" name="Title 1"/>
          <p:cNvSpPr>
            <a:spLocks noGrp="1"/>
          </p:cNvSpPr>
          <p:nvPr>
            <p:ph type="title"/>
          </p:nvPr>
        </p:nvSpPr>
        <p:spPr>
          <a:xfrm>
            <a:off x="495300" y="381000"/>
            <a:ext cx="9258300" cy="792162"/>
          </a:xfrm>
        </p:spPr>
        <p:txBody>
          <a:bodyPr/>
          <a:lstStyle/>
          <a:p>
            <a:r>
              <a:rPr lang="en-US" sz="4000" dirty="0" smtClean="0"/>
              <a:t>Semantics of Conditional Probability</a:t>
            </a:r>
            <a:endParaRPr lang="th-TH" sz="4000" dirty="0"/>
          </a:p>
        </p:txBody>
      </p:sp>
      <p:pic>
        <p:nvPicPr>
          <p:cNvPr id="107523" name="Picture 3"/>
          <p:cNvPicPr>
            <a:picLocks noChangeAspect="1" noChangeArrowheads="1"/>
          </p:cNvPicPr>
          <p:nvPr/>
        </p:nvPicPr>
        <p:blipFill>
          <a:blip r:embed="rId2" cstate="print"/>
          <a:srcRect/>
          <a:stretch>
            <a:fillRect/>
          </a:stretch>
        </p:blipFill>
        <p:spPr bwMode="auto">
          <a:xfrm>
            <a:off x="495300" y="1295400"/>
            <a:ext cx="9270179" cy="451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16</a:t>
            </a:fld>
            <a:endParaRPr lang="th-TH"/>
          </a:p>
        </p:txBody>
      </p:sp>
      <p:sp>
        <p:nvSpPr>
          <p:cNvPr id="6" name="Title 1"/>
          <p:cNvSpPr>
            <a:spLocks noGrp="1"/>
          </p:cNvSpPr>
          <p:nvPr>
            <p:ph type="title"/>
          </p:nvPr>
        </p:nvSpPr>
        <p:spPr>
          <a:xfrm>
            <a:off x="514350" y="274638"/>
            <a:ext cx="9258300" cy="792162"/>
          </a:xfrm>
        </p:spPr>
        <p:txBody>
          <a:bodyPr/>
          <a:lstStyle/>
          <a:p>
            <a:r>
              <a:rPr lang="en-US" sz="4000" dirty="0" smtClean="0"/>
              <a:t>Semantics of Conditional Probability</a:t>
            </a:r>
            <a:endParaRPr lang="th-TH" sz="4000" dirty="0"/>
          </a:p>
        </p:txBody>
      </p:sp>
      <p:pic>
        <p:nvPicPr>
          <p:cNvPr id="125953" name="Picture 1"/>
          <p:cNvPicPr>
            <a:picLocks noChangeAspect="1" noChangeArrowheads="1"/>
          </p:cNvPicPr>
          <p:nvPr/>
        </p:nvPicPr>
        <p:blipFill>
          <a:blip r:embed="rId2" cstate="print"/>
          <a:srcRect/>
          <a:stretch>
            <a:fillRect/>
          </a:stretch>
        </p:blipFill>
        <p:spPr bwMode="auto">
          <a:xfrm>
            <a:off x="290513" y="1209674"/>
            <a:ext cx="9705975"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17</a:t>
            </a:fld>
            <a:endParaRPr lang="th-TH"/>
          </a:p>
        </p:txBody>
      </p:sp>
      <p:sp>
        <p:nvSpPr>
          <p:cNvPr id="6" name="Title 1"/>
          <p:cNvSpPr>
            <a:spLocks noGrp="1"/>
          </p:cNvSpPr>
          <p:nvPr>
            <p:ph type="title"/>
          </p:nvPr>
        </p:nvSpPr>
        <p:spPr>
          <a:xfrm>
            <a:off x="514350" y="274638"/>
            <a:ext cx="9258300" cy="792162"/>
          </a:xfrm>
        </p:spPr>
        <p:txBody>
          <a:bodyPr/>
          <a:lstStyle/>
          <a:p>
            <a:r>
              <a:rPr lang="en-US" sz="4000" dirty="0" smtClean="0"/>
              <a:t>Semantics of Conditional Probability</a:t>
            </a:r>
            <a:endParaRPr lang="th-TH" sz="4000" dirty="0"/>
          </a:p>
        </p:txBody>
      </p:sp>
      <p:pic>
        <p:nvPicPr>
          <p:cNvPr id="109570" name="Picture 2"/>
          <p:cNvPicPr>
            <a:picLocks noChangeAspect="1" noChangeArrowheads="1"/>
          </p:cNvPicPr>
          <p:nvPr/>
        </p:nvPicPr>
        <p:blipFill>
          <a:blip r:embed="rId2" cstate="print"/>
          <a:srcRect/>
          <a:stretch>
            <a:fillRect/>
          </a:stretch>
        </p:blipFill>
        <p:spPr bwMode="auto">
          <a:xfrm>
            <a:off x="266700" y="1600200"/>
            <a:ext cx="992200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9906000" cy="4906963"/>
          </a:xfrm>
        </p:spPr>
        <p:txBody>
          <a:bodyPr/>
          <a:lstStyle/>
          <a:p>
            <a:r>
              <a:rPr lang="en-US" sz="2800" dirty="0" smtClean="0"/>
              <a:t>A </a:t>
            </a:r>
            <a:r>
              <a:rPr lang="en-US" sz="2800" b="1" dirty="0" smtClean="0"/>
              <a:t>conditional probability distribution</a:t>
            </a:r>
            <a:r>
              <a:rPr lang="en-US" sz="2800" dirty="0" smtClean="0"/>
              <a:t>, written </a:t>
            </a:r>
            <a:r>
              <a:rPr lang="en-US" sz="2800" b="1" i="1" dirty="0" smtClean="0"/>
              <a:t>P</a:t>
            </a:r>
            <a:r>
              <a:rPr lang="en-US" sz="2800" b="1" dirty="0" smtClean="0"/>
              <a:t>(</a:t>
            </a:r>
            <a:r>
              <a:rPr lang="en-US" sz="2800" b="1" i="1" dirty="0" smtClean="0"/>
              <a:t>X</a:t>
            </a:r>
            <a:r>
              <a:rPr lang="en-US" sz="2800" b="1" dirty="0" smtClean="0"/>
              <a:t>|</a:t>
            </a:r>
            <a:r>
              <a:rPr lang="en-US" sz="2800" b="1" i="1" dirty="0" smtClean="0"/>
              <a:t>Y</a:t>
            </a:r>
            <a:r>
              <a:rPr lang="en-US" sz="2800" b="1" dirty="0" smtClean="0"/>
              <a:t>) </a:t>
            </a:r>
            <a:r>
              <a:rPr lang="en-US" sz="2800" dirty="0" smtClean="0"/>
              <a:t>where </a:t>
            </a:r>
            <a:r>
              <a:rPr lang="en-US" sz="2800" b="1" i="1" dirty="0" smtClean="0"/>
              <a:t>X</a:t>
            </a:r>
            <a:r>
              <a:rPr lang="en-US" sz="2800" dirty="0" smtClean="0"/>
              <a:t> and </a:t>
            </a:r>
            <a:r>
              <a:rPr lang="en-US" sz="2800" b="1" i="1" dirty="0" smtClean="0"/>
              <a:t>Y </a:t>
            </a:r>
            <a:r>
              <a:rPr lang="en-US" sz="2800" dirty="0" smtClean="0"/>
              <a:t>are variables or sets of variables, is a function of the variables: given a value </a:t>
            </a:r>
            <a:r>
              <a:rPr lang="en-US" sz="2800" b="1" i="1" dirty="0" smtClean="0"/>
              <a:t>x</a:t>
            </a:r>
            <a:r>
              <a:rPr lang="en-US" sz="2800" dirty="0" smtClean="0"/>
              <a:t> </a:t>
            </a:r>
            <a:r>
              <a:rPr lang="en-US" sz="2800" b="1" dirty="0" smtClean="0"/>
              <a:t>∈ domain(</a:t>
            </a:r>
            <a:r>
              <a:rPr lang="en-US" sz="2800" b="1" i="1" dirty="0" smtClean="0"/>
              <a:t>X</a:t>
            </a:r>
            <a:r>
              <a:rPr lang="en-US" sz="2800" b="1" dirty="0" smtClean="0"/>
              <a:t>) </a:t>
            </a:r>
            <a:r>
              <a:rPr lang="en-US" sz="2800" dirty="0" smtClean="0"/>
              <a:t>for</a:t>
            </a:r>
            <a:r>
              <a:rPr lang="en-US" sz="2800" b="1" i="1" dirty="0" smtClean="0"/>
              <a:t> X</a:t>
            </a:r>
            <a:r>
              <a:rPr lang="en-US" sz="2800" dirty="0" smtClean="0"/>
              <a:t> and a value </a:t>
            </a:r>
            <a:r>
              <a:rPr lang="en-US" sz="2800" b="1" i="1" dirty="0" smtClean="0"/>
              <a:t>y</a:t>
            </a:r>
            <a:r>
              <a:rPr lang="en-US" sz="2800" b="1" dirty="0" smtClean="0"/>
              <a:t> ∈ domain(</a:t>
            </a:r>
            <a:r>
              <a:rPr lang="en-US" sz="2800" b="1" i="1" dirty="0" smtClean="0"/>
              <a:t>Y</a:t>
            </a:r>
            <a:r>
              <a:rPr lang="en-US" sz="2800" b="1" dirty="0" smtClean="0"/>
              <a:t>)</a:t>
            </a:r>
            <a:r>
              <a:rPr lang="en-US" sz="2800" dirty="0" smtClean="0"/>
              <a:t> for </a:t>
            </a:r>
            <a:r>
              <a:rPr lang="en-US" sz="2800" b="1" i="1" dirty="0" smtClean="0"/>
              <a:t>Y</a:t>
            </a:r>
            <a:r>
              <a:rPr lang="en-US" sz="2800" dirty="0" smtClean="0"/>
              <a:t>, it gives the value </a:t>
            </a:r>
            <a:r>
              <a:rPr lang="en-US" sz="2800" b="1" i="1" dirty="0" smtClean="0"/>
              <a:t>P</a:t>
            </a:r>
            <a:r>
              <a:rPr lang="en-US" sz="2800" b="1" dirty="0" smtClean="0"/>
              <a:t>(</a:t>
            </a:r>
            <a:r>
              <a:rPr lang="en-US" sz="2800" b="1" i="1" dirty="0" smtClean="0"/>
              <a:t>X</a:t>
            </a:r>
            <a:r>
              <a:rPr lang="en-US" sz="2800" b="1" dirty="0" smtClean="0"/>
              <a:t> = </a:t>
            </a:r>
            <a:r>
              <a:rPr lang="en-US" sz="2800" b="1" i="1" dirty="0" err="1" smtClean="0"/>
              <a:t>x</a:t>
            </a:r>
            <a:r>
              <a:rPr lang="en-US" sz="2800" b="1" dirty="0" err="1" smtClean="0"/>
              <a:t>|</a:t>
            </a:r>
            <a:r>
              <a:rPr lang="en-US" sz="2800" b="1" i="1" dirty="0" err="1" smtClean="0"/>
              <a:t>Y</a:t>
            </a:r>
            <a:r>
              <a:rPr lang="en-US" sz="2800" b="1" dirty="0" smtClean="0"/>
              <a:t> = </a:t>
            </a:r>
            <a:r>
              <a:rPr lang="en-US" sz="2800" b="1" i="1" dirty="0" smtClean="0"/>
              <a:t>y</a:t>
            </a:r>
            <a:r>
              <a:rPr lang="en-US" sz="2800" b="1" dirty="0" smtClean="0"/>
              <a:t>)</a:t>
            </a:r>
            <a:r>
              <a:rPr lang="en-US" sz="2800" dirty="0" smtClean="0"/>
              <a:t>,</a:t>
            </a:r>
            <a:r>
              <a:rPr lang="en-US" sz="2800" b="1" dirty="0" smtClean="0"/>
              <a:t> </a:t>
            </a:r>
            <a:r>
              <a:rPr lang="en-US" sz="2800" dirty="0" smtClean="0"/>
              <a:t>where the latter is the conditional probability of the propositions.</a:t>
            </a:r>
          </a:p>
          <a:p>
            <a:r>
              <a:rPr lang="en-US" sz="2800" dirty="0" smtClean="0"/>
              <a:t>The definition of </a:t>
            </a:r>
            <a:r>
              <a:rPr lang="en-US" sz="2800" b="1" dirty="0" smtClean="0"/>
              <a:t>conditional probability </a:t>
            </a:r>
            <a:r>
              <a:rPr lang="en-US" sz="2800" dirty="0" smtClean="0"/>
              <a:t>allows the decomposition of a </a:t>
            </a:r>
            <a:r>
              <a:rPr lang="en-US" sz="2800" b="1" dirty="0" smtClean="0"/>
              <a:t>conjunction </a:t>
            </a:r>
            <a:r>
              <a:rPr lang="en-US" sz="2800" dirty="0" smtClean="0"/>
              <a:t>into a product of conditional probabilities:</a:t>
            </a:r>
            <a:endParaRPr lang="th-TH" sz="28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18</a:t>
            </a:fld>
            <a:endParaRPr lang="th-TH"/>
          </a:p>
        </p:txBody>
      </p:sp>
      <p:sp>
        <p:nvSpPr>
          <p:cNvPr id="6" name="Title 1"/>
          <p:cNvSpPr>
            <a:spLocks noGrp="1"/>
          </p:cNvSpPr>
          <p:nvPr>
            <p:ph type="title"/>
          </p:nvPr>
        </p:nvSpPr>
        <p:spPr>
          <a:xfrm>
            <a:off x="514350" y="274638"/>
            <a:ext cx="9258300" cy="792162"/>
          </a:xfrm>
        </p:spPr>
        <p:txBody>
          <a:bodyPr/>
          <a:lstStyle/>
          <a:p>
            <a:r>
              <a:rPr lang="en-US" sz="4000" dirty="0" smtClean="0"/>
              <a:t>Semantics of Conditional Probability</a:t>
            </a:r>
            <a:endParaRPr lang="th-TH"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19</a:t>
            </a:fld>
            <a:endParaRPr lang="th-TH"/>
          </a:p>
        </p:txBody>
      </p:sp>
      <p:sp>
        <p:nvSpPr>
          <p:cNvPr id="8" name="Title 1"/>
          <p:cNvSpPr>
            <a:spLocks noGrp="1"/>
          </p:cNvSpPr>
          <p:nvPr>
            <p:ph type="title"/>
          </p:nvPr>
        </p:nvSpPr>
        <p:spPr>
          <a:xfrm>
            <a:off x="514350" y="274638"/>
            <a:ext cx="9258300" cy="792162"/>
          </a:xfrm>
        </p:spPr>
        <p:txBody>
          <a:bodyPr/>
          <a:lstStyle/>
          <a:p>
            <a:r>
              <a:rPr lang="en-US" sz="4000" dirty="0" smtClean="0"/>
              <a:t>Semantics of Conditional Probability</a:t>
            </a:r>
            <a:endParaRPr lang="th-TH" sz="4000" dirty="0"/>
          </a:p>
        </p:txBody>
      </p:sp>
      <p:pic>
        <p:nvPicPr>
          <p:cNvPr id="150529" name="Picture 1"/>
          <p:cNvPicPr>
            <a:picLocks noChangeAspect="1" noChangeArrowheads="1"/>
          </p:cNvPicPr>
          <p:nvPr/>
        </p:nvPicPr>
        <p:blipFill>
          <a:blip r:embed="rId2" cstate="print"/>
          <a:srcRect/>
          <a:stretch>
            <a:fillRect/>
          </a:stretch>
        </p:blipFill>
        <p:spPr bwMode="auto">
          <a:xfrm>
            <a:off x="342900" y="1204913"/>
            <a:ext cx="9601200" cy="473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15962"/>
          </a:xfrm>
        </p:spPr>
        <p:txBody>
          <a:bodyPr/>
          <a:lstStyle/>
          <a:p>
            <a:r>
              <a:rPr lang="en-US" sz="4000" dirty="0" smtClean="0"/>
              <a:t>Introduction</a:t>
            </a:r>
            <a:endParaRPr lang="th-TH" sz="4000" dirty="0"/>
          </a:p>
        </p:txBody>
      </p:sp>
      <p:sp>
        <p:nvSpPr>
          <p:cNvPr id="3" name="Content Placeholder 2"/>
          <p:cNvSpPr>
            <a:spLocks noGrp="1"/>
          </p:cNvSpPr>
          <p:nvPr>
            <p:ph idx="1"/>
          </p:nvPr>
        </p:nvSpPr>
        <p:spPr>
          <a:xfrm>
            <a:off x="266700" y="990600"/>
            <a:ext cx="9753600" cy="5135563"/>
          </a:xfrm>
        </p:spPr>
        <p:txBody>
          <a:bodyPr/>
          <a:lstStyle/>
          <a:p>
            <a:r>
              <a:rPr lang="en-US" sz="2800" dirty="0" smtClean="0"/>
              <a:t>Agents in real environments are inevitably forced to make decisions based on </a:t>
            </a:r>
            <a:r>
              <a:rPr lang="en-US" sz="2800" b="1" dirty="0" smtClean="0"/>
              <a:t>incomplete information</a:t>
            </a:r>
            <a:r>
              <a:rPr lang="en-US" sz="2800" dirty="0" smtClean="0"/>
              <a:t>.</a:t>
            </a:r>
          </a:p>
          <a:p>
            <a:r>
              <a:rPr lang="en-US" sz="2800" dirty="0" smtClean="0"/>
              <a:t>Even when an agent senses the world to find out more information, it rarely finds out the </a:t>
            </a:r>
            <a:r>
              <a:rPr lang="en-US" sz="2800" b="1" dirty="0" smtClean="0"/>
              <a:t>exact state </a:t>
            </a:r>
            <a:r>
              <a:rPr lang="en-US" sz="2800" dirty="0" smtClean="0"/>
              <a:t>of the world</a:t>
            </a:r>
          </a:p>
          <a:p>
            <a:pPr lvl="1"/>
            <a:r>
              <a:rPr lang="en-US" sz="2400" dirty="0" smtClean="0"/>
              <a:t>For example, a doctor does not know exactly what is going on inside a patient, a teacher does not know exactly what a student understands, etc.</a:t>
            </a:r>
          </a:p>
          <a:p>
            <a:r>
              <a:rPr lang="en-US" sz="2800" dirty="0" smtClean="0"/>
              <a:t>This chapter considers </a:t>
            </a:r>
            <a:r>
              <a:rPr lang="en-US" sz="2800" b="1" dirty="0" smtClean="0"/>
              <a:t>reasoning with uncertainty </a:t>
            </a:r>
            <a:r>
              <a:rPr lang="en-US" sz="2800" dirty="0" smtClean="0"/>
              <a:t>that arises whenever an agent is not omniscient</a:t>
            </a:r>
          </a:p>
          <a:p>
            <a:pPr lvl="1"/>
            <a:r>
              <a:rPr lang="en-US" sz="2400" dirty="0" smtClean="0"/>
              <a:t>This chapter describes how </a:t>
            </a:r>
            <a:r>
              <a:rPr lang="en-US" sz="2400" b="1" dirty="0" smtClean="0"/>
              <a:t>probability </a:t>
            </a:r>
            <a:r>
              <a:rPr lang="en-US" sz="2400" dirty="0" smtClean="0"/>
              <a:t>can be used to represent the world by making appropriate independence assumptions, and shows how to reason with such representations.</a:t>
            </a:r>
            <a:endParaRPr lang="th-TH" sz="2400" dirty="0" smtClean="0"/>
          </a:p>
          <a:p>
            <a:pPr lvl="1"/>
            <a:endParaRPr lang="en-US" sz="2400" dirty="0" smtClean="0"/>
          </a:p>
          <a:p>
            <a:endParaRPr lang="th-TH" sz="5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2</a:t>
            </a:fld>
            <a:endParaRPr lang="th-T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4339" name="Slide Number Placeholder 5"/>
          <p:cNvSpPr>
            <a:spLocks noGrp="1"/>
          </p:cNvSpPr>
          <p:nvPr>
            <p:ph type="sldNum" sz="quarter" idx="12"/>
          </p:nvPr>
        </p:nvSpPr>
        <p:spPr>
          <a:noFill/>
        </p:spPr>
        <p:txBody>
          <a:bodyPr/>
          <a:lstStyle/>
          <a:p>
            <a:fld id="{34E4DADA-63B1-4E5C-9987-04A4C6CB0C01}" type="slidenum">
              <a:rPr lang="en-US" smtClean="0"/>
              <a:pPr/>
              <a:t>20</a:t>
            </a:fld>
            <a:endParaRPr lang="th-TH" smtClean="0"/>
          </a:p>
        </p:txBody>
      </p:sp>
      <p:sp>
        <p:nvSpPr>
          <p:cNvPr id="14340" name="Rectangle 2"/>
          <p:cNvSpPr>
            <a:spLocks noGrp="1" noChangeArrowheads="1"/>
          </p:cNvSpPr>
          <p:nvPr>
            <p:ph type="title"/>
          </p:nvPr>
        </p:nvSpPr>
        <p:spPr>
          <a:xfrm>
            <a:off x="571500" y="304800"/>
            <a:ext cx="8458200" cy="685800"/>
          </a:xfrm>
        </p:spPr>
        <p:txBody>
          <a:bodyPr/>
          <a:lstStyle/>
          <a:p>
            <a:r>
              <a:rPr lang="en-US" sz="3600" dirty="0" smtClean="0">
                <a:solidFill>
                  <a:schemeClr val="tx1"/>
                </a:solidFill>
              </a:rPr>
              <a:t/>
            </a:r>
            <a:br>
              <a:rPr lang="en-US" sz="3600" dirty="0" smtClean="0">
                <a:solidFill>
                  <a:schemeClr val="tx1"/>
                </a:solidFill>
              </a:rPr>
            </a:br>
            <a:r>
              <a:rPr lang="en-US" sz="4000" dirty="0" smtClean="0">
                <a:solidFill>
                  <a:schemeClr val="tx1"/>
                </a:solidFill>
              </a:rPr>
              <a:t>Axioms of probability: Summary</a:t>
            </a:r>
            <a:r>
              <a:rPr lang="en-US" sz="3600" b="1" dirty="0" smtClean="0">
                <a:solidFill>
                  <a:schemeClr val="tx1"/>
                </a:solidFill>
              </a:rPr>
              <a:t/>
            </a:r>
            <a:br>
              <a:rPr lang="en-US" sz="3600" b="1" dirty="0" smtClean="0">
                <a:solidFill>
                  <a:schemeClr val="tx1"/>
                </a:solidFill>
              </a:rPr>
            </a:br>
            <a:endParaRPr lang="en-US" sz="3600" b="1" dirty="0" smtClean="0">
              <a:solidFill>
                <a:schemeClr val="tx1"/>
              </a:solidFill>
            </a:endParaRPr>
          </a:p>
        </p:txBody>
      </p:sp>
      <p:sp>
        <p:nvSpPr>
          <p:cNvPr id="14341" name="Rectangle 3"/>
          <p:cNvSpPr>
            <a:spLocks noGrp="1" noChangeArrowheads="1"/>
          </p:cNvSpPr>
          <p:nvPr>
            <p:ph type="body" idx="1"/>
          </p:nvPr>
        </p:nvSpPr>
        <p:spPr>
          <a:xfrm>
            <a:off x="190500" y="1143000"/>
            <a:ext cx="9906000" cy="5029200"/>
          </a:xfrm>
        </p:spPr>
        <p:txBody>
          <a:bodyPr/>
          <a:lstStyle/>
          <a:p>
            <a:pPr marL="533400" indent="-533400" algn="just">
              <a:lnSpc>
                <a:spcPct val="90000"/>
              </a:lnSpc>
              <a:buFontTx/>
              <a:buNone/>
            </a:pPr>
            <a:r>
              <a:rPr lang="en-US" sz="2400" b="1" dirty="0" smtClean="0"/>
              <a:t>1.   0 </a:t>
            </a:r>
            <a:r>
              <a:rPr lang="en-US" sz="2400" b="1" dirty="0" smtClean="0">
                <a:latin typeface="Symbol" pitchFamily="18" charset="2"/>
              </a:rPr>
              <a:t>£ </a:t>
            </a:r>
            <a:r>
              <a:rPr lang="en-US" sz="2400" b="1" i="1" dirty="0" smtClean="0"/>
              <a:t>P</a:t>
            </a:r>
            <a:r>
              <a:rPr lang="en-US" sz="2400" b="1" dirty="0" smtClean="0"/>
              <a:t>(</a:t>
            </a:r>
            <a:r>
              <a:rPr lang="en-US" sz="2400" b="1" i="1" dirty="0" smtClean="0"/>
              <a:t>A</a:t>
            </a:r>
            <a:r>
              <a:rPr lang="en-US" sz="2400" b="1" dirty="0" smtClean="0"/>
              <a:t>) </a:t>
            </a:r>
            <a:r>
              <a:rPr lang="en-US" sz="2400" b="1" dirty="0" smtClean="0">
                <a:latin typeface="Symbol" pitchFamily="18" charset="2"/>
              </a:rPr>
              <a:t>£ </a:t>
            </a:r>
            <a:r>
              <a:rPr lang="en-US" sz="2400" b="1" dirty="0" smtClean="0"/>
              <a:t>1</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smtClean="0">
                <a:cs typeface="Times New Roman" pitchFamily="18" charset="0"/>
              </a:rPr>
              <a:t>for every </a:t>
            </a:r>
            <a:r>
              <a:rPr lang="en-US" sz="2400" i="1" dirty="0" smtClean="0">
                <a:cs typeface="Times New Roman" pitchFamily="18" charset="0"/>
              </a:rPr>
              <a:t>A</a:t>
            </a:r>
            <a:r>
              <a:rPr lang="en-US" sz="2400" dirty="0" smtClean="0">
                <a:cs typeface="Times New Roman" pitchFamily="18" charset="0"/>
              </a:rPr>
              <a:t> </a:t>
            </a:r>
            <a:r>
              <a:rPr lang="en-US" sz="2400" dirty="0" smtClean="0">
                <a:cs typeface="Times New Roman" pitchFamily="18" charset="0"/>
                <a:sym typeface="Symbol" pitchFamily="18" charset="2"/>
              </a:rPr>
              <a:t> S</a:t>
            </a:r>
            <a:r>
              <a:rPr lang="en-US" sz="2400" i="1" dirty="0" smtClean="0">
                <a:cs typeface="Times New Roman" pitchFamily="18" charset="0"/>
              </a:rPr>
              <a:t> </a:t>
            </a:r>
            <a:r>
              <a:rPr lang="en-US" sz="2400" dirty="0" smtClean="0">
                <a:cs typeface="Times New Roman" pitchFamily="18" charset="0"/>
              </a:rPr>
              <a:t>(</a:t>
            </a:r>
            <a:r>
              <a:rPr lang="en-US" sz="2400" i="1" dirty="0" smtClean="0">
                <a:cs typeface="Times New Roman" pitchFamily="18" charset="0"/>
              </a:rPr>
              <a:t>S</a:t>
            </a:r>
            <a:r>
              <a:rPr lang="en-US" sz="2400" dirty="0" smtClean="0">
                <a:cs typeface="Times New Roman" pitchFamily="18" charset="0"/>
              </a:rPr>
              <a:t> is the given finite sample space) </a:t>
            </a:r>
          </a:p>
          <a:p>
            <a:pPr marL="533400" indent="-533400" algn="just">
              <a:lnSpc>
                <a:spcPct val="90000"/>
              </a:lnSpc>
              <a:buFontTx/>
              <a:buAutoNum type="arabicPeriod" startAt="2"/>
            </a:pPr>
            <a:r>
              <a:rPr lang="en-US" sz="2400" b="1" dirty="0" smtClean="0">
                <a:cs typeface="Times New Roman" pitchFamily="18" charset="0"/>
              </a:rPr>
              <a:t>Boundary:</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  0 and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S</a:t>
            </a:r>
            <a:r>
              <a:rPr lang="en-US" sz="2400" dirty="0" smtClean="0">
                <a:cs typeface="Times New Roman" pitchFamily="18" charset="0"/>
              </a:rPr>
              <a:t>) = 1  </a:t>
            </a:r>
            <a:r>
              <a:rPr lang="en-US" sz="2400" dirty="0" smtClean="0">
                <a:latin typeface="Times New Roman" pitchFamily="18" charset="0"/>
                <a:cs typeface="Times New Roman" pitchFamily="18" charset="0"/>
              </a:rPr>
              <a:t>     </a:t>
            </a:r>
          </a:p>
          <a:p>
            <a:pPr marL="533400" indent="-533400" algn="just">
              <a:lnSpc>
                <a:spcPct val="90000"/>
              </a:lnSpc>
              <a:buFontTx/>
              <a:buAutoNum type="arabicPeriod" startAt="2"/>
            </a:pPr>
            <a:r>
              <a:rPr lang="en-US" sz="2400" b="1" dirty="0" smtClean="0">
                <a:cs typeface="Times New Roman" pitchFamily="18" charset="0"/>
              </a:rPr>
              <a:t>Monotonic:</a:t>
            </a:r>
            <a:r>
              <a:rPr lang="en-US" sz="2400" dirty="0" smtClean="0">
                <a:cs typeface="Times New Roman" pitchFamily="18" charset="0"/>
              </a:rPr>
              <a:t> if </a:t>
            </a:r>
            <a:r>
              <a:rPr lang="en-US" sz="2400" i="1" dirty="0" smtClean="0">
                <a:cs typeface="Times New Roman" pitchFamily="18" charset="0"/>
              </a:rPr>
              <a:t>A</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S</a:t>
            </a:r>
            <a:r>
              <a:rPr lang="en-US" sz="2400" dirty="0" smtClean="0">
                <a:cs typeface="Times New Roman" pitchFamily="18" charset="0"/>
              </a:rPr>
              <a:t>, then p(A)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p(B)</a:t>
            </a:r>
          </a:p>
          <a:p>
            <a:pPr marL="533400" indent="-533400" algn="just">
              <a:lnSpc>
                <a:spcPct val="90000"/>
              </a:lnSpc>
              <a:buFontTx/>
              <a:buNone/>
            </a:pPr>
            <a:r>
              <a:rPr lang="en-US" sz="2400" dirty="0" smtClean="0">
                <a:cs typeface="Times New Roman" pitchFamily="18" charset="0"/>
              </a:rPr>
              <a:t>4.</a:t>
            </a:r>
            <a:r>
              <a:rPr lang="en-US" sz="2400" dirty="0" smtClean="0">
                <a:latin typeface="Times New Roman" pitchFamily="18" charset="0"/>
                <a:cs typeface="Times New Roman" pitchFamily="18" charset="0"/>
              </a:rPr>
              <a:t>     </a:t>
            </a:r>
            <a:r>
              <a:rPr lang="en-US" sz="2400" b="1" dirty="0" smtClean="0">
                <a:cs typeface="Times New Roman" pitchFamily="18" charset="0"/>
              </a:rPr>
              <a:t>Inclusion–exclusion:</a:t>
            </a:r>
            <a:r>
              <a:rPr lang="en-US" sz="2400" dirty="0" smtClean="0">
                <a:cs typeface="Times New Roman" pitchFamily="18" charset="0"/>
              </a:rPr>
              <a:t> </a:t>
            </a:r>
          </a:p>
          <a:p>
            <a:pPr marL="533400" indent="-533400" algn="just">
              <a:lnSpc>
                <a:spcPct val="90000"/>
              </a:lnSpc>
              <a:buFontTx/>
              <a:buNone/>
            </a:pPr>
            <a:r>
              <a:rPr lang="en-US" sz="2400" dirty="0" smtClean="0">
                <a:cs typeface="Times New Roman" pitchFamily="18" charset="0"/>
              </a:rPr>
              <a:t> </a:t>
            </a:r>
            <a:r>
              <a:rPr lang="en-US" sz="2400" i="1" dirty="0" smtClean="0">
                <a:cs typeface="Times New Roman" pitchFamily="18" charset="0"/>
              </a:rPr>
              <a:t>       </a:t>
            </a:r>
            <a:r>
              <a:rPr lang="en-US" sz="2400" dirty="0" smtClean="0">
                <a:cs typeface="Times New Roman" pitchFamily="18" charset="0"/>
              </a:rPr>
              <a:t>If </a:t>
            </a:r>
            <a:r>
              <a:rPr lang="en-US" sz="2400" b="1" i="1" dirty="0" smtClean="0">
                <a:cs typeface="Times New Roman" pitchFamily="18" charset="0"/>
              </a:rPr>
              <a:t>A</a:t>
            </a:r>
            <a:r>
              <a:rPr lang="en-US" sz="2400" dirty="0" smtClean="0">
                <a:cs typeface="Times New Roman" pitchFamily="18" charset="0"/>
              </a:rPr>
              <a:t> and </a:t>
            </a:r>
            <a:r>
              <a:rPr lang="en-US" sz="2400" b="1" i="1" dirty="0" smtClean="0">
                <a:cs typeface="Times New Roman" pitchFamily="18" charset="0"/>
              </a:rPr>
              <a:t>B</a:t>
            </a:r>
            <a:r>
              <a:rPr lang="en-US" sz="2400" dirty="0" smtClean="0">
                <a:cs typeface="Times New Roman" pitchFamily="18" charset="0"/>
              </a:rPr>
              <a:t> are </a:t>
            </a:r>
            <a:r>
              <a:rPr lang="en-US" sz="2400" b="1" dirty="0" smtClean="0">
                <a:cs typeface="Times New Roman" pitchFamily="18" charset="0"/>
              </a:rPr>
              <a:t>mutually inclusive</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B</a:t>
            </a:r>
            <a:r>
              <a:rPr lang="en-US" sz="2400" dirty="0" smtClean="0">
                <a:cs typeface="Times New Roman" pitchFamily="18" charset="0"/>
              </a:rPr>
              <a:t>)</a:t>
            </a:r>
            <a:r>
              <a:rPr lang="en-US" sz="2400" dirty="0" smtClean="0">
                <a:latin typeface="Times New Roman" pitchFamily="18" charset="0"/>
                <a:cs typeface="Times New Roman" pitchFamily="18" charset="0"/>
                <a:sym typeface="Symbol" pitchFamily="18" charset="2"/>
              </a:rPr>
              <a:t></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a:t>
            </a:r>
          </a:p>
          <a:p>
            <a:pPr marL="533400" indent="-533400" algn="just">
              <a:lnSpc>
                <a:spcPct val="90000"/>
              </a:lnSpc>
              <a:buFontTx/>
              <a:buNone/>
            </a:pPr>
            <a:r>
              <a:rPr lang="en-US" sz="2400" dirty="0" smtClean="0">
                <a:cs typeface="Times New Roman" pitchFamily="18" charset="0"/>
              </a:rPr>
              <a:t>        If </a:t>
            </a:r>
            <a:r>
              <a:rPr lang="en-US" sz="2400" b="1" i="1" dirty="0" smtClean="0">
                <a:cs typeface="Times New Roman" pitchFamily="18" charset="0"/>
              </a:rPr>
              <a:t>A</a:t>
            </a:r>
            <a:r>
              <a:rPr lang="en-US" sz="2400" dirty="0" smtClean="0">
                <a:cs typeface="Times New Roman" pitchFamily="18" charset="0"/>
              </a:rPr>
              <a:t> and </a:t>
            </a:r>
            <a:r>
              <a:rPr lang="en-US" sz="2400" b="1" i="1" dirty="0" smtClean="0">
                <a:cs typeface="Times New Roman" pitchFamily="18" charset="0"/>
              </a:rPr>
              <a:t>B</a:t>
            </a:r>
            <a:r>
              <a:rPr lang="en-US" sz="2400" dirty="0" smtClean="0">
                <a:cs typeface="Times New Roman" pitchFamily="18" charset="0"/>
              </a:rPr>
              <a:t> are </a:t>
            </a:r>
            <a:r>
              <a:rPr lang="en-US" sz="2400" b="1" dirty="0" smtClean="0">
                <a:cs typeface="Times New Roman" pitchFamily="18" charset="0"/>
              </a:rPr>
              <a:t>mutually exclusive</a:t>
            </a:r>
            <a:r>
              <a:rPr lang="en-US" sz="2400" dirty="0" smtClean="0">
                <a:cs typeface="Times New Roman" pitchFamily="18" charset="0"/>
              </a:rPr>
              <a:t>, then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B</a:t>
            </a:r>
            <a:r>
              <a:rPr lang="en-US" sz="2400" dirty="0" smtClean="0">
                <a:cs typeface="Times New Roman" pitchFamily="18" charset="0"/>
              </a:rPr>
              <a:t>)</a:t>
            </a:r>
          </a:p>
          <a:p>
            <a:pPr marL="533400" indent="-533400" algn="just">
              <a:lnSpc>
                <a:spcPct val="90000"/>
              </a:lnSpc>
              <a:buFontTx/>
              <a:buNone/>
            </a:pPr>
            <a:r>
              <a:rPr lang="en-US" sz="2400" dirty="0" smtClean="0">
                <a:cs typeface="Times New Roman" pitchFamily="18" charset="0"/>
              </a:rPr>
              <a:t> </a:t>
            </a:r>
          </a:p>
          <a:p>
            <a:pPr marL="533400" indent="-533400" algn="just">
              <a:lnSpc>
                <a:spcPct val="90000"/>
              </a:lnSpc>
              <a:buFontTx/>
              <a:buNone/>
            </a:pPr>
            <a:r>
              <a:rPr lang="en-US" sz="2400" dirty="0" smtClean="0">
                <a:cs typeface="Times New Roman" pitchFamily="18" charset="0"/>
              </a:rPr>
              <a:t>5.</a:t>
            </a:r>
            <a:r>
              <a:rPr lang="en-US" sz="2400" dirty="0" smtClean="0">
                <a:latin typeface="Times New Roman" pitchFamily="18" charset="0"/>
                <a:cs typeface="Times New Roman" pitchFamily="18" charset="0"/>
              </a:rPr>
              <a:t>     </a:t>
            </a:r>
            <a:r>
              <a:rPr lang="en-US" sz="2400" b="1" dirty="0" smtClean="0">
                <a:cs typeface="Times New Roman" pitchFamily="18" charset="0"/>
              </a:rPr>
              <a:t>Intersection:</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 </a:t>
            </a:r>
            <a:r>
              <a:rPr lang="en-US" sz="2400" i="1" dirty="0" smtClean="0">
                <a:cs typeface="Times New Roman" pitchFamily="18" charset="0"/>
              </a:rPr>
              <a:t>B</a:t>
            </a:r>
            <a:r>
              <a:rPr lang="en-US" sz="2400" dirty="0" smtClean="0">
                <a:cs typeface="Times New Roman" pitchFamily="18" charset="0"/>
              </a:rPr>
              <a:t>) =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B</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where </a:t>
            </a:r>
            <a:r>
              <a:rPr lang="en-US" sz="2400" i="1" dirty="0" smtClean="0">
                <a:cs typeface="Times New Roman" pitchFamily="18" charset="0"/>
              </a:rPr>
              <a:t>A</a:t>
            </a:r>
            <a:r>
              <a:rPr lang="en-US" sz="2400" dirty="0" smtClean="0">
                <a:cs typeface="Times New Roman" pitchFamily="18" charset="0"/>
              </a:rPr>
              <a:t> and </a:t>
            </a:r>
            <a:r>
              <a:rPr lang="en-US" sz="2400" i="1" dirty="0" smtClean="0">
                <a:cs typeface="Times New Roman" pitchFamily="18" charset="0"/>
              </a:rPr>
              <a:t>B</a:t>
            </a:r>
            <a:r>
              <a:rPr lang="en-US" sz="2400" dirty="0" smtClean="0">
                <a:cs typeface="Times New Roman" pitchFamily="18" charset="0"/>
              </a:rPr>
              <a:t> are </a:t>
            </a:r>
            <a:r>
              <a:rPr lang="en-US" sz="2400" i="1" dirty="0" smtClean="0">
                <a:cs typeface="Times New Roman" pitchFamily="18" charset="0"/>
              </a:rPr>
              <a:t>true</a:t>
            </a:r>
          </a:p>
          <a:p>
            <a:pPr marL="533400" indent="-533400" algn="just">
              <a:lnSpc>
                <a:spcPct val="90000"/>
              </a:lnSpc>
              <a:buFontTx/>
              <a:buNone/>
            </a:pPr>
            <a:r>
              <a:rPr lang="en-US" sz="2400" dirty="0" smtClean="0">
                <a:cs typeface="Times New Roman" pitchFamily="18" charset="0"/>
              </a:rPr>
              <a:t>6.</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smtClean="0">
                <a:cs typeface="Times New Roman" pitchFamily="18" charset="0"/>
              </a:rPr>
              <a:t>Negation</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 1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this is a generalization of the fact  </a:t>
            </a:r>
          </a:p>
          <a:p>
            <a:pPr marL="533400" indent="-533400" algn="just">
              <a:lnSpc>
                <a:spcPct val="90000"/>
              </a:lnSpc>
              <a:buFontTx/>
              <a:buNone/>
            </a:pPr>
            <a:r>
              <a:rPr lang="en-US" sz="2400" dirty="0" smtClean="0">
                <a:cs typeface="Times New Roman" pitchFamily="18" charset="0"/>
              </a:rPr>
              <a:t>        that </a:t>
            </a:r>
            <a:r>
              <a:rPr lang="en-US" sz="2400" i="1" dirty="0" smtClean="0">
                <a:cs typeface="Times New Roman" pitchFamily="18" charset="0"/>
              </a:rPr>
              <a:t>A</a:t>
            </a:r>
            <a:r>
              <a:rPr lang="en-US" sz="2400" dirty="0" smtClean="0">
                <a:cs typeface="Times New Roman" pitchFamily="18" charset="0"/>
              </a:rPr>
              <a:t> is true if and only if ~</a:t>
            </a:r>
            <a:r>
              <a:rPr lang="en-US" sz="2400" i="1" dirty="0" smtClean="0">
                <a:cs typeface="Times New Roman" pitchFamily="18" charset="0"/>
              </a:rPr>
              <a:t>A</a:t>
            </a:r>
            <a:r>
              <a:rPr lang="en-US" sz="2400" dirty="0" smtClean="0">
                <a:cs typeface="Times New Roman" pitchFamily="18" charset="0"/>
              </a:rPr>
              <a:t> is false and vice versa</a:t>
            </a:r>
          </a:p>
          <a:p>
            <a:pPr marL="533400" indent="-533400" algn="just">
              <a:lnSpc>
                <a:spcPct val="90000"/>
              </a:lnSpc>
              <a:buFontTx/>
              <a:buNone/>
            </a:pPr>
            <a:r>
              <a:rPr lang="en-US" sz="2400" dirty="0" smtClean="0">
                <a:cs typeface="Times New Roman" pitchFamily="18" charset="0"/>
              </a:rPr>
              <a:t>7.</a:t>
            </a:r>
            <a:r>
              <a:rPr lang="en-US" sz="2400" dirty="0" smtClean="0">
                <a:latin typeface="Times New Roman" pitchFamily="18" charset="0"/>
                <a:cs typeface="Times New Roman" pitchFamily="18" charset="0"/>
              </a:rPr>
              <a:t>     </a:t>
            </a:r>
            <a:r>
              <a:rPr lang="en-US" sz="2400" b="1" dirty="0" smtClean="0">
                <a:cs typeface="Times New Roman" pitchFamily="18" charset="0"/>
              </a:rPr>
              <a:t>Equivalence:</a:t>
            </a:r>
            <a:r>
              <a:rPr lang="en-US" sz="2400" dirty="0" smtClean="0">
                <a:cs typeface="Times New Roman" pitchFamily="18" charset="0"/>
              </a:rPr>
              <a:t> If </a:t>
            </a:r>
            <a:r>
              <a:rPr lang="en-US" sz="2400" i="1" dirty="0" smtClean="0">
                <a:cs typeface="Times New Roman" pitchFamily="18" charset="0"/>
              </a:rPr>
              <a:t>A</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then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A</a:t>
            </a:r>
            <a:r>
              <a:rPr lang="en-US" sz="2400" dirty="0" smtClean="0">
                <a:cs typeface="Times New Roman" pitchFamily="18" charset="0"/>
              </a:rPr>
              <a:t>) = </a:t>
            </a:r>
            <a:r>
              <a:rPr lang="en-US" sz="2400" i="1" dirty="0" smtClean="0">
                <a:cs typeface="Times New Roman" pitchFamily="18" charset="0"/>
              </a:rPr>
              <a:t>P</a:t>
            </a:r>
            <a:r>
              <a:rPr lang="en-US" sz="2400" dirty="0" smtClean="0">
                <a:cs typeface="Times New Roman" pitchFamily="18" charset="0"/>
              </a:rPr>
              <a:t>(</a:t>
            </a:r>
            <a:r>
              <a:rPr lang="en-US" sz="2400" i="1" dirty="0" smtClean="0">
                <a:cs typeface="Times New Roman" pitchFamily="18" charset="0"/>
              </a:rPr>
              <a:t>B</a:t>
            </a:r>
            <a:r>
              <a:rPr lang="en-US" sz="2400" dirty="0" smtClean="0">
                <a:cs typeface="Times New Roman" pitchFamily="18" charset="0"/>
              </a:rPr>
              <a:t>)</a:t>
            </a:r>
          </a:p>
          <a:p>
            <a:pPr marL="533400" indent="-533400">
              <a:lnSpc>
                <a:spcPct val="90000"/>
              </a:lnSpc>
              <a:buFontTx/>
              <a:buNone/>
            </a:pPr>
            <a:r>
              <a:rPr lang="en-US" sz="2400" dirty="0" smtClean="0"/>
              <a:t>              (Assume </a:t>
            </a:r>
            <a:r>
              <a:rPr lang="en-US" sz="2400" i="1" dirty="0" smtClean="0"/>
              <a:t>A</a:t>
            </a:r>
            <a:r>
              <a:rPr lang="en-US" sz="2400" dirty="0" smtClean="0"/>
              <a:t> and </a:t>
            </a:r>
            <a:r>
              <a:rPr lang="en-US" sz="2400" i="1" dirty="0" smtClean="0"/>
              <a:t>B</a:t>
            </a:r>
            <a:r>
              <a:rPr lang="en-US" sz="2400" dirty="0" smtClean="0"/>
              <a:t> are two propositions)</a:t>
            </a:r>
          </a:p>
        </p:txBody>
      </p:sp>
      <p:sp>
        <p:nvSpPr>
          <p:cNvPr id="6" name="Rectangle 5"/>
          <p:cNvSpPr/>
          <p:nvPr/>
        </p:nvSpPr>
        <p:spPr bwMode="auto">
          <a:xfrm>
            <a:off x="723900" y="2743200"/>
            <a:ext cx="9372600" cy="914400"/>
          </a:xfrm>
          <a:prstGeom prst="rect">
            <a:avLst/>
          </a:prstGeom>
          <a:noFill/>
          <a:ln w="25400" cap="flat" cmpd="sng" algn="ctr">
            <a:solidFill>
              <a:schemeClr val="tx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2291" name="Slide Number Placeholder 5"/>
          <p:cNvSpPr>
            <a:spLocks noGrp="1"/>
          </p:cNvSpPr>
          <p:nvPr>
            <p:ph type="sldNum" sz="quarter" idx="12"/>
          </p:nvPr>
        </p:nvSpPr>
        <p:spPr>
          <a:noFill/>
        </p:spPr>
        <p:txBody>
          <a:bodyPr/>
          <a:lstStyle/>
          <a:p>
            <a:fld id="{00F6EBF0-B582-4C00-84F2-CEE500DC3047}" type="slidenum">
              <a:rPr lang="en-US" smtClean="0"/>
              <a:pPr/>
              <a:t>21</a:t>
            </a:fld>
            <a:endParaRPr lang="th-TH" smtClean="0"/>
          </a:p>
        </p:txBody>
      </p:sp>
      <p:sp>
        <p:nvSpPr>
          <p:cNvPr id="12293" name="Rectangle 3"/>
          <p:cNvSpPr>
            <a:spLocks noGrp="1" noChangeArrowheads="1"/>
          </p:cNvSpPr>
          <p:nvPr>
            <p:ph type="body" idx="1"/>
          </p:nvPr>
        </p:nvSpPr>
        <p:spPr>
          <a:xfrm>
            <a:off x="266700" y="990600"/>
            <a:ext cx="9753600" cy="5257800"/>
          </a:xfrm>
        </p:spPr>
        <p:txBody>
          <a:bodyPr/>
          <a:lstStyle/>
          <a:p>
            <a:pPr eaLnBrk="1" hangingPunct="1"/>
            <a:r>
              <a:rPr lang="en-US" sz="2400" dirty="0" smtClean="0"/>
              <a:t>Let </a:t>
            </a:r>
            <a:r>
              <a:rPr lang="en-US" sz="2400" b="1" i="1" dirty="0" smtClean="0"/>
              <a:t>A</a:t>
            </a:r>
            <a:r>
              <a:rPr lang="en-US" sz="2400" i="1" dirty="0" smtClean="0"/>
              <a:t> </a:t>
            </a:r>
            <a:r>
              <a:rPr lang="en-US" sz="2400" dirty="0" smtClean="0"/>
              <a:t>and </a:t>
            </a:r>
            <a:r>
              <a:rPr lang="en-US" sz="2400" b="1" i="1" dirty="0" smtClean="0"/>
              <a:t>B  </a:t>
            </a:r>
            <a:r>
              <a:rPr lang="en-US" sz="2400" dirty="0" smtClean="0"/>
              <a:t>are two events in the world, suppose that </a:t>
            </a:r>
            <a:r>
              <a:rPr lang="en-US" sz="2400" b="1" i="1" dirty="0" smtClean="0"/>
              <a:t>A</a:t>
            </a:r>
            <a:r>
              <a:rPr lang="en-US" sz="2400" dirty="0" smtClean="0"/>
              <a:t> and </a:t>
            </a:r>
            <a:r>
              <a:rPr lang="en-US" sz="2400" b="1" i="1" dirty="0" smtClean="0"/>
              <a:t>B</a:t>
            </a:r>
            <a:r>
              <a:rPr lang="en-US" sz="2400" i="1" dirty="0" smtClean="0"/>
              <a:t> </a:t>
            </a:r>
            <a:r>
              <a:rPr lang="en-US" sz="2400" dirty="0" smtClean="0"/>
              <a:t>are </a:t>
            </a:r>
            <a:r>
              <a:rPr lang="en-US" sz="2400" b="1" u="sng" dirty="0" smtClean="0"/>
              <a:t>not mutually exclusive</a:t>
            </a:r>
            <a:r>
              <a:rPr lang="en-US" sz="2400" b="1" dirty="0" smtClean="0"/>
              <a:t> </a:t>
            </a:r>
            <a:r>
              <a:rPr lang="en-US" sz="2400" dirty="0" smtClean="0"/>
              <a:t>(they </a:t>
            </a:r>
            <a:r>
              <a:rPr lang="en-US" sz="2400" b="1" dirty="0" smtClean="0"/>
              <a:t>occur conditionally</a:t>
            </a:r>
            <a:r>
              <a:rPr lang="en-US" sz="2400" dirty="0" smtClean="0"/>
              <a:t>)</a:t>
            </a:r>
            <a:r>
              <a:rPr lang="en-US" sz="2400" b="1" dirty="0" smtClean="0"/>
              <a:t>:</a:t>
            </a:r>
            <a:endParaRPr lang="en-US" sz="2400" dirty="0" smtClean="0"/>
          </a:p>
          <a:p>
            <a:pPr lvl="1" eaLnBrk="1" hangingPunct="1"/>
            <a:r>
              <a:rPr lang="en-US" sz="2000" dirty="0" smtClean="0"/>
              <a:t>The probability that event </a:t>
            </a:r>
            <a:r>
              <a:rPr lang="en-US" sz="2000" b="1" i="1" dirty="0" smtClean="0"/>
              <a:t>A</a:t>
            </a:r>
            <a:r>
              <a:rPr lang="en-US" sz="2000" dirty="0" smtClean="0"/>
              <a:t> will occur if event </a:t>
            </a:r>
            <a:r>
              <a:rPr lang="en-US" sz="2000" b="1" i="1" dirty="0" smtClean="0"/>
              <a:t>B</a:t>
            </a:r>
            <a:r>
              <a:rPr lang="en-US" sz="2000" dirty="0" smtClean="0"/>
              <a:t> occurs is called the </a:t>
            </a:r>
            <a:r>
              <a:rPr lang="en-US" sz="2000" b="1" dirty="0" smtClean="0"/>
              <a:t>conditional probability</a:t>
            </a:r>
          </a:p>
          <a:p>
            <a:pPr lvl="1" eaLnBrk="1" hangingPunct="1"/>
            <a:r>
              <a:rPr lang="en-US" sz="2000" b="1" dirty="0" smtClean="0"/>
              <a:t>Conditional probability </a:t>
            </a:r>
            <a:r>
              <a:rPr lang="en-US" sz="2000" dirty="0" smtClean="0"/>
              <a:t>is denoted as </a:t>
            </a:r>
            <a:r>
              <a:rPr lang="en-US" sz="2000" b="1" i="1" dirty="0" smtClean="0"/>
              <a:t>p(A|B</a:t>
            </a:r>
            <a:r>
              <a:rPr lang="en-US" sz="2000" b="1" dirty="0" smtClean="0"/>
              <a:t>)</a:t>
            </a:r>
            <a:r>
              <a:rPr lang="en-US" sz="2000" dirty="0" smtClean="0"/>
              <a:t>, interpreted as ‘</a:t>
            </a:r>
            <a:r>
              <a:rPr lang="en-US" sz="2000" b="1" i="1" dirty="0" smtClean="0"/>
              <a:t>conditional probability of event A</a:t>
            </a:r>
            <a:r>
              <a:rPr lang="en-US" sz="2000" b="1" dirty="0" smtClean="0"/>
              <a:t> </a:t>
            </a:r>
            <a:r>
              <a:rPr lang="en-US" sz="2000" b="1" i="1" dirty="0" smtClean="0"/>
              <a:t>occurring given that event</a:t>
            </a:r>
            <a:r>
              <a:rPr lang="en-US" sz="2000" b="1" dirty="0" smtClean="0"/>
              <a:t> </a:t>
            </a:r>
            <a:r>
              <a:rPr lang="en-US" sz="2000" b="1" i="1" dirty="0" smtClean="0"/>
              <a:t>B</a:t>
            </a:r>
            <a:r>
              <a:rPr lang="en-US" sz="2000" b="1" dirty="0" smtClean="0"/>
              <a:t> </a:t>
            </a:r>
            <a:r>
              <a:rPr lang="en-US" sz="2000" b="1" i="1" dirty="0" smtClean="0"/>
              <a:t>has occurred</a:t>
            </a:r>
            <a:r>
              <a:rPr lang="en-US" sz="2000" dirty="0" smtClean="0"/>
              <a:t>’</a:t>
            </a:r>
          </a:p>
          <a:p>
            <a:pPr lvl="1" eaLnBrk="1" hangingPunct="1">
              <a:buFontTx/>
              <a:buNone/>
            </a:pPr>
            <a:r>
              <a:rPr lang="en-US" sz="1800" i="1" dirty="0" smtClean="0"/>
              <a:t> 	</a:t>
            </a:r>
            <a:r>
              <a:rPr lang="en-US" sz="2000" b="1" i="1" dirty="0" smtClean="0"/>
              <a:t>     p(A|B</a:t>
            </a:r>
            <a:r>
              <a:rPr lang="en-US" sz="2000" b="1" dirty="0" smtClean="0"/>
              <a:t>)   =      the no. of times </a:t>
            </a:r>
            <a:r>
              <a:rPr lang="en-US" sz="2000" b="1" i="1" dirty="0" smtClean="0"/>
              <a:t>A</a:t>
            </a:r>
            <a:r>
              <a:rPr lang="en-US" sz="2000" b="1" dirty="0" smtClean="0"/>
              <a:t> and </a:t>
            </a:r>
            <a:r>
              <a:rPr lang="en-US" sz="2000" b="1" i="1" dirty="0" smtClean="0"/>
              <a:t>B</a:t>
            </a:r>
            <a:r>
              <a:rPr lang="en-US" sz="2000" b="1" dirty="0" smtClean="0"/>
              <a:t> occur                               (1) </a:t>
            </a:r>
          </a:p>
          <a:p>
            <a:pPr lvl="1" eaLnBrk="1" hangingPunct="1">
              <a:buFontTx/>
              <a:buNone/>
            </a:pPr>
            <a:r>
              <a:rPr lang="en-US" sz="2000" b="1" dirty="0" smtClean="0"/>
              <a:t>				    the no. of times </a:t>
            </a:r>
            <a:r>
              <a:rPr lang="en-US" sz="2000" b="1" i="1" dirty="0" smtClean="0"/>
              <a:t>B</a:t>
            </a:r>
            <a:r>
              <a:rPr lang="en-US" sz="2000" b="1" dirty="0" smtClean="0"/>
              <a:t> occur</a:t>
            </a:r>
          </a:p>
          <a:p>
            <a:pPr lvl="1" eaLnBrk="1" hangingPunct="1"/>
            <a:r>
              <a:rPr lang="en-US" sz="2000" dirty="0" smtClean="0"/>
              <a:t>The no. of times </a:t>
            </a:r>
            <a:r>
              <a:rPr lang="en-US" sz="2000" b="1" i="1" dirty="0" smtClean="0"/>
              <a:t>A</a:t>
            </a:r>
            <a:r>
              <a:rPr lang="en-US" sz="2000" dirty="0" smtClean="0"/>
              <a:t> and </a:t>
            </a:r>
            <a:r>
              <a:rPr lang="en-US" sz="2000" b="1" i="1" dirty="0" smtClean="0"/>
              <a:t>B</a:t>
            </a:r>
            <a:r>
              <a:rPr lang="en-US" sz="2000" dirty="0" smtClean="0"/>
              <a:t> can occur, or the probability that both </a:t>
            </a:r>
            <a:r>
              <a:rPr lang="en-US" sz="2000" b="1" i="1" dirty="0" smtClean="0"/>
              <a:t>A</a:t>
            </a:r>
            <a:r>
              <a:rPr lang="en-US" sz="2000" dirty="0" smtClean="0"/>
              <a:t> and </a:t>
            </a:r>
            <a:r>
              <a:rPr lang="en-US" sz="2000" b="1" i="1" dirty="0" smtClean="0"/>
              <a:t>B</a:t>
            </a:r>
            <a:r>
              <a:rPr lang="en-US" sz="2000" b="1" dirty="0" smtClean="0"/>
              <a:t> </a:t>
            </a:r>
            <a:r>
              <a:rPr lang="en-US" sz="2000" dirty="0" smtClean="0"/>
              <a:t>will occur is called the </a:t>
            </a:r>
            <a:r>
              <a:rPr lang="en-US" sz="2000" b="1" dirty="0" smtClean="0"/>
              <a:t>joint probability </a:t>
            </a:r>
            <a:r>
              <a:rPr lang="en-US" sz="2000" dirty="0" smtClean="0"/>
              <a:t>of </a:t>
            </a:r>
            <a:r>
              <a:rPr lang="en-US" sz="2000" b="1" i="1" dirty="0" smtClean="0"/>
              <a:t>A</a:t>
            </a:r>
            <a:r>
              <a:rPr lang="en-US" sz="2000" dirty="0" smtClean="0"/>
              <a:t> and </a:t>
            </a:r>
            <a:r>
              <a:rPr lang="en-US" sz="2000" b="1" i="1" dirty="0" smtClean="0"/>
              <a:t>B</a:t>
            </a:r>
            <a:r>
              <a:rPr lang="en-US" sz="2000" i="1" dirty="0" smtClean="0"/>
              <a:t> is</a:t>
            </a:r>
            <a:r>
              <a:rPr lang="en-US" sz="2000" dirty="0" smtClean="0"/>
              <a:t> represented as </a:t>
            </a:r>
            <a:r>
              <a:rPr lang="en-US" sz="2000" b="1" i="1" dirty="0" smtClean="0"/>
              <a:t>p</a:t>
            </a:r>
            <a:r>
              <a:rPr lang="en-US" sz="2000" b="1" dirty="0" smtClean="0"/>
              <a:t>(</a:t>
            </a:r>
            <a:r>
              <a:rPr lang="en-US" sz="2000" b="1" i="1" dirty="0" smtClean="0"/>
              <a:t>A</a:t>
            </a:r>
            <a:r>
              <a:rPr lang="en-US" sz="2000" b="1" dirty="0" smtClean="0"/>
              <a:t> </a:t>
            </a:r>
            <a:r>
              <a:rPr lang="en-US" sz="2000" b="1" dirty="0" smtClean="0">
                <a:sym typeface="Symbol" pitchFamily="18" charset="2"/>
              </a:rPr>
              <a:t> </a:t>
            </a:r>
            <a:r>
              <a:rPr lang="en-US" sz="2000" b="1" i="1" dirty="0" smtClean="0"/>
              <a:t>B</a:t>
            </a:r>
            <a:r>
              <a:rPr lang="en-US" sz="2000" b="1" dirty="0" smtClean="0"/>
              <a:t>)</a:t>
            </a:r>
          </a:p>
          <a:p>
            <a:pPr lvl="1" eaLnBrk="1" hangingPunct="1">
              <a:buFontTx/>
              <a:buNone/>
            </a:pPr>
            <a:r>
              <a:rPr lang="en-US" sz="1800" i="1" dirty="0" smtClean="0"/>
              <a:t>          </a:t>
            </a:r>
            <a:r>
              <a:rPr lang="en-US" sz="2000" b="1" i="1" dirty="0" smtClean="0"/>
              <a:t>p(A|B</a:t>
            </a:r>
            <a:r>
              <a:rPr lang="en-US" sz="2000" b="1" dirty="0" smtClean="0"/>
              <a:t>)   =  </a:t>
            </a:r>
            <a:r>
              <a:rPr lang="en-US" sz="2000" b="1" i="1" dirty="0" smtClean="0"/>
              <a:t>p</a:t>
            </a:r>
            <a:r>
              <a:rPr lang="en-US" sz="2000" b="1" dirty="0" smtClean="0"/>
              <a:t>(</a:t>
            </a:r>
            <a:r>
              <a:rPr lang="en-US" sz="2000" b="1" i="1" dirty="0" smtClean="0"/>
              <a:t>A</a:t>
            </a:r>
            <a:r>
              <a:rPr lang="en-US" sz="2000" b="1" dirty="0" smtClean="0"/>
              <a:t> </a:t>
            </a:r>
            <a:r>
              <a:rPr lang="en-US" sz="2000" b="1" dirty="0" smtClean="0">
                <a:sym typeface="Symbol" pitchFamily="18" charset="2"/>
              </a:rPr>
              <a:t> </a:t>
            </a:r>
            <a:r>
              <a:rPr lang="en-US" sz="2000" b="1" i="1" dirty="0" smtClean="0"/>
              <a:t>B</a:t>
            </a:r>
            <a:r>
              <a:rPr lang="en-US" sz="2000" b="1" dirty="0" smtClean="0"/>
              <a:t>)                                                                         (2)</a:t>
            </a:r>
          </a:p>
          <a:p>
            <a:pPr lvl="1" eaLnBrk="1" hangingPunct="1">
              <a:buFontTx/>
              <a:buNone/>
            </a:pPr>
            <a:r>
              <a:rPr lang="en-US" sz="2000" b="1" i="1" dirty="0" smtClean="0"/>
              <a:t>                              p</a:t>
            </a:r>
            <a:r>
              <a:rPr lang="en-US" sz="2000" b="1" dirty="0" smtClean="0"/>
              <a:t>(</a:t>
            </a:r>
            <a:r>
              <a:rPr lang="en-US" sz="2000" b="1" i="1" dirty="0" smtClean="0"/>
              <a:t>B</a:t>
            </a:r>
            <a:r>
              <a:rPr lang="en-US" sz="2000" b="1" dirty="0" smtClean="0"/>
              <a:t>) </a:t>
            </a:r>
          </a:p>
          <a:p>
            <a:pPr lvl="1" eaLnBrk="1" hangingPunct="1">
              <a:buFontTx/>
              <a:buNone/>
            </a:pPr>
            <a:r>
              <a:rPr lang="en-US" sz="2000" i="1" dirty="0" smtClean="0"/>
              <a:t>         </a:t>
            </a:r>
            <a:r>
              <a:rPr lang="en-US" sz="2000" b="1" i="1" dirty="0" smtClean="0"/>
              <a:t>p(B|A</a:t>
            </a:r>
            <a:r>
              <a:rPr lang="en-US" sz="2000" b="1" dirty="0" smtClean="0"/>
              <a:t>)   =  </a:t>
            </a:r>
            <a:r>
              <a:rPr lang="en-US" sz="2000" b="1" i="1" dirty="0" smtClean="0"/>
              <a:t>p</a:t>
            </a:r>
            <a:r>
              <a:rPr lang="en-US" sz="2000" b="1" dirty="0" smtClean="0"/>
              <a:t>(</a:t>
            </a:r>
            <a:r>
              <a:rPr lang="en-US" sz="2000" b="1" i="1" dirty="0" smtClean="0"/>
              <a:t>B</a:t>
            </a:r>
            <a:r>
              <a:rPr lang="en-US" sz="2000" b="1" dirty="0" smtClean="0"/>
              <a:t> </a:t>
            </a:r>
            <a:r>
              <a:rPr lang="en-US" sz="2000" b="1" dirty="0" smtClean="0">
                <a:sym typeface="Symbol" pitchFamily="18" charset="2"/>
              </a:rPr>
              <a:t> </a:t>
            </a:r>
            <a:r>
              <a:rPr lang="en-US" sz="2000" b="1" i="1" dirty="0" smtClean="0"/>
              <a:t>A</a:t>
            </a:r>
            <a:r>
              <a:rPr lang="en-US" sz="2000" b="1" dirty="0" smtClean="0"/>
              <a:t>)                                                                          (3)</a:t>
            </a:r>
          </a:p>
          <a:p>
            <a:pPr lvl="1" eaLnBrk="1" hangingPunct="1">
              <a:buFontTx/>
              <a:buNone/>
            </a:pPr>
            <a:r>
              <a:rPr lang="en-US" sz="2000" b="1" i="1" dirty="0" smtClean="0"/>
              <a:t>                              p</a:t>
            </a:r>
            <a:r>
              <a:rPr lang="en-US" sz="2000" b="1" dirty="0" smtClean="0"/>
              <a:t>(</a:t>
            </a:r>
            <a:r>
              <a:rPr lang="en-US" sz="2000" b="1" i="1" dirty="0" smtClean="0"/>
              <a:t>A</a:t>
            </a:r>
            <a:r>
              <a:rPr lang="en-US" sz="2000" b="1" dirty="0" smtClean="0"/>
              <a:t>)</a:t>
            </a:r>
          </a:p>
          <a:p>
            <a:pPr lvl="1" eaLnBrk="1" hangingPunct="1">
              <a:buFontTx/>
              <a:buNone/>
            </a:pPr>
            <a:r>
              <a:rPr lang="en-US" sz="1800" dirty="0" smtClean="0"/>
              <a:t>           </a:t>
            </a:r>
            <a:r>
              <a:rPr lang="en-US" sz="1800" i="1" dirty="0" smtClean="0"/>
              <a:t>    </a:t>
            </a:r>
            <a:endParaRPr lang="th-TH" sz="1800" i="1" dirty="0" smtClean="0"/>
          </a:p>
        </p:txBody>
      </p:sp>
      <p:sp>
        <p:nvSpPr>
          <p:cNvPr id="12294" name="Line 4"/>
          <p:cNvSpPr>
            <a:spLocks noChangeShapeType="1"/>
          </p:cNvSpPr>
          <p:nvPr/>
        </p:nvSpPr>
        <p:spPr bwMode="auto">
          <a:xfrm>
            <a:off x="3162300" y="3505200"/>
            <a:ext cx="3581400" cy="0"/>
          </a:xfrm>
          <a:prstGeom prst="line">
            <a:avLst/>
          </a:prstGeom>
          <a:noFill/>
          <a:ln w="19050">
            <a:solidFill>
              <a:schemeClr val="tx1"/>
            </a:solidFill>
            <a:round/>
            <a:headEnd/>
            <a:tailEnd/>
          </a:ln>
        </p:spPr>
        <p:txBody>
          <a:bodyPr wrap="none" lIns="90488" tIns="44450" rIns="90488" bIns="44450"/>
          <a:lstStyle/>
          <a:p>
            <a:endParaRPr lang="th-TH"/>
          </a:p>
        </p:txBody>
      </p:sp>
      <p:sp>
        <p:nvSpPr>
          <p:cNvPr id="12295" name="Line 5"/>
          <p:cNvSpPr>
            <a:spLocks noChangeShapeType="1"/>
          </p:cNvSpPr>
          <p:nvPr/>
        </p:nvSpPr>
        <p:spPr bwMode="auto">
          <a:xfrm>
            <a:off x="2781300" y="4876800"/>
            <a:ext cx="838200" cy="0"/>
          </a:xfrm>
          <a:prstGeom prst="line">
            <a:avLst/>
          </a:prstGeom>
          <a:noFill/>
          <a:ln w="19050">
            <a:solidFill>
              <a:schemeClr val="tx1"/>
            </a:solidFill>
            <a:round/>
            <a:headEnd/>
            <a:tailEnd/>
          </a:ln>
        </p:spPr>
        <p:txBody>
          <a:bodyPr wrap="none" lIns="90488" tIns="44450" rIns="90488" bIns="44450"/>
          <a:lstStyle/>
          <a:p>
            <a:endParaRPr lang="th-TH"/>
          </a:p>
        </p:txBody>
      </p:sp>
      <p:sp>
        <p:nvSpPr>
          <p:cNvPr id="12296" name="Line 6"/>
          <p:cNvSpPr>
            <a:spLocks noChangeShapeType="1"/>
          </p:cNvSpPr>
          <p:nvPr/>
        </p:nvSpPr>
        <p:spPr bwMode="auto">
          <a:xfrm>
            <a:off x="2781300" y="5638800"/>
            <a:ext cx="838200" cy="0"/>
          </a:xfrm>
          <a:prstGeom prst="line">
            <a:avLst/>
          </a:prstGeom>
          <a:noFill/>
          <a:ln w="19050">
            <a:solidFill>
              <a:schemeClr val="tx1"/>
            </a:solidFill>
            <a:round/>
            <a:headEnd/>
            <a:tailEnd/>
          </a:ln>
        </p:spPr>
        <p:txBody>
          <a:bodyPr wrap="none" lIns="90488" tIns="44450" rIns="90488" bIns="44450"/>
          <a:lstStyle/>
          <a:p>
            <a:endParaRPr lang="th-TH"/>
          </a:p>
        </p:txBody>
      </p:sp>
      <p:sp>
        <p:nvSpPr>
          <p:cNvPr id="10"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3315" name="Slide Number Placeholder 5"/>
          <p:cNvSpPr>
            <a:spLocks noGrp="1"/>
          </p:cNvSpPr>
          <p:nvPr>
            <p:ph type="sldNum" sz="quarter" idx="12"/>
          </p:nvPr>
        </p:nvSpPr>
        <p:spPr>
          <a:noFill/>
        </p:spPr>
        <p:txBody>
          <a:bodyPr/>
          <a:lstStyle/>
          <a:p>
            <a:fld id="{DE9CDB4B-0A13-4DAD-9DEC-96B7EA2F50C2}" type="slidenum">
              <a:rPr lang="en-US" smtClean="0"/>
              <a:pPr/>
              <a:t>22</a:t>
            </a:fld>
            <a:endParaRPr lang="th-TH" smtClean="0"/>
          </a:p>
        </p:txBody>
      </p:sp>
      <p:sp>
        <p:nvSpPr>
          <p:cNvPr id="13317" name="Rectangle 3"/>
          <p:cNvSpPr>
            <a:spLocks noGrp="1" noChangeArrowheads="1"/>
          </p:cNvSpPr>
          <p:nvPr>
            <p:ph type="body" idx="1"/>
          </p:nvPr>
        </p:nvSpPr>
        <p:spPr>
          <a:xfrm>
            <a:off x="266700" y="1066800"/>
            <a:ext cx="9753600" cy="5105400"/>
          </a:xfrm>
        </p:spPr>
        <p:txBody>
          <a:bodyPr/>
          <a:lstStyle/>
          <a:p>
            <a:pPr eaLnBrk="1" hangingPunct="1">
              <a:lnSpc>
                <a:spcPct val="80000"/>
              </a:lnSpc>
            </a:pPr>
            <a:r>
              <a:rPr lang="en-US" sz="2000" dirty="0" smtClean="0"/>
              <a:t>From (</a:t>
            </a:r>
            <a:r>
              <a:rPr lang="en-US" sz="2000" b="1" dirty="0" smtClean="0"/>
              <a:t>2</a:t>
            </a:r>
            <a:r>
              <a:rPr lang="en-US" sz="2000" dirty="0" smtClean="0"/>
              <a:t>) and (</a:t>
            </a:r>
            <a:r>
              <a:rPr lang="en-US" sz="2000" b="1" dirty="0" smtClean="0"/>
              <a:t>3</a:t>
            </a:r>
            <a:r>
              <a:rPr lang="en-US" sz="2000" dirty="0" smtClean="0"/>
              <a:t>) we get</a:t>
            </a:r>
          </a:p>
          <a:p>
            <a:pPr lvl="1" eaLnBrk="1" hangingPunct="1">
              <a:lnSpc>
                <a:spcPct val="80000"/>
              </a:lnSpc>
              <a:buFontTx/>
              <a:buNone/>
            </a:pPr>
            <a:r>
              <a:rPr lang="en-US" sz="2000" dirty="0" smtClean="0"/>
              <a:t>		</a:t>
            </a:r>
            <a:r>
              <a:rPr lang="en-US" sz="2000" b="1" dirty="0" smtClean="0"/>
              <a:t> </a:t>
            </a:r>
            <a:r>
              <a:rPr lang="en-US" sz="2000" b="1" i="1" dirty="0" smtClean="0"/>
              <a:t>p</a:t>
            </a:r>
            <a:r>
              <a:rPr lang="en-US" sz="2000" b="1" dirty="0" smtClean="0"/>
              <a:t>(</a:t>
            </a:r>
            <a:r>
              <a:rPr lang="en-US" sz="2000" b="1" i="1" dirty="0" smtClean="0"/>
              <a:t>A</a:t>
            </a:r>
            <a:r>
              <a:rPr lang="en-US" sz="2000" b="1" dirty="0" smtClean="0"/>
              <a:t> </a:t>
            </a:r>
            <a:r>
              <a:rPr lang="en-US" sz="2000" b="1" dirty="0" smtClean="0">
                <a:sym typeface="Symbol" pitchFamily="18" charset="2"/>
              </a:rPr>
              <a:t> B</a:t>
            </a:r>
            <a:r>
              <a:rPr lang="en-US" sz="2000" b="1" dirty="0" smtClean="0"/>
              <a:t>)  = </a:t>
            </a:r>
            <a:r>
              <a:rPr lang="en-US" sz="2000" b="1" i="1" dirty="0" smtClean="0"/>
              <a:t>p(A|B</a:t>
            </a:r>
            <a:r>
              <a:rPr lang="en-US" sz="2000" b="1" dirty="0" smtClean="0"/>
              <a:t>) x </a:t>
            </a:r>
            <a:r>
              <a:rPr lang="en-US" sz="2000" b="1" i="1" dirty="0" smtClean="0"/>
              <a:t>p</a:t>
            </a:r>
            <a:r>
              <a:rPr lang="en-US" sz="2000" b="1" dirty="0" smtClean="0"/>
              <a:t>(</a:t>
            </a:r>
            <a:r>
              <a:rPr lang="en-US" sz="2000" b="1" i="1" dirty="0" smtClean="0"/>
              <a:t>B</a:t>
            </a:r>
            <a:r>
              <a:rPr lang="en-US" sz="2000" b="1" dirty="0" smtClean="0"/>
              <a:t>) </a:t>
            </a:r>
            <a:r>
              <a:rPr lang="en-US" sz="2000" dirty="0" smtClean="0"/>
              <a:t>and   </a:t>
            </a:r>
            <a:r>
              <a:rPr lang="en-US" sz="2000" b="1" i="1" dirty="0" smtClean="0"/>
              <a:t>p</a:t>
            </a:r>
            <a:r>
              <a:rPr lang="en-US" sz="2000" b="1" dirty="0" smtClean="0"/>
              <a:t>(</a:t>
            </a:r>
            <a:r>
              <a:rPr lang="en-US" sz="2000" b="1" i="1" dirty="0" smtClean="0"/>
              <a:t>B</a:t>
            </a:r>
            <a:r>
              <a:rPr lang="en-US" sz="2000" b="1" dirty="0" smtClean="0"/>
              <a:t> </a:t>
            </a:r>
            <a:r>
              <a:rPr lang="en-US" sz="2000" b="1" dirty="0" smtClean="0">
                <a:sym typeface="Symbol" pitchFamily="18" charset="2"/>
              </a:rPr>
              <a:t> A</a:t>
            </a:r>
            <a:r>
              <a:rPr lang="en-US" sz="2000" b="1" dirty="0" smtClean="0"/>
              <a:t>)  = </a:t>
            </a:r>
            <a:r>
              <a:rPr lang="en-US" sz="2000" b="1" i="1" dirty="0" smtClean="0"/>
              <a:t>p(B|A</a:t>
            </a:r>
            <a:r>
              <a:rPr lang="en-US" sz="2000" b="1" dirty="0" smtClean="0"/>
              <a:t>) x </a:t>
            </a:r>
            <a:r>
              <a:rPr lang="en-US" sz="2000" b="1" i="1" dirty="0" smtClean="0"/>
              <a:t>p</a:t>
            </a:r>
            <a:r>
              <a:rPr lang="en-US" sz="2000" b="1" dirty="0" smtClean="0"/>
              <a:t>(</a:t>
            </a:r>
            <a:r>
              <a:rPr lang="en-US" sz="2000" b="1" i="1" dirty="0" smtClean="0"/>
              <a:t>A</a:t>
            </a:r>
            <a:r>
              <a:rPr lang="en-US" sz="2000" b="1" dirty="0" smtClean="0"/>
              <a:t>)    (4)</a:t>
            </a:r>
          </a:p>
          <a:p>
            <a:pPr lvl="1" eaLnBrk="1" hangingPunct="1">
              <a:lnSpc>
                <a:spcPct val="80000"/>
              </a:lnSpc>
              <a:buFontTx/>
              <a:buNone/>
            </a:pPr>
            <a:r>
              <a:rPr lang="en-US" sz="2000" dirty="0" smtClean="0"/>
              <a:t>Joint probability is commutative, thus</a:t>
            </a:r>
          </a:p>
          <a:p>
            <a:pPr lvl="1" eaLnBrk="1" hangingPunct="1">
              <a:lnSpc>
                <a:spcPct val="80000"/>
              </a:lnSpc>
              <a:buFontTx/>
              <a:buNone/>
            </a:pPr>
            <a:r>
              <a:rPr lang="en-US" sz="2000" dirty="0" smtClean="0"/>
              <a:t>			</a:t>
            </a:r>
            <a:r>
              <a:rPr lang="en-US" sz="2000" b="1" i="1" dirty="0" smtClean="0"/>
              <a:t>p</a:t>
            </a:r>
            <a:r>
              <a:rPr lang="en-US" sz="2000" b="1" dirty="0" smtClean="0"/>
              <a:t>(</a:t>
            </a:r>
            <a:r>
              <a:rPr lang="en-US" sz="2000" b="1" i="1" dirty="0" smtClean="0"/>
              <a:t>A</a:t>
            </a:r>
            <a:r>
              <a:rPr lang="en-US" sz="2000" b="1" dirty="0" smtClean="0"/>
              <a:t> </a:t>
            </a:r>
            <a:r>
              <a:rPr lang="en-US" sz="2000" b="1" dirty="0" smtClean="0">
                <a:sym typeface="Symbol" pitchFamily="18" charset="2"/>
              </a:rPr>
              <a:t> </a:t>
            </a:r>
            <a:r>
              <a:rPr lang="en-US" sz="2000" b="1" i="1" dirty="0" smtClean="0">
                <a:sym typeface="Symbol" pitchFamily="18" charset="2"/>
              </a:rPr>
              <a:t>B</a:t>
            </a:r>
            <a:r>
              <a:rPr lang="en-US" sz="2000" b="1" dirty="0" smtClean="0"/>
              <a:t>)  = </a:t>
            </a:r>
            <a:r>
              <a:rPr lang="en-US" sz="2000" b="1" i="1" dirty="0" smtClean="0"/>
              <a:t>p</a:t>
            </a:r>
            <a:r>
              <a:rPr lang="en-US" sz="2000" b="1" dirty="0" smtClean="0"/>
              <a:t>(</a:t>
            </a:r>
            <a:r>
              <a:rPr lang="en-US" sz="2000" b="1" i="1" dirty="0" smtClean="0"/>
              <a:t>B</a:t>
            </a:r>
            <a:r>
              <a:rPr lang="en-US" sz="2000" b="1" dirty="0" smtClean="0"/>
              <a:t> </a:t>
            </a:r>
            <a:r>
              <a:rPr lang="en-US" sz="2000" b="1" dirty="0" smtClean="0">
                <a:sym typeface="Symbol" pitchFamily="18" charset="2"/>
              </a:rPr>
              <a:t> A</a:t>
            </a:r>
            <a:r>
              <a:rPr lang="en-US" sz="2000" b="1" dirty="0" smtClean="0"/>
              <a:t>)</a:t>
            </a:r>
            <a:r>
              <a:rPr lang="en-US" sz="2000" dirty="0" smtClean="0"/>
              <a:t>,</a:t>
            </a:r>
            <a:r>
              <a:rPr lang="en-US" sz="2000" b="1" dirty="0" smtClean="0"/>
              <a:t>  </a:t>
            </a:r>
            <a:r>
              <a:rPr lang="en-US" sz="2000" dirty="0" smtClean="0"/>
              <a:t>therefore</a:t>
            </a:r>
          </a:p>
          <a:p>
            <a:pPr lvl="1" eaLnBrk="1" hangingPunct="1">
              <a:lnSpc>
                <a:spcPct val="80000"/>
              </a:lnSpc>
              <a:buFontTx/>
              <a:buNone/>
            </a:pPr>
            <a:r>
              <a:rPr lang="en-US" sz="2000" dirty="0" smtClean="0"/>
              <a:t>			</a:t>
            </a:r>
            <a:r>
              <a:rPr lang="en-US" sz="2000" b="1" i="1" dirty="0" smtClean="0"/>
              <a:t> p(A|B</a:t>
            </a:r>
            <a:r>
              <a:rPr lang="en-US" sz="2000" b="1" dirty="0" smtClean="0"/>
              <a:t>) x </a:t>
            </a:r>
            <a:r>
              <a:rPr lang="en-US" sz="2000" b="1" i="1" dirty="0" smtClean="0"/>
              <a:t>p</a:t>
            </a:r>
            <a:r>
              <a:rPr lang="en-US" sz="2000" b="1" dirty="0" smtClean="0"/>
              <a:t>(</a:t>
            </a:r>
            <a:r>
              <a:rPr lang="en-US" sz="2000" b="1" i="1" dirty="0" smtClean="0"/>
              <a:t>B</a:t>
            </a:r>
            <a:r>
              <a:rPr lang="en-US" sz="2000" b="1" dirty="0" smtClean="0"/>
              <a:t>) = </a:t>
            </a:r>
            <a:r>
              <a:rPr lang="en-US" sz="2000" b="1" i="1" dirty="0" smtClean="0"/>
              <a:t>p(B|A</a:t>
            </a:r>
            <a:r>
              <a:rPr lang="en-US" sz="2000" b="1" dirty="0" smtClean="0"/>
              <a:t>) x </a:t>
            </a:r>
            <a:r>
              <a:rPr lang="en-US" sz="2000" b="1" i="1" dirty="0" smtClean="0"/>
              <a:t>p</a:t>
            </a:r>
            <a:r>
              <a:rPr lang="en-US" sz="2000" b="1" dirty="0" smtClean="0"/>
              <a:t>(</a:t>
            </a:r>
            <a:r>
              <a:rPr lang="en-US" sz="2000" b="1" i="1" dirty="0" smtClean="0"/>
              <a:t>A</a:t>
            </a:r>
            <a:r>
              <a:rPr lang="en-US" sz="2000" b="1" dirty="0" smtClean="0"/>
              <a:t>)                                     (5)</a:t>
            </a:r>
          </a:p>
          <a:p>
            <a:pPr lvl="1" eaLnBrk="1" hangingPunct="1">
              <a:lnSpc>
                <a:spcPct val="80000"/>
              </a:lnSpc>
              <a:buFontTx/>
              <a:buNone/>
            </a:pPr>
            <a:r>
              <a:rPr lang="en-US" sz="2000" dirty="0" smtClean="0"/>
              <a:t>Eq. </a:t>
            </a:r>
            <a:r>
              <a:rPr lang="en-US" sz="2000" b="1" dirty="0" smtClean="0"/>
              <a:t>(5)</a:t>
            </a:r>
            <a:r>
              <a:rPr lang="en-US" sz="2000" dirty="0" smtClean="0"/>
              <a:t> yields the following equation:</a:t>
            </a:r>
          </a:p>
          <a:p>
            <a:pPr lvl="1" eaLnBrk="1" hangingPunct="1">
              <a:lnSpc>
                <a:spcPct val="80000"/>
              </a:lnSpc>
              <a:buFontTx/>
              <a:buNone/>
            </a:pPr>
            <a:r>
              <a:rPr lang="en-US" sz="2000" dirty="0" smtClean="0"/>
              <a:t>			</a:t>
            </a:r>
            <a:r>
              <a:rPr lang="en-US" sz="2000" b="1" dirty="0" smtClean="0"/>
              <a:t> </a:t>
            </a:r>
            <a:r>
              <a:rPr lang="en-US" sz="2000" b="1" i="1" dirty="0" smtClean="0"/>
              <a:t>p(A|B</a:t>
            </a:r>
            <a:r>
              <a:rPr lang="en-US" sz="2000" b="1" dirty="0" smtClean="0"/>
              <a:t>)   = </a:t>
            </a:r>
            <a:r>
              <a:rPr lang="en-US" sz="2000" b="1" i="1" dirty="0" smtClean="0"/>
              <a:t>p(B|A</a:t>
            </a:r>
            <a:r>
              <a:rPr lang="en-US" sz="2000" b="1" dirty="0" smtClean="0"/>
              <a:t>) x </a:t>
            </a:r>
            <a:r>
              <a:rPr lang="en-US" sz="2000" b="1" i="1" dirty="0" smtClean="0"/>
              <a:t>p</a:t>
            </a:r>
            <a:r>
              <a:rPr lang="en-US" sz="2000" b="1" dirty="0" smtClean="0"/>
              <a:t>(</a:t>
            </a:r>
            <a:r>
              <a:rPr lang="en-US" sz="2000" b="1" i="1" dirty="0" smtClean="0"/>
              <a:t>A</a:t>
            </a:r>
            <a:r>
              <a:rPr lang="en-US" sz="2000" b="1" dirty="0" smtClean="0"/>
              <a:t>) 			        (6)</a:t>
            </a:r>
          </a:p>
          <a:p>
            <a:pPr lvl="1" eaLnBrk="1" hangingPunct="1">
              <a:lnSpc>
                <a:spcPct val="80000"/>
              </a:lnSpc>
              <a:buFontTx/>
              <a:buNone/>
            </a:pPr>
            <a:r>
              <a:rPr lang="en-US" sz="2000" b="1" dirty="0" smtClean="0"/>
              <a:t>				        </a:t>
            </a:r>
            <a:r>
              <a:rPr lang="en-US" sz="2000" b="1" i="1" dirty="0" smtClean="0"/>
              <a:t>p</a:t>
            </a:r>
            <a:r>
              <a:rPr lang="en-US" sz="2000" b="1" dirty="0" smtClean="0"/>
              <a:t>(</a:t>
            </a:r>
            <a:r>
              <a:rPr lang="en-US" sz="2000" b="1" i="1" dirty="0" smtClean="0"/>
              <a:t>B</a:t>
            </a:r>
            <a:r>
              <a:rPr lang="en-US" sz="2000" b="1" dirty="0" smtClean="0"/>
              <a:t>)</a:t>
            </a:r>
          </a:p>
          <a:p>
            <a:pPr eaLnBrk="1" hangingPunct="1">
              <a:lnSpc>
                <a:spcPct val="80000"/>
              </a:lnSpc>
            </a:pPr>
            <a:r>
              <a:rPr lang="en-US" sz="2400" dirty="0" smtClean="0"/>
              <a:t>The Eq. </a:t>
            </a:r>
            <a:r>
              <a:rPr lang="en-US" sz="2400" b="1" dirty="0" smtClean="0"/>
              <a:t>(6)</a:t>
            </a:r>
            <a:r>
              <a:rPr lang="en-US" sz="2400" dirty="0" smtClean="0"/>
              <a:t> is known as </a:t>
            </a:r>
            <a:r>
              <a:rPr lang="en-US" sz="2400" b="1" dirty="0" err="1" smtClean="0"/>
              <a:t>Bayes</a:t>
            </a:r>
            <a:r>
              <a:rPr lang="en-US" sz="2400" b="1" dirty="0" smtClean="0"/>
              <a:t>’ rule</a:t>
            </a:r>
            <a:endParaRPr lang="en-US" sz="2400" dirty="0" smtClean="0"/>
          </a:p>
          <a:p>
            <a:pPr lvl="1" eaLnBrk="1" hangingPunct="1">
              <a:lnSpc>
                <a:spcPct val="80000"/>
              </a:lnSpc>
              <a:buFontTx/>
              <a:buNone/>
            </a:pPr>
            <a:r>
              <a:rPr lang="en-US" sz="2000" dirty="0" smtClean="0"/>
              <a:t>Where: </a:t>
            </a:r>
          </a:p>
          <a:p>
            <a:pPr lvl="1" eaLnBrk="1" hangingPunct="1">
              <a:lnSpc>
                <a:spcPct val="80000"/>
              </a:lnSpc>
            </a:pPr>
            <a:r>
              <a:rPr lang="en-US" sz="2000" b="1" i="1" dirty="0" smtClean="0"/>
              <a:t>p(A|B</a:t>
            </a:r>
            <a:r>
              <a:rPr lang="en-US" sz="2000" b="1" dirty="0" smtClean="0"/>
              <a:t>)</a:t>
            </a:r>
            <a:r>
              <a:rPr lang="en-US" sz="2000" dirty="0" smtClean="0"/>
              <a:t> is the conditional probability that event </a:t>
            </a:r>
            <a:r>
              <a:rPr lang="en-US" sz="2000" b="1" i="1" dirty="0" smtClean="0"/>
              <a:t>A</a:t>
            </a:r>
            <a:r>
              <a:rPr lang="en-US" sz="2000" i="1" dirty="0" smtClean="0"/>
              <a:t> </a:t>
            </a:r>
            <a:r>
              <a:rPr lang="en-US" sz="2000" dirty="0" smtClean="0"/>
              <a:t>occurs given that event </a:t>
            </a:r>
            <a:r>
              <a:rPr lang="en-US" sz="2000" b="1" i="1" dirty="0" smtClean="0"/>
              <a:t>B </a:t>
            </a:r>
            <a:r>
              <a:rPr lang="en-US" sz="2000" dirty="0" smtClean="0"/>
              <a:t>has occurred</a:t>
            </a:r>
          </a:p>
          <a:p>
            <a:pPr lvl="1" eaLnBrk="1" hangingPunct="1">
              <a:lnSpc>
                <a:spcPct val="80000"/>
              </a:lnSpc>
            </a:pPr>
            <a:r>
              <a:rPr lang="en-US" sz="2000" b="1" i="1" dirty="0" smtClean="0"/>
              <a:t>p(B|A</a:t>
            </a:r>
            <a:r>
              <a:rPr lang="en-US" sz="2000" b="1" dirty="0" smtClean="0"/>
              <a:t>)</a:t>
            </a:r>
            <a:r>
              <a:rPr lang="en-US" sz="2000" dirty="0" smtClean="0"/>
              <a:t> is the conditional probability of event </a:t>
            </a:r>
            <a:r>
              <a:rPr lang="en-US" sz="2000" b="1" i="1" dirty="0" smtClean="0"/>
              <a:t>B</a:t>
            </a:r>
            <a:r>
              <a:rPr lang="en-US" sz="2000" i="1" dirty="0" smtClean="0"/>
              <a:t> </a:t>
            </a:r>
            <a:r>
              <a:rPr lang="en-US" sz="2000" dirty="0" smtClean="0"/>
              <a:t> occurring given that event </a:t>
            </a:r>
            <a:r>
              <a:rPr lang="en-US" sz="2000" b="1" i="1" dirty="0" smtClean="0"/>
              <a:t>A </a:t>
            </a:r>
            <a:r>
              <a:rPr lang="en-US" sz="2000" dirty="0" smtClean="0"/>
              <a:t>has occurred</a:t>
            </a:r>
          </a:p>
          <a:p>
            <a:pPr lvl="1" eaLnBrk="1" hangingPunct="1">
              <a:lnSpc>
                <a:spcPct val="80000"/>
              </a:lnSpc>
            </a:pPr>
            <a:r>
              <a:rPr lang="en-US" sz="2000" b="1" i="1" dirty="0" smtClean="0"/>
              <a:t>p</a:t>
            </a:r>
            <a:r>
              <a:rPr lang="en-US" sz="2000" b="1" dirty="0" smtClean="0"/>
              <a:t>(</a:t>
            </a:r>
            <a:r>
              <a:rPr lang="en-US" sz="2000" b="1" i="1" dirty="0" smtClean="0"/>
              <a:t>A</a:t>
            </a:r>
            <a:r>
              <a:rPr lang="en-US" sz="2000" b="1" dirty="0" smtClean="0"/>
              <a:t>)</a:t>
            </a:r>
            <a:r>
              <a:rPr lang="en-US" sz="2000" dirty="0" smtClean="0"/>
              <a:t> is the prior probability of event </a:t>
            </a:r>
            <a:r>
              <a:rPr lang="en-US" sz="2000" b="1" i="1" dirty="0" smtClean="0"/>
              <a:t>A</a:t>
            </a:r>
            <a:r>
              <a:rPr lang="en-US" sz="2000" i="1" dirty="0" smtClean="0"/>
              <a:t> </a:t>
            </a:r>
            <a:endParaRPr lang="en-US" sz="2000" dirty="0" smtClean="0"/>
          </a:p>
          <a:p>
            <a:pPr lvl="1" eaLnBrk="1" hangingPunct="1">
              <a:lnSpc>
                <a:spcPct val="80000"/>
              </a:lnSpc>
            </a:pPr>
            <a:r>
              <a:rPr lang="en-US" sz="2000" b="1" i="1" dirty="0" smtClean="0"/>
              <a:t>p</a:t>
            </a:r>
            <a:r>
              <a:rPr lang="en-US" sz="2000" b="1" dirty="0" smtClean="0"/>
              <a:t>(</a:t>
            </a:r>
            <a:r>
              <a:rPr lang="en-US" sz="2000" b="1" i="1" dirty="0" smtClean="0"/>
              <a:t>B</a:t>
            </a:r>
            <a:r>
              <a:rPr lang="en-US" sz="2000" b="1" dirty="0" smtClean="0"/>
              <a:t>)</a:t>
            </a:r>
            <a:r>
              <a:rPr lang="en-US" sz="2000" dirty="0" smtClean="0"/>
              <a:t> is the prior probability of event </a:t>
            </a:r>
            <a:r>
              <a:rPr lang="en-US" sz="2000" b="1" i="1" dirty="0" smtClean="0"/>
              <a:t>B</a:t>
            </a:r>
            <a:r>
              <a:rPr lang="en-US" sz="2000" i="1" dirty="0" smtClean="0"/>
              <a:t> </a:t>
            </a:r>
            <a:r>
              <a:rPr lang="en-US" sz="1000" dirty="0" smtClean="0"/>
              <a:t>	</a:t>
            </a:r>
            <a:endParaRPr lang="en-US" sz="2000" dirty="0" smtClean="0"/>
          </a:p>
          <a:p>
            <a:pPr eaLnBrk="1" hangingPunct="1">
              <a:lnSpc>
                <a:spcPct val="80000"/>
              </a:lnSpc>
            </a:pPr>
            <a:r>
              <a:rPr lang="en-US" sz="1200" dirty="0" smtClean="0"/>
              <a:t>	</a:t>
            </a:r>
            <a:endParaRPr lang="th-TH" sz="1200" dirty="0" smtClean="0"/>
          </a:p>
        </p:txBody>
      </p:sp>
      <p:sp>
        <p:nvSpPr>
          <p:cNvPr id="13318" name="Line 4"/>
          <p:cNvSpPr>
            <a:spLocks noChangeShapeType="1"/>
          </p:cNvSpPr>
          <p:nvPr/>
        </p:nvSpPr>
        <p:spPr bwMode="auto">
          <a:xfrm>
            <a:off x="3390900" y="3200400"/>
            <a:ext cx="1524000" cy="0"/>
          </a:xfrm>
          <a:prstGeom prst="line">
            <a:avLst/>
          </a:prstGeom>
          <a:noFill/>
          <a:ln w="19050">
            <a:solidFill>
              <a:schemeClr val="tx1"/>
            </a:solidFill>
            <a:round/>
            <a:headEnd/>
            <a:tailEnd/>
          </a:ln>
        </p:spPr>
        <p:txBody>
          <a:bodyPr wrap="none" lIns="90488" tIns="44450" rIns="90488" bIns="44450"/>
          <a:lstStyle/>
          <a:p>
            <a:endParaRPr lang="th-TH"/>
          </a:p>
        </p:txBody>
      </p:sp>
      <p:sp>
        <p:nvSpPr>
          <p:cNvPr id="8"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5363" name="Slide Number Placeholder 5"/>
          <p:cNvSpPr>
            <a:spLocks noGrp="1"/>
          </p:cNvSpPr>
          <p:nvPr>
            <p:ph type="sldNum" sz="quarter" idx="12"/>
          </p:nvPr>
        </p:nvSpPr>
        <p:spPr>
          <a:noFill/>
        </p:spPr>
        <p:txBody>
          <a:bodyPr/>
          <a:lstStyle/>
          <a:p>
            <a:fld id="{BC735CA0-762E-4142-893B-AC467DEECE9B}" type="slidenum">
              <a:rPr lang="en-US" smtClean="0"/>
              <a:pPr/>
              <a:t>23</a:t>
            </a:fld>
            <a:endParaRPr lang="th-TH" smtClean="0"/>
          </a:p>
        </p:txBody>
      </p:sp>
      <p:sp>
        <p:nvSpPr>
          <p:cNvPr id="15365" name="Rectangle 3"/>
          <p:cNvSpPr>
            <a:spLocks noGrp="1" noChangeArrowheads="1"/>
          </p:cNvSpPr>
          <p:nvPr>
            <p:ph type="body" idx="1"/>
          </p:nvPr>
        </p:nvSpPr>
        <p:spPr>
          <a:xfrm>
            <a:off x="266700" y="1066800"/>
            <a:ext cx="9753600" cy="5059363"/>
          </a:xfrm>
        </p:spPr>
        <p:txBody>
          <a:bodyPr/>
          <a:lstStyle/>
          <a:p>
            <a:pPr eaLnBrk="1" hangingPunct="1"/>
            <a:r>
              <a:rPr lang="en-US" sz="2400" dirty="0" smtClean="0"/>
              <a:t>Assume that the event </a:t>
            </a:r>
            <a:r>
              <a:rPr lang="en-US" sz="2400" b="1" i="1" dirty="0" smtClean="0"/>
              <a:t>A</a:t>
            </a:r>
            <a:r>
              <a:rPr lang="en-US" sz="2400" i="1" dirty="0" smtClean="0"/>
              <a:t> </a:t>
            </a:r>
            <a:r>
              <a:rPr lang="en-US" sz="2400" dirty="0" smtClean="0"/>
              <a:t>is dependent upon event </a:t>
            </a:r>
            <a:r>
              <a:rPr lang="en-US" sz="2400" b="1" i="1" dirty="0" smtClean="0"/>
              <a:t>B</a:t>
            </a:r>
            <a:r>
              <a:rPr lang="en-US" sz="2400" i="1" dirty="0" smtClean="0"/>
              <a:t> </a:t>
            </a:r>
            <a:r>
              <a:rPr lang="en-US" sz="2400" dirty="0" smtClean="0"/>
              <a:t>(the </a:t>
            </a:r>
            <a:r>
              <a:rPr lang="en-US" sz="2400" b="1" dirty="0" smtClean="0"/>
              <a:t>joint probability </a:t>
            </a:r>
            <a:r>
              <a:rPr lang="en-US" sz="2400" dirty="0" smtClean="0"/>
              <a:t>of events </a:t>
            </a:r>
            <a:r>
              <a:rPr lang="en-US" sz="2400" b="1" i="1" dirty="0" smtClean="0"/>
              <a:t>A</a:t>
            </a:r>
            <a:r>
              <a:rPr lang="en-US" sz="2400" dirty="0" smtClean="0"/>
              <a:t> and </a:t>
            </a:r>
            <a:r>
              <a:rPr lang="en-US" sz="2400" b="1" i="1" dirty="0" smtClean="0"/>
              <a:t>B </a:t>
            </a:r>
            <a:r>
              <a:rPr lang="en-US" sz="2400" dirty="0" smtClean="0"/>
              <a:t>is shown in </a:t>
            </a:r>
            <a:r>
              <a:rPr lang="en-US" sz="2400" b="1" dirty="0" smtClean="0"/>
              <a:t>Figure 3.1</a:t>
            </a:r>
            <a:r>
              <a:rPr lang="en-US" sz="2400" dirty="0" smtClean="0"/>
              <a:t>)</a:t>
            </a:r>
          </a:p>
          <a:p>
            <a:pPr lvl="1" eaLnBrk="1" hangingPunct="1"/>
            <a:r>
              <a:rPr lang="en-US" sz="2400" dirty="0" smtClean="0"/>
              <a:t>The event </a:t>
            </a:r>
            <a:r>
              <a:rPr lang="en-US" sz="2400" b="1" i="1" dirty="0" smtClean="0"/>
              <a:t>A</a:t>
            </a:r>
            <a:r>
              <a:rPr lang="en-US" sz="2400" i="1" dirty="0" smtClean="0"/>
              <a:t> </a:t>
            </a:r>
            <a:r>
              <a:rPr lang="en-US" sz="2400" dirty="0" smtClean="0"/>
              <a:t> depends on a number </a:t>
            </a:r>
            <a:r>
              <a:rPr lang="en-US" sz="2400" smtClean="0"/>
              <a:t>of events </a:t>
            </a:r>
            <a:r>
              <a:rPr lang="en-US" sz="2400" b="1" i="1" dirty="0" smtClean="0"/>
              <a:t>B</a:t>
            </a:r>
            <a:r>
              <a:rPr lang="en-US" sz="2400" b="1" baseline="-25000" dirty="0" smtClean="0"/>
              <a:t>1</a:t>
            </a:r>
            <a:r>
              <a:rPr lang="en-US" sz="2400" dirty="0" smtClean="0"/>
              <a:t>, </a:t>
            </a:r>
            <a:r>
              <a:rPr lang="en-US" sz="2400" b="1" i="1" dirty="0" smtClean="0"/>
              <a:t>B</a:t>
            </a:r>
            <a:r>
              <a:rPr lang="en-US" sz="2400" b="1" baseline="-25000" dirty="0" smtClean="0"/>
              <a:t>2</a:t>
            </a:r>
            <a:r>
              <a:rPr lang="en-US" sz="2400" dirty="0" smtClean="0"/>
              <a:t>,…., </a:t>
            </a:r>
            <a:r>
              <a:rPr lang="en-US" sz="2400" b="1" i="1" dirty="0" err="1" smtClean="0"/>
              <a:t>B</a:t>
            </a:r>
            <a:r>
              <a:rPr lang="en-US" sz="2400" b="1" baseline="-25000" dirty="0" err="1" smtClean="0"/>
              <a:t>n</a:t>
            </a:r>
            <a:endParaRPr lang="en-US" sz="2400" b="1" baseline="-250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i="1" dirty="0" smtClean="0"/>
          </a:p>
          <a:p>
            <a:pPr eaLnBrk="1" hangingPunct="1"/>
            <a:endParaRPr lang="en-US" sz="2400" i="1" dirty="0" smtClean="0"/>
          </a:p>
          <a:p>
            <a:pPr eaLnBrk="1" hangingPunct="1"/>
            <a:endParaRPr lang="en-US" sz="2400" i="1" dirty="0" smtClean="0"/>
          </a:p>
          <a:p>
            <a:pPr eaLnBrk="1" hangingPunct="1"/>
            <a:endParaRPr lang="en-US" sz="2400" i="1" dirty="0" smtClean="0"/>
          </a:p>
          <a:p>
            <a:pPr eaLnBrk="1" hangingPunct="1"/>
            <a:endParaRPr lang="en-US" sz="2400" i="1" dirty="0" smtClean="0"/>
          </a:p>
          <a:p>
            <a:pPr eaLnBrk="1" hangingPunct="1"/>
            <a:endParaRPr lang="th-TH" sz="2400" dirty="0" smtClean="0"/>
          </a:p>
        </p:txBody>
      </p:sp>
      <p:pic>
        <p:nvPicPr>
          <p:cNvPr id="15366" name="Picture 4"/>
          <p:cNvPicPr>
            <a:picLocks noChangeAspect="1" noChangeArrowheads="1"/>
          </p:cNvPicPr>
          <p:nvPr/>
        </p:nvPicPr>
        <p:blipFill>
          <a:blip r:embed="rId2" cstate="print"/>
          <a:srcRect/>
          <a:stretch>
            <a:fillRect/>
          </a:stretch>
        </p:blipFill>
        <p:spPr bwMode="auto">
          <a:xfrm>
            <a:off x="2933700" y="2667000"/>
            <a:ext cx="4495800" cy="3173413"/>
          </a:xfrm>
          <a:prstGeom prst="rect">
            <a:avLst/>
          </a:prstGeom>
          <a:noFill/>
          <a:ln w="9525">
            <a:noFill/>
            <a:miter lim="800000"/>
            <a:headEnd/>
            <a:tailEnd/>
          </a:ln>
        </p:spPr>
      </p:pic>
      <p:sp>
        <p:nvSpPr>
          <p:cNvPr id="8"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 Proof</a:t>
            </a:r>
            <a:endParaRPr lang="th-TH"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6"/>
          <p:cNvSpPr>
            <a:spLocks noGrp="1"/>
          </p:cNvSpPr>
          <p:nvPr>
            <p:ph type="ftr" sz="quarter" idx="11"/>
          </p:nvPr>
        </p:nvSpPr>
        <p:spPr>
          <a:noFill/>
        </p:spPr>
        <p:txBody>
          <a:bodyPr/>
          <a:lstStyle/>
          <a:p>
            <a:r>
              <a:rPr lang="en-US" dirty="0" smtClean="0"/>
              <a:t>Asst. Prof. Dr. </a:t>
            </a:r>
            <a:r>
              <a:rPr lang="en-US" dirty="0" err="1" smtClean="0"/>
              <a:t>Anilkumar</a:t>
            </a:r>
            <a:r>
              <a:rPr lang="en-US" dirty="0" smtClean="0"/>
              <a:t> K.G</a:t>
            </a:r>
            <a:endParaRPr lang="th-TH" dirty="0" smtClean="0"/>
          </a:p>
        </p:txBody>
      </p:sp>
      <p:sp>
        <p:nvSpPr>
          <p:cNvPr id="1028" name="Slide Number Placeholder 7"/>
          <p:cNvSpPr>
            <a:spLocks noGrp="1"/>
          </p:cNvSpPr>
          <p:nvPr>
            <p:ph type="sldNum" sz="quarter" idx="12"/>
          </p:nvPr>
        </p:nvSpPr>
        <p:spPr>
          <a:noFill/>
        </p:spPr>
        <p:txBody>
          <a:bodyPr/>
          <a:lstStyle/>
          <a:p>
            <a:fld id="{9AC5866A-0A6B-400F-AC35-6D660C97B291}" type="slidenum">
              <a:rPr lang="en-US" smtClean="0"/>
              <a:pPr/>
              <a:t>24</a:t>
            </a:fld>
            <a:endParaRPr lang="th-TH" smtClean="0"/>
          </a:p>
        </p:txBody>
      </p:sp>
      <p:sp>
        <p:nvSpPr>
          <p:cNvPr id="1030" name="Rectangle 3"/>
          <p:cNvSpPr>
            <a:spLocks noGrp="1" noChangeArrowheads="1"/>
          </p:cNvSpPr>
          <p:nvPr>
            <p:ph type="body" sz="half" idx="1"/>
          </p:nvPr>
        </p:nvSpPr>
        <p:spPr>
          <a:xfrm>
            <a:off x="0" y="914400"/>
            <a:ext cx="10287000" cy="5257800"/>
          </a:xfrm>
        </p:spPr>
        <p:txBody>
          <a:bodyPr/>
          <a:lstStyle/>
          <a:p>
            <a:pPr eaLnBrk="1" hangingPunct="1"/>
            <a:r>
              <a:rPr lang="en-US" sz="2400" dirty="0" smtClean="0"/>
              <a:t>From </a:t>
            </a:r>
            <a:r>
              <a:rPr lang="en-US" sz="2400" b="1" dirty="0" smtClean="0"/>
              <a:t>(4) </a:t>
            </a:r>
            <a:r>
              <a:rPr lang="en-US" sz="2400" dirty="0" smtClean="0"/>
              <a:t>based on </a:t>
            </a:r>
            <a:r>
              <a:rPr lang="en-US" sz="2400" b="1" dirty="0" smtClean="0"/>
              <a:t>Figure 3.1</a:t>
            </a:r>
          </a:p>
          <a:p>
            <a:pPr lvl="1" eaLnBrk="1" hangingPunct="1">
              <a:buFontTx/>
              <a:buNone/>
            </a:pPr>
            <a:r>
              <a:rPr lang="en-US" sz="2400" i="1" dirty="0" smtClean="0"/>
              <a:t>              </a:t>
            </a:r>
            <a:r>
              <a:rPr lang="en-US" sz="2400" b="1" i="1" dirty="0" smtClean="0"/>
              <a:t>p</a:t>
            </a:r>
            <a:r>
              <a:rPr lang="en-US" sz="2400" b="1" dirty="0" smtClean="0"/>
              <a:t>(</a:t>
            </a:r>
            <a:r>
              <a:rPr lang="en-US" sz="2400" b="1" i="1" dirty="0" smtClean="0"/>
              <a:t>A</a:t>
            </a:r>
            <a:r>
              <a:rPr lang="en-US" sz="2400" b="1" dirty="0" smtClean="0"/>
              <a:t> </a:t>
            </a:r>
            <a:r>
              <a:rPr lang="en-US" sz="2400" b="1" dirty="0" smtClean="0">
                <a:sym typeface="Symbol" pitchFamily="18" charset="2"/>
              </a:rPr>
              <a:t> B</a:t>
            </a:r>
            <a:r>
              <a:rPr lang="en-US" sz="2400" b="1" baseline="-25000" dirty="0" smtClean="0">
                <a:sym typeface="Symbol" pitchFamily="18" charset="2"/>
              </a:rPr>
              <a:t>1</a:t>
            </a:r>
            <a:r>
              <a:rPr lang="en-US" sz="2400" b="1" dirty="0" smtClean="0"/>
              <a:t>)  = </a:t>
            </a:r>
            <a:r>
              <a:rPr lang="en-US" sz="2400" b="1" i="1" dirty="0" smtClean="0"/>
              <a:t>p(A|B</a:t>
            </a:r>
            <a:r>
              <a:rPr lang="en-US" sz="2400" b="1" baseline="-25000" dirty="0" smtClean="0"/>
              <a:t>1</a:t>
            </a:r>
            <a:r>
              <a:rPr lang="en-US" sz="2400" b="1" dirty="0" smtClean="0"/>
              <a:t>) x </a:t>
            </a:r>
            <a:r>
              <a:rPr lang="en-US" sz="2400" b="1" i="1" dirty="0" smtClean="0"/>
              <a:t>p</a:t>
            </a:r>
            <a:r>
              <a:rPr lang="en-US" sz="2400" b="1" dirty="0" smtClean="0"/>
              <a:t>(</a:t>
            </a:r>
            <a:r>
              <a:rPr lang="en-US" sz="2400" b="1" i="1" dirty="0" smtClean="0"/>
              <a:t>B</a:t>
            </a:r>
            <a:r>
              <a:rPr lang="en-US" sz="2400" b="1" baseline="-25000" dirty="0" smtClean="0"/>
              <a:t>1</a:t>
            </a:r>
            <a:r>
              <a:rPr lang="en-US" sz="2400" b="1" dirty="0" smtClean="0"/>
              <a:t>)</a:t>
            </a:r>
          </a:p>
          <a:p>
            <a:pPr lvl="1" eaLnBrk="1" hangingPunct="1">
              <a:buFontTx/>
              <a:buNone/>
            </a:pPr>
            <a:r>
              <a:rPr lang="en-US" sz="2400" b="1" dirty="0" smtClean="0"/>
              <a:t>		       </a:t>
            </a:r>
            <a:r>
              <a:rPr lang="en-US" sz="2400" b="1" i="1" dirty="0" smtClean="0"/>
              <a:t>p</a:t>
            </a:r>
            <a:r>
              <a:rPr lang="en-US" sz="2400" b="1" dirty="0" smtClean="0"/>
              <a:t>(</a:t>
            </a:r>
            <a:r>
              <a:rPr lang="en-US" sz="2400" b="1" i="1" dirty="0" smtClean="0"/>
              <a:t>A</a:t>
            </a:r>
            <a:r>
              <a:rPr lang="en-US" sz="2400" b="1" dirty="0" smtClean="0"/>
              <a:t> </a:t>
            </a:r>
            <a:r>
              <a:rPr lang="en-US" sz="2400" b="1" dirty="0" smtClean="0">
                <a:sym typeface="Symbol" pitchFamily="18" charset="2"/>
              </a:rPr>
              <a:t> B</a:t>
            </a:r>
            <a:r>
              <a:rPr lang="en-US" sz="2400" b="1" baseline="-25000" dirty="0" smtClean="0">
                <a:sym typeface="Symbol" pitchFamily="18" charset="2"/>
              </a:rPr>
              <a:t>2</a:t>
            </a:r>
            <a:r>
              <a:rPr lang="en-US" sz="2400" b="1" dirty="0" smtClean="0"/>
              <a:t>)  = </a:t>
            </a:r>
            <a:r>
              <a:rPr lang="en-US" sz="2400" b="1" i="1" dirty="0" smtClean="0"/>
              <a:t>p(A|B</a:t>
            </a:r>
            <a:r>
              <a:rPr lang="en-US" sz="2400" b="1" baseline="-25000" dirty="0" smtClean="0"/>
              <a:t>2</a:t>
            </a:r>
            <a:r>
              <a:rPr lang="en-US" sz="2400" b="1" dirty="0" smtClean="0"/>
              <a:t>) x </a:t>
            </a:r>
            <a:r>
              <a:rPr lang="en-US" sz="2400" b="1" i="1" dirty="0" smtClean="0"/>
              <a:t>p</a:t>
            </a:r>
            <a:r>
              <a:rPr lang="en-US" sz="2400" b="1" dirty="0" smtClean="0"/>
              <a:t>(</a:t>
            </a:r>
            <a:r>
              <a:rPr lang="en-US" sz="2400" b="1" i="1" dirty="0" smtClean="0"/>
              <a:t>B</a:t>
            </a:r>
            <a:r>
              <a:rPr lang="en-US" sz="2400" b="1" baseline="-25000" dirty="0" smtClean="0"/>
              <a:t>2</a:t>
            </a:r>
            <a:r>
              <a:rPr lang="en-US" sz="2400" b="1" dirty="0" smtClean="0"/>
              <a:t>)</a:t>
            </a:r>
          </a:p>
          <a:p>
            <a:pPr lvl="1" eaLnBrk="1" hangingPunct="1">
              <a:buFontTx/>
              <a:buNone/>
            </a:pPr>
            <a:r>
              <a:rPr lang="en-US" sz="2400" b="1" dirty="0" smtClean="0"/>
              <a:t> 			:                         :</a:t>
            </a:r>
          </a:p>
          <a:p>
            <a:pPr lvl="1" eaLnBrk="1" hangingPunct="1">
              <a:buFontTx/>
              <a:buNone/>
            </a:pPr>
            <a:r>
              <a:rPr lang="en-US" sz="2400" b="1" dirty="0" smtClean="0"/>
              <a:t>		       </a:t>
            </a:r>
            <a:r>
              <a:rPr lang="en-US" sz="2400" b="1" i="1" dirty="0" smtClean="0"/>
              <a:t>p</a:t>
            </a:r>
            <a:r>
              <a:rPr lang="en-US" sz="2400" b="1" dirty="0" smtClean="0"/>
              <a:t>(</a:t>
            </a:r>
            <a:r>
              <a:rPr lang="en-US" sz="2400" b="1" i="1" dirty="0" smtClean="0"/>
              <a:t>A</a:t>
            </a:r>
            <a:r>
              <a:rPr lang="en-US" sz="2400" b="1" dirty="0" smtClean="0"/>
              <a:t> </a:t>
            </a:r>
            <a:r>
              <a:rPr lang="en-US" sz="2400" b="1" dirty="0" smtClean="0">
                <a:sym typeface="Symbol" pitchFamily="18" charset="2"/>
              </a:rPr>
              <a:t> </a:t>
            </a:r>
            <a:r>
              <a:rPr lang="en-US" sz="2400" b="1" dirty="0" err="1" smtClean="0">
                <a:sym typeface="Symbol" pitchFamily="18" charset="2"/>
              </a:rPr>
              <a:t>B</a:t>
            </a:r>
            <a:r>
              <a:rPr lang="en-US" sz="2400" b="1" i="1" baseline="-25000" dirty="0" err="1" smtClean="0">
                <a:sym typeface="Symbol" pitchFamily="18" charset="2"/>
              </a:rPr>
              <a:t>n</a:t>
            </a:r>
            <a:r>
              <a:rPr lang="en-US" sz="2400" b="1" dirty="0" smtClean="0"/>
              <a:t>)  = </a:t>
            </a:r>
            <a:r>
              <a:rPr lang="en-US" sz="2400" b="1" i="1" dirty="0" smtClean="0"/>
              <a:t>p(</a:t>
            </a:r>
            <a:r>
              <a:rPr lang="en-US" sz="2400" b="1" i="1" dirty="0" err="1" smtClean="0"/>
              <a:t>A|B</a:t>
            </a:r>
            <a:r>
              <a:rPr lang="en-US" sz="2400" b="1" i="1" baseline="-25000" dirty="0" err="1" smtClean="0"/>
              <a:t>n</a:t>
            </a:r>
            <a:r>
              <a:rPr lang="en-US" sz="2400" b="1" dirty="0" smtClean="0"/>
              <a:t>) x </a:t>
            </a:r>
            <a:r>
              <a:rPr lang="en-US" sz="2400" b="1" i="1" dirty="0" smtClean="0"/>
              <a:t>p</a:t>
            </a:r>
            <a:r>
              <a:rPr lang="en-US" sz="2400" b="1" dirty="0" smtClean="0"/>
              <a:t>(</a:t>
            </a:r>
            <a:r>
              <a:rPr lang="en-US" sz="2400" b="1" i="1" dirty="0" err="1" smtClean="0"/>
              <a:t>B</a:t>
            </a:r>
            <a:r>
              <a:rPr lang="en-US" sz="2400" b="1" i="1" baseline="-25000" dirty="0" err="1" smtClean="0"/>
              <a:t>n</a:t>
            </a:r>
            <a:r>
              <a:rPr lang="en-US" sz="2400" b="1" dirty="0" smtClean="0"/>
              <a:t>)</a:t>
            </a:r>
            <a:endParaRPr lang="th-TH" sz="2400" b="1" dirty="0" smtClean="0"/>
          </a:p>
          <a:p>
            <a:pPr lvl="1" eaLnBrk="1" hangingPunct="1">
              <a:buFontTx/>
              <a:buNone/>
            </a:pPr>
            <a:r>
              <a:rPr lang="en-US" sz="2400" dirty="0" smtClean="0"/>
              <a:t>We combined the above sequences to get </a:t>
            </a:r>
            <a:r>
              <a:rPr lang="en-US" sz="2400" b="1" i="1" dirty="0" smtClean="0"/>
              <a:t>p</a:t>
            </a:r>
            <a:r>
              <a:rPr lang="en-US" sz="2400" b="1" dirty="0" smtClean="0"/>
              <a:t>(</a:t>
            </a:r>
            <a:r>
              <a:rPr lang="en-US" sz="2400" b="1" i="1" dirty="0" smtClean="0"/>
              <a:t>A</a:t>
            </a:r>
            <a:r>
              <a:rPr lang="en-US" sz="2400" b="1" dirty="0" smtClean="0"/>
              <a:t>) </a:t>
            </a:r>
            <a:r>
              <a:rPr lang="en-US" sz="2400" dirty="0" smtClean="0"/>
              <a:t>and is given as:</a:t>
            </a:r>
          </a:p>
          <a:p>
            <a:pPr lvl="1" eaLnBrk="1" hangingPunct="1">
              <a:buFontTx/>
              <a:buNone/>
            </a:pPr>
            <a:r>
              <a:rPr lang="en-US" sz="2400" dirty="0" smtClean="0"/>
              <a:t>								                  </a:t>
            </a:r>
          </a:p>
          <a:p>
            <a:pPr lvl="1" eaLnBrk="1" hangingPunct="1">
              <a:buFontTx/>
              <a:buNone/>
            </a:pPr>
            <a:r>
              <a:rPr lang="en-US" sz="2400" dirty="0" smtClean="0"/>
              <a:t>									      (</a:t>
            </a:r>
            <a:r>
              <a:rPr lang="en-US" sz="2400" b="1" dirty="0" smtClean="0"/>
              <a:t>7</a:t>
            </a:r>
            <a:r>
              <a:rPr lang="en-US" sz="2400" dirty="0" smtClean="0"/>
              <a:t>)</a:t>
            </a:r>
            <a:endParaRPr lang="en-US" sz="2400" b="1" dirty="0" smtClean="0"/>
          </a:p>
          <a:p>
            <a:pPr lvl="1" eaLnBrk="1" hangingPunct="1">
              <a:buFontTx/>
              <a:buNone/>
            </a:pPr>
            <a:r>
              <a:rPr lang="en-US" sz="2400" dirty="0" smtClean="0"/>
              <a:t>Equation (</a:t>
            </a:r>
            <a:r>
              <a:rPr lang="en-US" sz="2400" b="1" dirty="0" smtClean="0"/>
              <a:t>7</a:t>
            </a:r>
            <a:r>
              <a:rPr lang="en-US" sz="2400" dirty="0" smtClean="0"/>
              <a:t>) is called </a:t>
            </a:r>
            <a:r>
              <a:rPr lang="en-US" sz="2400" b="1" dirty="0" smtClean="0"/>
              <a:t>law of total probability.</a:t>
            </a:r>
            <a:r>
              <a:rPr lang="en-US" sz="2400" dirty="0" smtClean="0"/>
              <a:t> </a:t>
            </a:r>
          </a:p>
          <a:p>
            <a:pPr lvl="1" eaLnBrk="1" hangingPunct="1">
              <a:buFontTx/>
              <a:buNone/>
            </a:pPr>
            <a:r>
              <a:rPr lang="en-US" sz="2400" dirty="0" smtClean="0"/>
              <a:t>From </a:t>
            </a:r>
            <a:r>
              <a:rPr lang="en-US" sz="2400" b="1" dirty="0" smtClean="0"/>
              <a:t>figure 3.1</a:t>
            </a:r>
            <a:r>
              <a:rPr lang="en-US" sz="2400" dirty="0" smtClean="0"/>
              <a:t>, if the occurrence of event </a:t>
            </a:r>
            <a:r>
              <a:rPr lang="en-US" sz="2400" b="1" i="1" dirty="0" smtClean="0"/>
              <a:t>A</a:t>
            </a:r>
            <a:r>
              <a:rPr lang="en-US" sz="2400" i="1" dirty="0" smtClean="0"/>
              <a:t> </a:t>
            </a:r>
            <a:r>
              <a:rPr lang="en-US" sz="2400" dirty="0" smtClean="0"/>
              <a:t>depends on </a:t>
            </a:r>
            <a:r>
              <a:rPr lang="en-US" sz="2400" b="1" u="sng" dirty="0" smtClean="0"/>
              <a:t>only two mutually exclusive events</a:t>
            </a:r>
            <a:r>
              <a:rPr lang="en-US" sz="2400" u="sng" dirty="0" smtClean="0"/>
              <a:t>, </a:t>
            </a:r>
            <a:r>
              <a:rPr lang="en-US" sz="2400" b="1" i="1" u="sng" dirty="0" smtClean="0"/>
              <a:t>B</a:t>
            </a:r>
            <a:r>
              <a:rPr lang="en-US" sz="2400" i="1" u="sng" dirty="0" smtClean="0"/>
              <a:t> and </a:t>
            </a:r>
            <a:r>
              <a:rPr lang="en-US" sz="2400" b="1" u="sng" dirty="0" smtClean="0">
                <a:sym typeface="Symbol" pitchFamily="18" charset="2"/>
              </a:rPr>
              <a:t></a:t>
            </a:r>
            <a:r>
              <a:rPr lang="en-US" sz="2400" b="1" i="1" u="sng" dirty="0" smtClean="0">
                <a:sym typeface="Symbol" pitchFamily="18" charset="2"/>
              </a:rPr>
              <a:t>B</a:t>
            </a:r>
            <a:r>
              <a:rPr lang="en-US" sz="2400" i="1" u="sng" dirty="0" smtClean="0">
                <a:sym typeface="Symbol" pitchFamily="18" charset="2"/>
              </a:rPr>
              <a:t>,</a:t>
            </a:r>
            <a:r>
              <a:rPr lang="en-US" sz="2400" i="1" dirty="0" smtClean="0">
                <a:sym typeface="Symbol" pitchFamily="18" charset="2"/>
              </a:rPr>
              <a:t> </a:t>
            </a:r>
            <a:r>
              <a:rPr lang="en-US" sz="2400" dirty="0" smtClean="0">
                <a:sym typeface="Symbol" pitchFamily="18" charset="2"/>
              </a:rPr>
              <a:t>then (</a:t>
            </a:r>
            <a:r>
              <a:rPr lang="en-US" sz="2400" b="1" dirty="0" smtClean="0">
                <a:sym typeface="Symbol" pitchFamily="18" charset="2"/>
              </a:rPr>
              <a:t>7</a:t>
            </a:r>
            <a:r>
              <a:rPr lang="en-US" sz="2400" dirty="0" smtClean="0">
                <a:sym typeface="Symbol" pitchFamily="18" charset="2"/>
              </a:rPr>
              <a:t>) becomes</a:t>
            </a:r>
          </a:p>
          <a:p>
            <a:pPr eaLnBrk="1" hangingPunct="1">
              <a:buFontTx/>
              <a:buNone/>
            </a:pPr>
            <a:r>
              <a:rPr lang="en-US" sz="2400" dirty="0" smtClean="0">
                <a:sym typeface="Symbol" pitchFamily="18" charset="2"/>
              </a:rPr>
              <a:t>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A|B</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 </a:t>
            </a:r>
            <a:r>
              <a:rPr lang="en-US" sz="2400" b="1" i="1" dirty="0" smtClean="0">
                <a:sym typeface="Symbol" pitchFamily="18" charset="2"/>
              </a:rPr>
              <a:t>B</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t>
            </a:r>
            <a:r>
              <a:rPr lang="en-US" sz="2400" b="1" dirty="0" smtClean="0">
                <a:sym typeface="Symbol" pitchFamily="18" charset="2"/>
              </a:rPr>
              <a:t>)</a:t>
            </a:r>
            <a:r>
              <a:rPr lang="en-US" sz="2400" dirty="0" smtClean="0">
                <a:sym typeface="Symbol" pitchFamily="18" charset="2"/>
              </a:rPr>
              <a:t>               (</a:t>
            </a:r>
            <a:r>
              <a:rPr lang="en-US" sz="2400" b="1" dirty="0" smtClean="0">
                <a:sym typeface="Symbol" pitchFamily="18" charset="2"/>
              </a:rPr>
              <a:t>8</a:t>
            </a:r>
            <a:r>
              <a:rPr lang="en-US" sz="2400" dirty="0" smtClean="0">
                <a:sym typeface="Symbol" pitchFamily="18" charset="2"/>
              </a:rPr>
              <a:t>)</a:t>
            </a:r>
            <a:endParaRPr lang="en-US" sz="2400" b="1" dirty="0" smtClean="0">
              <a:sym typeface="Symbol" pitchFamily="18" charset="2"/>
            </a:endParaRPr>
          </a:p>
        </p:txBody>
      </p:sp>
      <p:graphicFrame>
        <p:nvGraphicFramePr>
          <p:cNvPr id="1026" name="Object 12"/>
          <p:cNvGraphicFramePr>
            <a:graphicFrameLocks noChangeAspect="1"/>
          </p:cNvGraphicFramePr>
          <p:nvPr>
            <p:ph sz="quarter" idx="3"/>
          </p:nvPr>
        </p:nvGraphicFramePr>
        <p:xfrm>
          <a:off x="1257300" y="3581400"/>
          <a:ext cx="5715000" cy="914400"/>
        </p:xfrm>
        <a:graphic>
          <a:graphicData uri="http://schemas.openxmlformats.org/presentationml/2006/ole">
            <p:oleObj spid="_x0000_s140290" name="Equation" r:id="rId3" imgW="2616120" imgH="431640" progId="Equation.3">
              <p:embed/>
            </p:oleObj>
          </a:graphicData>
        </a:graphic>
      </p:graphicFrame>
      <p:sp>
        <p:nvSpPr>
          <p:cNvPr id="7" name="Rectangle 6"/>
          <p:cNvSpPr/>
          <p:nvPr/>
        </p:nvSpPr>
        <p:spPr bwMode="auto">
          <a:xfrm>
            <a:off x="1028700" y="5715000"/>
            <a:ext cx="5867400" cy="457200"/>
          </a:xfrm>
          <a:prstGeom prst="rect">
            <a:avLst/>
          </a:prstGeom>
          <a:noFill/>
          <a:ln w="15875" cap="flat" cmpd="sng" algn="ctr">
            <a:solidFill>
              <a:schemeClr val="tx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8"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 Proof</a:t>
            </a:r>
            <a:endParaRPr lang="th-TH"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16387" name="Slide Number Placeholder 5"/>
          <p:cNvSpPr>
            <a:spLocks noGrp="1"/>
          </p:cNvSpPr>
          <p:nvPr>
            <p:ph type="sldNum" sz="quarter" idx="12"/>
          </p:nvPr>
        </p:nvSpPr>
        <p:spPr>
          <a:noFill/>
        </p:spPr>
        <p:txBody>
          <a:bodyPr/>
          <a:lstStyle/>
          <a:p>
            <a:fld id="{8B1FFDFE-D05F-4DE7-9C03-27CA5CD93176}" type="slidenum">
              <a:rPr lang="en-US" smtClean="0"/>
              <a:pPr/>
              <a:t>25</a:t>
            </a:fld>
            <a:endParaRPr lang="th-TH" smtClean="0"/>
          </a:p>
        </p:txBody>
      </p:sp>
      <p:sp>
        <p:nvSpPr>
          <p:cNvPr id="16389" name="Rectangle 3"/>
          <p:cNvSpPr>
            <a:spLocks noGrp="1" noChangeArrowheads="1"/>
          </p:cNvSpPr>
          <p:nvPr>
            <p:ph type="body" idx="1"/>
          </p:nvPr>
        </p:nvSpPr>
        <p:spPr>
          <a:xfrm>
            <a:off x="342900" y="1295400"/>
            <a:ext cx="9601200" cy="4830763"/>
          </a:xfrm>
        </p:spPr>
        <p:txBody>
          <a:bodyPr/>
          <a:lstStyle/>
          <a:p>
            <a:pPr eaLnBrk="1" hangingPunct="1">
              <a:buFontTx/>
              <a:buNone/>
            </a:pPr>
            <a:r>
              <a:rPr lang="en-US" sz="2400" dirty="0" smtClean="0">
                <a:sym typeface="Symbol" pitchFamily="18" charset="2"/>
              </a:rPr>
              <a:t>Similarly, if the occurrence of </a:t>
            </a:r>
            <a:r>
              <a:rPr lang="en-US" sz="2400" b="1" i="1" dirty="0" smtClean="0">
                <a:sym typeface="Symbol" pitchFamily="18" charset="2"/>
              </a:rPr>
              <a:t>B</a:t>
            </a:r>
            <a:r>
              <a:rPr lang="en-US" sz="2400" i="1" dirty="0" smtClean="0">
                <a:sym typeface="Symbol" pitchFamily="18" charset="2"/>
              </a:rPr>
              <a:t> </a:t>
            </a:r>
            <a:r>
              <a:rPr lang="en-US" sz="2400" dirty="0" smtClean="0">
                <a:sym typeface="Symbol" pitchFamily="18" charset="2"/>
              </a:rPr>
              <a:t>depends on events, </a:t>
            </a:r>
            <a:r>
              <a:rPr lang="en-US" sz="2400" b="1" i="1" dirty="0" smtClean="0">
                <a:sym typeface="Symbol" pitchFamily="18" charset="2"/>
              </a:rPr>
              <a:t>A</a:t>
            </a:r>
            <a:r>
              <a:rPr lang="en-US" sz="2400" i="1" dirty="0" smtClean="0">
                <a:sym typeface="Symbol" pitchFamily="18" charset="2"/>
              </a:rPr>
              <a:t> </a:t>
            </a:r>
            <a:r>
              <a:rPr lang="en-US" sz="2400" dirty="0" smtClean="0">
                <a:sym typeface="Symbol" pitchFamily="18" charset="2"/>
              </a:rPr>
              <a:t>and </a:t>
            </a:r>
            <a:r>
              <a:rPr lang="en-US" sz="2400" b="1" dirty="0" smtClean="0">
                <a:sym typeface="Symbol" pitchFamily="18" charset="2"/>
              </a:rPr>
              <a:t> </a:t>
            </a:r>
            <a:r>
              <a:rPr lang="en-US" sz="2400" b="1" i="1" dirty="0" smtClean="0">
                <a:sym typeface="Symbol" pitchFamily="18" charset="2"/>
              </a:rPr>
              <a:t>A</a:t>
            </a:r>
            <a:r>
              <a:rPr lang="en-US" sz="2400" i="1" dirty="0" smtClean="0">
                <a:sym typeface="Symbol" pitchFamily="18" charset="2"/>
              </a:rPr>
              <a:t>, </a:t>
            </a:r>
            <a:r>
              <a:rPr lang="en-US" sz="2400" dirty="0" smtClean="0">
                <a:sym typeface="Symbol" pitchFamily="18" charset="2"/>
              </a:rPr>
              <a:t>then</a:t>
            </a:r>
          </a:p>
          <a:p>
            <a:pPr eaLnBrk="1" hangingPunct="1">
              <a:buFontTx/>
              <a:buNone/>
            </a:pPr>
            <a:r>
              <a:rPr lang="en-US" sz="2400" b="1" i="1" dirty="0" smtClean="0">
                <a:sym typeface="Symbol" pitchFamily="18" charset="2"/>
              </a:rPr>
              <a:t>                p</a:t>
            </a:r>
            <a:r>
              <a:rPr lang="en-US" sz="2400" b="1" dirty="0" smtClean="0">
                <a:sym typeface="Symbol" pitchFamily="18" charset="2"/>
              </a:rPr>
              <a:t>(</a:t>
            </a:r>
            <a:r>
              <a:rPr lang="en-US" sz="2400" b="1" i="1" dirty="0" smtClean="0">
                <a:sym typeface="Symbol" pitchFamily="18" charset="2"/>
              </a:rPr>
              <a:t>B</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t>
            </a:r>
            <a:r>
              <a:rPr lang="en-US" sz="2400" b="1" dirty="0" smtClean="0">
                <a:sym typeface="Symbol" pitchFamily="18" charset="2"/>
              </a:rPr>
              <a:t>| </a:t>
            </a:r>
            <a:r>
              <a:rPr lang="en-US" sz="2400" b="1" i="1" dirty="0" smtClean="0">
                <a:sym typeface="Symbol" pitchFamily="18" charset="2"/>
              </a:rPr>
              <a:t>A</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                </a:t>
            </a:r>
            <a:r>
              <a:rPr lang="en-US" sz="2400" dirty="0" smtClean="0">
                <a:sym typeface="Symbol" pitchFamily="18" charset="2"/>
              </a:rPr>
              <a:t>(</a:t>
            </a:r>
            <a:r>
              <a:rPr lang="en-US" sz="2400" b="1" dirty="0" smtClean="0">
                <a:sym typeface="Symbol" pitchFamily="18" charset="2"/>
              </a:rPr>
              <a:t>9</a:t>
            </a:r>
            <a:r>
              <a:rPr lang="en-US" sz="2400" dirty="0" smtClean="0">
                <a:sym typeface="Symbol" pitchFamily="18" charset="2"/>
              </a:rPr>
              <a:t>)</a:t>
            </a:r>
            <a:endParaRPr lang="en-US" sz="2400" b="1" dirty="0" smtClean="0">
              <a:sym typeface="Symbol" pitchFamily="18" charset="2"/>
            </a:endParaRPr>
          </a:p>
          <a:p>
            <a:pPr eaLnBrk="1" hangingPunct="1">
              <a:buFontTx/>
              <a:buNone/>
            </a:pPr>
            <a:r>
              <a:rPr lang="en-US" sz="2400" dirty="0" smtClean="0">
                <a:sym typeface="Symbol" pitchFamily="18" charset="2"/>
              </a:rPr>
              <a:t>	Substitute (</a:t>
            </a:r>
            <a:r>
              <a:rPr lang="en-US" sz="2400" b="1" dirty="0" smtClean="0">
                <a:sym typeface="Symbol" pitchFamily="18" charset="2"/>
              </a:rPr>
              <a:t>9</a:t>
            </a:r>
            <a:r>
              <a:rPr lang="en-US" sz="2400" dirty="0" smtClean="0">
                <a:sym typeface="Symbol" pitchFamily="18" charset="2"/>
              </a:rPr>
              <a:t>) into </a:t>
            </a:r>
            <a:r>
              <a:rPr lang="en-US" sz="2400" b="1" dirty="0" err="1" smtClean="0">
                <a:sym typeface="Symbol" pitchFamily="18" charset="2"/>
              </a:rPr>
              <a:t>Baye’s</a:t>
            </a:r>
            <a:r>
              <a:rPr lang="en-US" sz="2400" b="1" dirty="0" smtClean="0">
                <a:sym typeface="Symbol" pitchFamily="18" charset="2"/>
              </a:rPr>
              <a:t> rule </a:t>
            </a:r>
            <a:r>
              <a:rPr lang="en-US" sz="2400" dirty="0" smtClean="0">
                <a:sym typeface="Symbol" pitchFamily="18" charset="2"/>
              </a:rPr>
              <a:t>(</a:t>
            </a:r>
            <a:r>
              <a:rPr lang="en-US" sz="2400" b="1" dirty="0" smtClean="0">
                <a:sym typeface="Symbol" pitchFamily="18" charset="2"/>
              </a:rPr>
              <a:t>6</a:t>
            </a:r>
            <a:r>
              <a:rPr lang="en-US" sz="2400" dirty="0" smtClean="0">
                <a:sym typeface="Symbol" pitchFamily="18" charset="2"/>
              </a:rPr>
              <a:t>) to yield</a:t>
            </a:r>
          </a:p>
          <a:p>
            <a:pPr eaLnBrk="1" hangingPunct="1">
              <a:buFontTx/>
              <a:buNone/>
            </a:pPr>
            <a:r>
              <a:rPr lang="en-US" sz="2400" dirty="0" smtClean="0">
                <a:sym typeface="Symbol" pitchFamily="18" charset="2"/>
              </a:rPr>
              <a:t>                  </a:t>
            </a:r>
            <a:r>
              <a:rPr lang="en-US" sz="2400" b="1" i="1" dirty="0" smtClean="0"/>
              <a:t>p</a:t>
            </a:r>
            <a:r>
              <a:rPr lang="en-US" sz="2400" b="1" dirty="0" smtClean="0"/>
              <a:t>(</a:t>
            </a:r>
            <a:r>
              <a:rPr lang="en-US" sz="2400" b="1" i="1" dirty="0" smtClean="0"/>
              <a:t>A|B</a:t>
            </a:r>
            <a:r>
              <a:rPr lang="en-US" sz="2400" b="1" dirty="0" smtClean="0"/>
              <a:t>)   =            </a:t>
            </a:r>
            <a:r>
              <a:rPr lang="en-US" sz="2400" b="1" i="1" dirty="0" smtClean="0"/>
              <a:t>p</a:t>
            </a:r>
            <a:r>
              <a:rPr lang="en-US" sz="2400" b="1" dirty="0" smtClean="0"/>
              <a:t>(</a:t>
            </a:r>
            <a:r>
              <a:rPr lang="en-US" sz="2400" b="1" i="1" dirty="0" smtClean="0"/>
              <a:t>B|A</a:t>
            </a:r>
            <a:r>
              <a:rPr lang="en-US" sz="2400" b="1" dirty="0" smtClean="0"/>
              <a:t>) x </a:t>
            </a:r>
            <a:r>
              <a:rPr lang="en-US" sz="2400" b="1" i="1" dirty="0" smtClean="0"/>
              <a:t>p</a:t>
            </a:r>
            <a:r>
              <a:rPr lang="en-US" sz="2400" b="1" dirty="0" smtClean="0"/>
              <a:t>(</a:t>
            </a:r>
            <a:r>
              <a:rPr lang="en-US" sz="2400" b="1" i="1" dirty="0" smtClean="0"/>
              <a:t>A</a:t>
            </a:r>
            <a:r>
              <a:rPr lang="en-US" sz="2400" b="1" dirty="0" smtClean="0"/>
              <a:t>) 		        </a:t>
            </a:r>
            <a:r>
              <a:rPr lang="en-US" sz="2400" dirty="0" smtClean="0"/>
              <a:t>(</a:t>
            </a:r>
            <a:r>
              <a:rPr lang="en-US" sz="2400" b="1" dirty="0" smtClean="0"/>
              <a:t>10</a:t>
            </a:r>
            <a:r>
              <a:rPr lang="en-US" sz="2400" dirty="0" smtClean="0"/>
              <a:t>)</a:t>
            </a:r>
            <a:endParaRPr lang="en-US" sz="2400" b="1" dirty="0" smtClean="0"/>
          </a:p>
          <a:p>
            <a:pPr lvl="1" eaLnBrk="1" hangingPunct="1">
              <a:buFontTx/>
              <a:buNone/>
            </a:pPr>
            <a:r>
              <a:rPr lang="en-US" sz="2400" b="1" dirty="0" smtClean="0"/>
              <a:t>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B</a:t>
            </a:r>
            <a:r>
              <a:rPr lang="en-US" sz="2400" b="1" dirty="0" smtClean="0">
                <a:sym typeface="Symbol" pitchFamily="18" charset="2"/>
              </a:rPr>
              <a:t>| </a:t>
            </a:r>
            <a:r>
              <a:rPr lang="en-US" sz="2400" b="1" i="1" dirty="0" smtClean="0">
                <a:sym typeface="Symbol" pitchFamily="18" charset="2"/>
              </a:rPr>
              <a:t>A</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A</a:t>
            </a:r>
            <a:r>
              <a:rPr lang="en-US" sz="2400" b="1" dirty="0" smtClean="0">
                <a:sym typeface="Symbol" pitchFamily="18" charset="2"/>
              </a:rPr>
              <a:t>)</a:t>
            </a:r>
            <a:r>
              <a:rPr lang="en-US" sz="2400" dirty="0" smtClean="0">
                <a:sym typeface="Symbol" pitchFamily="18" charset="2"/>
              </a:rPr>
              <a:t> </a:t>
            </a:r>
            <a:endParaRPr lang="en-US" sz="2400" dirty="0" smtClean="0"/>
          </a:p>
          <a:p>
            <a:pPr lvl="1" eaLnBrk="1" hangingPunct="1">
              <a:buFontTx/>
              <a:buNone/>
            </a:pPr>
            <a:r>
              <a:rPr lang="en-US" sz="2400" dirty="0" smtClean="0">
                <a:sym typeface="Symbol" pitchFamily="18" charset="2"/>
              </a:rPr>
              <a:t>	</a:t>
            </a:r>
            <a:endParaRPr lang="en-US" sz="2000" dirty="0" smtClean="0">
              <a:sym typeface="Symbol" pitchFamily="18" charset="2"/>
            </a:endParaRPr>
          </a:p>
          <a:p>
            <a:pPr eaLnBrk="1" hangingPunct="1"/>
            <a:r>
              <a:rPr lang="en-US" sz="2400" dirty="0" smtClean="0">
                <a:sym typeface="Symbol" pitchFamily="18" charset="2"/>
              </a:rPr>
              <a:t>Eq. (</a:t>
            </a:r>
            <a:r>
              <a:rPr lang="en-US" sz="2400" b="1" dirty="0" smtClean="0">
                <a:sym typeface="Symbol" pitchFamily="18" charset="2"/>
              </a:rPr>
              <a:t>10</a:t>
            </a:r>
            <a:r>
              <a:rPr lang="en-US" sz="2400" dirty="0" smtClean="0">
                <a:sym typeface="Symbol" pitchFamily="18" charset="2"/>
              </a:rPr>
              <a:t>) provides the background for the </a:t>
            </a:r>
            <a:r>
              <a:rPr lang="en-US" sz="2400" b="1" dirty="0" smtClean="0">
                <a:sym typeface="Symbol" pitchFamily="18" charset="2"/>
              </a:rPr>
              <a:t>application of probability theory to mange uncertainty</a:t>
            </a:r>
            <a:r>
              <a:rPr lang="en-US" sz="2400" dirty="0" smtClean="0">
                <a:sym typeface="Symbol" pitchFamily="18" charset="2"/>
              </a:rPr>
              <a:t>.</a:t>
            </a:r>
          </a:p>
          <a:p>
            <a:pPr lvl="1" eaLnBrk="1" hangingPunct="1">
              <a:buFontTx/>
              <a:buNone/>
            </a:pPr>
            <a:endParaRPr lang="th-TH" sz="2000" dirty="0" smtClean="0"/>
          </a:p>
          <a:p>
            <a:pPr eaLnBrk="1" hangingPunct="1"/>
            <a:endParaRPr lang="th-TH" sz="2400" dirty="0" smtClean="0"/>
          </a:p>
        </p:txBody>
      </p:sp>
      <p:sp>
        <p:nvSpPr>
          <p:cNvPr id="16390" name="Line 4"/>
          <p:cNvSpPr>
            <a:spLocks noChangeShapeType="1"/>
          </p:cNvSpPr>
          <p:nvPr/>
        </p:nvSpPr>
        <p:spPr bwMode="auto">
          <a:xfrm>
            <a:off x="3390900" y="3048000"/>
            <a:ext cx="4191000" cy="0"/>
          </a:xfrm>
          <a:prstGeom prst="line">
            <a:avLst/>
          </a:prstGeom>
          <a:noFill/>
          <a:ln w="19050">
            <a:solidFill>
              <a:schemeClr val="tx1"/>
            </a:solidFill>
            <a:round/>
            <a:headEnd/>
            <a:tailEnd/>
          </a:ln>
        </p:spPr>
        <p:txBody>
          <a:bodyPr wrap="none" lIns="90488" tIns="44450" rIns="90488" bIns="44450"/>
          <a:lstStyle/>
          <a:p>
            <a:endParaRPr lang="th-TH"/>
          </a:p>
        </p:txBody>
      </p:sp>
      <p:sp>
        <p:nvSpPr>
          <p:cNvPr id="7" name="Title 1"/>
          <p:cNvSpPr>
            <a:spLocks noGrp="1"/>
          </p:cNvSpPr>
          <p:nvPr>
            <p:ph type="title"/>
          </p:nvPr>
        </p:nvSpPr>
        <p:spPr>
          <a:xfrm>
            <a:off x="495300" y="457200"/>
            <a:ext cx="9258300" cy="762000"/>
          </a:xfrm>
        </p:spPr>
        <p:txBody>
          <a:bodyPr/>
          <a:lstStyle/>
          <a:p>
            <a:r>
              <a:rPr lang="en-US" sz="4000" dirty="0" err="1" smtClean="0"/>
              <a:t>Bayes</a:t>
            </a:r>
            <a:r>
              <a:rPr lang="en-US" sz="4000" dirty="0" smtClean="0"/>
              <a:t>’ Rule: Proof </a:t>
            </a:r>
            <a:endParaRPr lang="th-TH"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90500" y="838200"/>
            <a:ext cx="9906000" cy="5410200"/>
          </a:xfrm>
        </p:spPr>
        <p:txBody>
          <a:bodyPr/>
          <a:lstStyle/>
          <a:p>
            <a:pPr>
              <a:buFontTx/>
              <a:buNone/>
            </a:pPr>
            <a:r>
              <a:rPr lang="en-US" sz="2000" dirty="0" smtClean="0"/>
              <a:t>     </a:t>
            </a:r>
          </a:p>
          <a:p>
            <a:pPr>
              <a:buFontTx/>
              <a:buNone/>
            </a:pPr>
            <a:endParaRPr lang="en-US" sz="2000" dirty="0" smtClean="0"/>
          </a:p>
          <a:p>
            <a:pPr>
              <a:buFontTx/>
              <a:buNone/>
            </a:pPr>
            <a:endParaRPr lang="en-US" sz="2000" dirty="0" smtClean="0"/>
          </a:p>
          <a:p>
            <a:pPr>
              <a:buFontTx/>
              <a:buNone/>
            </a:pPr>
            <a:endParaRPr lang="en-US" sz="2000" dirty="0" smtClean="0"/>
          </a:p>
          <a:p>
            <a:pPr>
              <a:buFontTx/>
              <a:buNone/>
            </a:pPr>
            <a:endParaRPr lang="en-US" sz="2000" dirty="0" smtClean="0"/>
          </a:p>
          <a:p>
            <a:pPr>
              <a:buFontTx/>
              <a:buNone/>
            </a:pPr>
            <a:r>
              <a:rPr lang="en-US" sz="2000" dirty="0" smtClean="0"/>
              <a:t>     </a:t>
            </a:r>
            <a:r>
              <a:rPr lang="en-US" sz="2200" dirty="0" smtClean="0"/>
              <a:t>Let </a:t>
            </a:r>
            <a:r>
              <a:rPr lang="en-US" sz="2200" b="1" i="1" dirty="0" smtClean="0"/>
              <a:t>S</a:t>
            </a:r>
            <a:r>
              <a:rPr lang="en-US" sz="2200" dirty="0" smtClean="0"/>
              <a:t> be the set of all objects in the Figure shown above. Let </a:t>
            </a:r>
            <a:r>
              <a:rPr lang="en-US" sz="2200" b="1" dirty="0" smtClean="0"/>
              <a:t>Black</a:t>
            </a:r>
            <a:r>
              <a:rPr lang="en-US" sz="2200" dirty="0" smtClean="0"/>
              <a:t> be the set of all </a:t>
            </a:r>
            <a:r>
              <a:rPr lang="en-US" sz="2200" b="1" dirty="0" smtClean="0"/>
              <a:t>black objects</a:t>
            </a:r>
            <a:r>
              <a:rPr lang="en-US" sz="2200" dirty="0" smtClean="0"/>
              <a:t>, </a:t>
            </a:r>
            <a:r>
              <a:rPr lang="en-US" sz="2200" b="1" dirty="0" smtClean="0"/>
              <a:t>White</a:t>
            </a:r>
            <a:r>
              <a:rPr lang="en-US" sz="2200" dirty="0" smtClean="0"/>
              <a:t> be the set of all </a:t>
            </a:r>
            <a:r>
              <a:rPr lang="en-US" sz="2200" b="1" dirty="0" smtClean="0"/>
              <a:t>white objects</a:t>
            </a:r>
            <a:r>
              <a:rPr lang="en-US" sz="2200" dirty="0" smtClean="0"/>
              <a:t>, </a:t>
            </a:r>
            <a:r>
              <a:rPr lang="en-US" sz="2200" b="1" dirty="0" smtClean="0"/>
              <a:t>Square</a:t>
            </a:r>
            <a:r>
              <a:rPr lang="en-US" sz="2200" dirty="0" smtClean="0"/>
              <a:t> be the set of all </a:t>
            </a:r>
            <a:r>
              <a:rPr lang="en-US" sz="2200" b="1" dirty="0" smtClean="0"/>
              <a:t>square objects</a:t>
            </a:r>
            <a:r>
              <a:rPr lang="en-US" sz="2200" dirty="0" smtClean="0"/>
              <a:t>, </a:t>
            </a:r>
            <a:r>
              <a:rPr lang="en-US" sz="2200" b="1" i="1" dirty="0" smtClean="0"/>
              <a:t>A</a:t>
            </a:r>
            <a:r>
              <a:rPr lang="en-US" sz="2200" dirty="0" smtClean="0"/>
              <a:t> be the set of all objects containing an </a:t>
            </a:r>
            <a:r>
              <a:rPr lang="en-US" sz="2200" b="1" i="1" dirty="0" smtClean="0"/>
              <a:t>A</a:t>
            </a:r>
            <a:r>
              <a:rPr lang="en-US" sz="2200" dirty="0" smtClean="0"/>
              <a:t>,</a:t>
            </a:r>
            <a:r>
              <a:rPr lang="en-US" sz="2200" b="1" dirty="0" smtClean="0"/>
              <a:t> </a:t>
            </a:r>
            <a:r>
              <a:rPr lang="en-US" sz="2200" dirty="0" smtClean="0"/>
              <a:t>and</a:t>
            </a:r>
            <a:r>
              <a:rPr lang="en-US" sz="2200" b="1" dirty="0" smtClean="0"/>
              <a:t> </a:t>
            </a:r>
            <a:r>
              <a:rPr lang="en-US" sz="2200" b="1" i="1" dirty="0" smtClean="0"/>
              <a:t>B</a:t>
            </a:r>
            <a:r>
              <a:rPr lang="en-US" sz="2200" dirty="0" smtClean="0"/>
              <a:t> be the set of all objects containing an </a:t>
            </a:r>
            <a:r>
              <a:rPr lang="en-US" sz="2200" b="1" i="1" dirty="0" smtClean="0"/>
              <a:t>B</a:t>
            </a:r>
            <a:r>
              <a:rPr lang="en-US" sz="2200" dirty="0" smtClean="0"/>
              <a:t>. We then have that</a:t>
            </a:r>
          </a:p>
          <a:p>
            <a:pPr>
              <a:buNone/>
            </a:pPr>
            <a:r>
              <a:rPr lang="en-US" sz="2000" b="1" i="1" dirty="0" smtClean="0"/>
              <a:t>     P</a:t>
            </a:r>
            <a:r>
              <a:rPr lang="en-US" sz="2000" b="1" dirty="0" smtClean="0"/>
              <a:t>(</a:t>
            </a:r>
            <a:r>
              <a:rPr lang="en-US" sz="2000" b="1" dirty="0" err="1" smtClean="0"/>
              <a:t>A|White</a:t>
            </a:r>
            <a:r>
              <a:rPr lang="en-US" sz="2000" b="1" dirty="0" smtClean="0"/>
              <a:t>) </a:t>
            </a:r>
            <a:r>
              <a:rPr lang="en-US" sz="2000" dirty="0" smtClean="0"/>
              <a:t>= 2/4 = ½, </a:t>
            </a:r>
            <a:r>
              <a:rPr lang="en-US" sz="2000" b="1" i="1" dirty="0" smtClean="0"/>
              <a:t>P</a:t>
            </a:r>
            <a:r>
              <a:rPr lang="en-US" sz="2000" b="1" dirty="0" smtClean="0"/>
              <a:t>(Black) </a:t>
            </a:r>
            <a:r>
              <a:rPr lang="en-US" sz="2000" dirty="0" smtClean="0"/>
              <a:t>= 9/13, </a:t>
            </a:r>
            <a:r>
              <a:rPr lang="en-US" sz="2000" b="1" i="1" dirty="0" smtClean="0"/>
              <a:t>P</a:t>
            </a:r>
            <a:r>
              <a:rPr lang="en-US" sz="2000" b="1" dirty="0" smtClean="0"/>
              <a:t>(</a:t>
            </a:r>
            <a:r>
              <a:rPr lang="en-US" sz="2000" b="1" dirty="0" err="1" smtClean="0"/>
              <a:t>A|Black</a:t>
            </a:r>
            <a:r>
              <a:rPr lang="en-US" sz="2000" b="1" dirty="0" smtClean="0"/>
              <a:t>) </a:t>
            </a:r>
            <a:r>
              <a:rPr lang="en-US" sz="2000" dirty="0" smtClean="0"/>
              <a:t>= 3/9 = 1/3, </a:t>
            </a:r>
            <a:r>
              <a:rPr lang="en-US" sz="2000" b="1" i="1" dirty="0" smtClean="0"/>
              <a:t>P</a:t>
            </a:r>
            <a:r>
              <a:rPr lang="en-US" sz="2000" b="1" dirty="0" smtClean="0"/>
              <a:t>(White)</a:t>
            </a:r>
            <a:r>
              <a:rPr lang="en-US" sz="2000" dirty="0" smtClean="0"/>
              <a:t> = 4/13, </a:t>
            </a:r>
            <a:r>
              <a:rPr lang="en-US" sz="2000" b="1" i="1" dirty="0" smtClean="0"/>
              <a:t>P</a:t>
            </a:r>
            <a:r>
              <a:rPr lang="en-US" sz="2000" b="1" dirty="0" smtClean="0"/>
              <a:t>(</a:t>
            </a:r>
            <a:r>
              <a:rPr lang="en-US" sz="2000" b="1" dirty="0" err="1" smtClean="0"/>
              <a:t>A|Square</a:t>
            </a:r>
            <a:r>
              <a:rPr lang="en-US" sz="2000" b="1" dirty="0" smtClean="0"/>
              <a:t>) </a:t>
            </a:r>
            <a:r>
              <a:rPr lang="en-US" sz="2000" dirty="0" smtClean="0"/>
              <a:t>= 3/8, </a:t>
            </a:r>
            <a:r>
              <a:rPr lang="en-US" sz="2000" b="1" i="1" dirty="0" smtClean="0"/>
              <a:t>P</a:t>
            </a:r>
            <a:r>
              <a:rPr lang="en-US" sz="2000" b="1" dirty="0" smtClean="0"/>
              <a:t>(</a:t>
            </a:r>
            <a:r>
              <a:rPr lang="en-US" sz="2000" b="1" dirty="0" err="1" smtClean="0"/>
              <a:t>A|Square</a:t>
            </a:r>
            <a:r>
              <a:rPr lang="en-US" sz="2000" b="1" dirty="0" smtClean="0"/>
              <a:t> </a:t>
            </a:r>
            <a:r>
              <a:rPr lang="en-US" sz="2000" b="1" dirty="0" smtClean="0">
                <a:sym typeface="Symbol" pitchFamily="18" charset="2"/>
              </a:rPr>
              <a:t></a:t>
            </a:r>
            <a:r>
              <a:rPr lang="en-US" sz="2000" b="1" dirty="0" smtClean="0"/>
              <a:t> Black) </a:t>
            </a:r>
            <a:r>
              <a:rPr lang="en-US" sz="2000" dirty="0" smtClean="0"/>
              <a:t>= 2/6 = 1/3, </a:t>
            </a:r>
            <a:r>
              <a:rPr lang="en-US" sz="2000" b="1" i="1" dirty="0" smtClean="0"/>
              <a:t>P</a:t>
            </a:r>
            <a:r>
              <a:rPr lang="en-US" sz="2000" b="1" dirty="0" smtClean="0"/>
              <a:t>(</a:t>
            </a:r>
            <a:r>
              <a:rPr lang="en-US" sz="2000" b="1" dirty="0" err="1" smtClean="0"/>
              <a:t>A|Square</a:t>
            </a:r>
            <a:r>
              <a:rPr lang="en-US" sz="2000" b="1" dirty="0" smtClean="0"/>
              <a:t> </a:t>
            </a:r>
            <a:r>
              <a:rPr lang="en-US" sz="2000" b="1" dirty="0" smtClean="0">
                <a:sym typeface="Symbol" pitchFamily="18" charset="2"/>
              </a:rPr>
              <a:t></a:t>
            </a:r>
            <a:r>
              <a:rPr lang="en-US" sz="2000" b="1" dirty="0" smtClean="0"/>
              <a:t> White) </a:t>
            </a:r>
            <a:r>
              <a:rPr lang="en-US" sz="2000" dirty="0" smtClean="0"/>
              <a:t>= ½</a:t>
            </a:r>
          </a:p>
          <a:p>
            <a:r>
              <a:rPr lang="en-US" sz="2400" dirty="0" smtClean="0"/>
              <a:t>From the above values</a:t>
            </a:r>
            <a:r>
              <a:rPr lang="en-US" sz="2400" b="1" i="1" dirty="0" smtClean="0"/>
              <a:t>, P</a:t>
            </a:r>
            <a:r>
              <a:rPr lang="en-US" sz="2400" b="1" dirty="0" smtClean="0"/>
              <a:t>(A) </a:t>
            </a:r>
            <a:r>
              <a:rPr lang="en-US" sz="2400" dirty="0" smtClean="0"/>
              <a:t>can be Calculated based on Eq. </a:t>
            </a:r>
            <a:r>
              <a:rPr lang="en-US" sz="2400" b="1" dirty="0" smtClean="0"/>
              <a:t>(8):</a:t>
            </a:r>
            <a:r>
              <a:rPr lang="en-US" sz="2400" dirty="0" smtClean="0"/>
              <a:t>  </a:t>
            </a:r>
          </a:p>
          <a:p>
            <a:pPr>
              <a:buFontTx/>
              <a:buNone/>
            </a:pPr>
            <a:r>
              <a:rPr lang="en-US" sz="2000" b="1" i="1" dirty="0" smtClean="0"/>
              <a:t>     P</a:t>
            </a:r>
            <a:r>
              <a:rPr lang="en-US" sz="2000" b="1" dirty="0" smtClean="0"/>
              <a:t>(A) </a:t>
            </a:r>
            <a:r>
              <a:rPr lang="en-US" sz="2000" dirty="0" smtClean="0"/>
              <a:t>= </a:t>
            </a:r>
            <a:r>
              <a:rPr lang="en-US" sz="2000" b="1" i="1" dirty="0" smtClean="0"/>
              <a:t>P</a:t>
            </a:r>
            <a:r>
              <a:rPr lang="en-US" sz="2000" b="1" dirty="0" smtClean="0"/>
              <a:t>(</a:t>
            </a:r>
            <a:r>
              <a:rPr lang="en-US" sz="2000" b="1" dirty="0" err="1" smtClean="0"/>
              <a:t>A|Black</a:t>
            </a:r>
            <a:r>
              <a:rPr lang="en-US" sz="2000" b="1" dirty="0" smtClean="0"/>
              <a:t>)</a:t>
            </a:r>
            <a:r>
              <a:rPr lang="en-US" sz="2000" dirty="0" smtClean="0"/>
              <a:t> </a:t>
            </a:r>
            <a:r>
              <a:rPr lang="en-US" sz="2000" dirty="0" smtClean="0">
                <a:sym typeface="Symbol"/>
              </a:rPr>
              <a:t> </a:t>
            </a:r>
            <a:r>
              <a:rPr lang="en-US" sz="2000" b="1" i="1" dirty="0" smtClean="0"/>
              <a:t>P</a:t>
            </a:r>
            <a:r>
              <a:rPr lang="en-US" sz="2000" b="1" dirty="0" smtClean="0"/>
              <a:t>(Black)</a:t>
            </a:r>
            <a:r>
              <a:rPr lang="en-US" sz="2000" dirty="0" smtClean="0"/>
              <a:t> + </a:t>
            </a:r>
            <a:r>
              <a:rPr lang="en-US" sz="2000" b="1" i="1" dirty="0" smtClean="0"/>
              <a:t>P</a:t>
            </a:r>
            <a:r>
              <a:rPr lang="en-US" sz="2000" b="1" dirty="0" smtClean="0"/>
              <a:t>(</a:t>
            </a:r>
            <a:r>
              <a:rPr lang="en-US" sz="2000" b="1" dirty="0" err="1" smtClean="0"/>
              <a:t>A|White</a:t>
            </a:r>
            <a:r>
              <a:rPr lang="en-US" sz="2000" b="1" dirty="0" smtClean="0"/>
              <a:t>)</a:t>
            </a:r>
            <a:r>
              <a:rPr lang="en-US" sz="2000" dirty="0" smtClean="0"/>
              <a:t> </a:t>
            </a:r>
            <a:r>
              <a:rPr lang="en-US" sz="2000" dirty="0" smtClean="0">
                <a:sym typeface="Symbol"/>
              </a:rPr>
              <a:t> </a:t>
            </a:r>
            <a:r>
              <a:rPr lang="en-US" sz="2000" b="1" i="1" dirty="0" smtClean="0"/>
              <a:t>P</a:t>
            </a:r>
            <a:r>
              <a:rPr lang="en-US" sz="2000" b="1" dirty="0" smtClean="0"/>
              <a:t>(White)</a:t>
            </a:r>
          </a:p>
          <a:p>
            <a:pPr>
              <a:buFontTx/>
              <a:buNone/>
            </a:pPr>
            <a:r>
              <a:rPr lang="en-US" sz="2000" dirty="0" smtClean="0"/>
              <a:t>              = (1/3 </a:t>
            </a:r>
            <a:r>
              <a:rPr lang="en-US" sz="2000" dirty="0" smtClean="0">
                <a:sym typeface="Symbol"/>
              </a:rPr>
              <a:t> </a:t>
            </a:r>
            <a:r>
              <a:rPr lang="en-US" sz="2000" dirty="0" smtClean="0"/>
              <a:t>9/13) + (1/2</a:t>
            </a:r>
            <a:r>
              <a:rPr lang="en-US" sz="2000" dirty="0" smtClean="0">
                <a:sym typeface="Symbol"/>
              </a:rPr>
              <a:t>  </a:t>
            </a:r>
            <a:r>
              <a:rPr lang="en-US" sz="2000" dirty="0" smtClean="0"/>
              <a:t>4/13)</a:t>
            </a:r>
          </a:p>
          <a:p>
            <a:pPr>
              <a:buFontTx/>
              <a:buNone/>
            </a:pPr>
            <a:r>
              <a:rPr lang="en-US" sz="2000" dirty="0" smtClean="0"/>
              <a:t>              = </a:t>
            </a:r>
            <a:r>
              <a:rPr lang="en-US" sz="2000" b="1" dirty="0" smtClean="0"/>
              <a:t>5/13</a:t>
            </a:r>
          </a:p>
          <a:p>
            <a:pPr>
              <a:buNone/>
            </a:pPr>
            <a:endParaRPr lang="en-US" sz="2000" b="1" i="1" dirty="0" smtClean="0"/>
          </a:p>
          <a:p>
            <a:pPr>
              <a:buFontTx/>
              <a:buNone/>
            </a:pPr>
            <a:endParaRPr lang="en-US" sz="2000" dirty="0" smtClean="0"/>
          </a:p>
          <a:p>
            <a:pPr>
              <a:buFontTx/>
              <a:buNone/>
            </a:pPr>
            <a:r>
              <a:rPr lang="en-US" sz="2000" i="1" dirty="0" smtClean="0">
                <a:solidFill>
                  <a:srgbClr val="C00000"/>
                </a:solidFill>
              </a:rPr>
              <a:t>     </a:t>
            </a:r>
            <a:endParaRPr lang="en-US" sz="2000" dirty="0" smtClean="0"/>
          </a:p>
        </p:txBody>
      </p:sp>
      <p:sp>
        <p:nvSpPr>
          <p:cNvPr id="17412" name="Footer Placeholder 3"/>
          <p:cNvSpPr>
            <a:spLocks noGrp="1"/>
          </p:cNvSpPr>
          <p:nvPr>
            <p:ph type="ftr" sz="quarter" idx="11"/>
          </p:nvPr>
        </p:nvSpPr>
        <p:spPr>
          <a:noFill/>
        </p:spPr>
        <p:txBody>
          <a:bodyPr/>
          <a:lstStyle/>
          <a:p>
            <a:r>
              <a:rPr lang="en-US" smtClean="0"/>
              <a:t>Asst. Prof. Dr. Anilkumar K.G</a:t>
            </a:r>
            <a:endParaRPr lang="th-TH" smtClean="0"/>
          </a:p>
        </p:txBody>
      </p:sp>
      <p:sp>
        <p:nvSpPr>
          <p:cNvPr id="17413" name="Slide Number Placeholder 4"/>
          <p:cNvSpPr>
            <a:spLocks noGrp="1"/>
          </p:cNvSpPr>
          <p:nvPr>
            <p:ph type="sldNum" sz="quarter" idx="12"/>
          </p:nvPr>
        </p:nvSpPr>
        <p:spPr>
          <a:noFill/>
        </p:spPr>
        <p:txBody>
          <a:bodyPr/>
          <a:lstStyle/>
          <a:p>
            <a:fld id="{5741C4CF-714A-4D00-A0D4-1033B57E95F2}" type="slidenum">
              <a:rPr lang="en-US" smtClean="0"/>
              <a:pPr/>
              <a:t>26</a:t>
            </a:fld>
            <a:endParaRPr lang="th-TH" smtClean="0"/>
          </a:p>
        </p:txBody>
      </p:sp>
      <p:pic>
        <p:nvPicPr>
          <p:cNvPr id="17414" name="Picture 3"/>
          <p:cNvPicPr>
            <a:picLocks noChangeAspect="1" noChangeArrowheads="1"/>
          </p:cNvPicPr>
          <p:nvPr/>
        </p:nvPicPr>
        <p:blipFill>
          <a:blip r:embed="rId2" cstate="print"/>
          <a:srcRect/>
          <a:stretch>
            <a:fillRect/>
          </a:stretch>
        </p:blipFill>
        <p:spPr bwMode="auto">
          <a:xfrm>
            <a:off x="1485900" y="1143000"/>
            <a:ext cx="6276975" cy="1447800"/>
          </a:xfrm>
          <a:prstGeom prst="rect">
            <a:avLst/>
          </a:prstGeom>
          <a:noFill/>
          <a:ln w="12700" algn="ctr">
            <a:solidFill>
              <a:schemeClr val="tx2"/>
            </a:solidFill>
            <a:miter lim="800000"/>
            <a:headEnd/>
            <a:tailEnd/>
          </a:ln>
        </p:spPr>
      </p:pic>
      <p:sp>
        <p:nvSpPr>
          <p:cNvPr id="7" name="Title 1"/>
          <p:cNvSpPr>
            <a:spLocks noGrp="1"/>
          </p:cNvSpPr>
          <p:nvPr>
            <p:ph type="title"/>
          </p:nvPr>
        </p:nvSpPr>
        <p:spPr>
          <a:xfrm>
            <a:off x="495300" y="228600"/>
            <a:ext cx="9258300" cy="6096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sz="4000" dirty="0" err="1" smtClean="0"/>
              <a:t>Bayes</a:t>
            </a:r>
            <a:r>
              <a:rPr lang="en-US" sz="4000" dirty="0" smtClean="0"/>
              <a:t>’ Rule</a:t>
            </a:r>
            <a:endParaRPr lang="th-TH" sz="4000" dirty="0"/>
          </a:p>
        </p:txBody>
      </p:sp>
      <p:sp>
        <p:nvSpPr>
          <p:cNvPr id="3" name="Content Placeholder 2"/>
          <p:cNvSpPr>
            <a:spLocks noGrp="1"/>
          </p:cNvSpPr>
          <p:nvPr>
            <p:ph idx="1"/>
          </p:nvPr>
        </p:nvSpPr>
        <p:spPr>
          <a:xfrm>
            <a:off x="0" y="1143000"/>
            <a:ext cx="10287000" cy="4983163"/>
          </a:xfrm>
        </p:spPr>
        <p:txBody>
          <a:bodyPr/>
          <a:lstStyle/>
          <a:p>
            <a:r>
              <a:rPr lang="en-US" sz="2800" dirty="0" smtClean="0"/>
              <a:t>An agent using </a:t>
            </a:r>
            <a:r>
              <a:rPr lang="en-US" sz="2800" b="1" dirty="0" smtClean="0"/>
              <a:t>probability</a:t>
            </a:r>
            <a:r>
              <a:rPr lang="en-US" sz="2800" dirty="0" smtClean="0"/>
              <a:t> to update its </a:t>
            </a:r>
            <a:r>
              <a:rPr lang="en-US" sz="2800" b="1" dirty="0" smtClean="0"/>
              <a:t>belief</a:t>
            </a:r>
            <a:r>
              <a:rPr lang="en-US" sz="2800" dirty="0" smtClean="0"/>
              <a:t> when it observes a </a:t>
            </a:r>
            <a:r>
              <a:rPr lang="en-US" sz="2800" b="1" dirty="0" smtClean="0"/>
              <a:t>new evidence</a:t>
            </a:r>
            <a:endParaRPr lang="en-US" sz="2800" dirty="0" smtClean="0"/>
          </a:p>
          <a:p>
            <a:pPr lvl="1"/>
            <a:r>
              <a:rPr lang="en-US" sz="2400" dirty="0" smtClean="0"/>
              <a:t>The </a:t>
            </a:r>
            <a:r>
              <a:rPr lang="en-US" sz="2400" b="1" dirty="0" smtClean="0"/>
              <a:t>new evidence </a:t>
            </a:r>
            <a:r>
              <a:rPr lang="en-US" sz="2400" dirty="0" smtClean="0"/>
              <a:t>is conjoined to the </a:t>
            </a:r>
            <a:r>
              <a:rPr lang="en-US" sz="2400" b="1" dirty="0" smtClean="0"/>
              <a:t>old evidence </a:t>
            </a:r>
            <a:r>
              <a:rPr lang="en-US" sz="2400" dirty="0" smtClean="0"/>
              <a:t>to form a </a:t>
            </a:r>
            <a:r>
              <a:rPr lang="en-US" sz="2400" b="1" dirty="0" smtClean="0"/>
              <a:t>complete evidence</a:t>
            </a:r>
            <a:r>
              <a:rPr lang="en-US" sz="2400" dirty="0" smtClean="0"/>
              <a:t>.</a:t>
            </a:r>
          </a:p>
          <a:p>
            <a:r>
              <a:rPr lang="en-US" sz="2800" b="1" dirty="0" err="1" smtClean="0"/>
              <a:t>Bayes</a:t>
            </a:r>
            <a:r>
              <a:rPr lang="en-US" sz="2800" b="1" dirty="0" smtClean="0"/>
              <a:t>’ rule </a:t>
            </a:r>
            <a:r>
              <a:rPr lang="en-US" sz="2800" dirty="0" smtClean="0"/>
              <a:t>specifies how an agent should </a:t>
            </a:r>
            <a:r>
              <a:rPr lang="en-US" sz="2800" b="1" dirty="0" smtClean="0"/>
              <a:t>update its belief </a:t>
            </a:r>
            <a:r>
              <a:rPr lang="en-US" sz="2800" dirty="0" smtClean="0"/>
              <a:t>based on a </a:t>
            </a:r>
            <a:r>
              <a:rPr lang="en-US" sz="2800" b="1" dirty="0" smtClean="0"/>
              <a:t>new evidence</a:t>
            </a:r>
            <a:r>
              <a:rPr lang="en-US" sz="2800" dirty="0" smtClean="0"/>
              <a:t>:</a:t>
            </a:r>
          </a:p>
          <a:p>
            <a:pPr lvl="1"/>
            <a:r>
              <a:rPr lang="en-US" sz="2400" dirty="0" smtClean="0"/>
              <a:t>Suppose an agent has a </a:t>
            </a:r>
            <a:r>
              <a:rPr lang="en-US" sz="2400" b="1" dirty="0" smtClean="0"/>
              <a:t>current belief </a:t>
            </a:r>
            <a:r>
              <a:rPr lang="en-US" sz="2400" dirty="0" smtClean="0"/>
              <a:t>in proposition </a:t>
            </a:r>
            <a:r>
              <a:rPr lang="en-US" sz="2400" b="1" i="1" dirty="0" smtClean="0"/>
              <a:t>h  </a:t>
            </a:r>
            <a:r>
              <a:rPr lang="en-US" sz="2400" dirty="0" smtClean="0"/>
              <a:t>(called </a:t>
            </a:r>
            <a:r>
              <a:rPr lang="en-US" sz="2400" b="1" dirty="0" smtClean="0"/>
              <a:t>hypothesis</a:t>
            </a:r>
            <a:r>
              <a:rPr lang="en-US" sz="2400" dirty="0" smtClean="0"/>
              <a:t>) based on </a:t>
            </a:r>
            <a:r>
              <a:rPr lang="en-US" sz="2400" b="1" dirty="0" smtClean="0"/>
              <a:t>evidence</a:t>
            </a:r>
            <a:r>
              <a:rPr lang="en-US" sz="2400" dirty="0" smtClean="0"/>
              <a:t> </a:t>
            </a:r>
            <a:r>
              <a:rPr lang="en-US" sz="2400" b="1" i="1" dirty="0" smtClean="0"/>
              <a:t>k</a:t>
            </a:r>
            <a:r>
              <a:rPr lang="en-US" sz="2400" dirty="0" smtClean="0"/>
              <a:t>, can be given by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k</a:t>
            </a:r>
            <a:r>
              <a:rPr lang="en-US" sz="2400" b="1" dirty="0" smtClean="0"/>
              <a:t>)</a:t>
            </a:r>
            <a:r>
              <a:rPr lang="en-US" sz="2400" dirty="0" smtClean="0"/>
              <a:t>, and can subsequently observes with a </a:t>
            </a:r>
            <a:r>
              <a:rPr lang="en-US" sz="2400" b="1" dirty="0" smtClean="0"/>
              <a:t>new evidence</a:t>
            </a:r>
            <a:r>
              <a:rPr lang="en-US" sz="2400" dirty="0" smtClean="0"/>
              <a:t> </a:t>
            </a:r>
            <a:r>
              <a:rPr lang="en-US" sz="2400" b="1" i="1" dirty="0" smtClean="0"/>
              <a:t>e</a:t>
            </a:r>
            <a:r>
              <a:rPr lang="en-US" sz="2400" b="1" dirty="0" smtClean="0"/>
              <a:t>:</a:t>
            </a:r>
            <a:r>
              <a:rPr lang="en-US" sz="2400" dirty="0" smtClean="0"/>
              <a:t> </a:t>
            </a:r>
            <a:r>
              <a:rPr lang="en-US" sz="2400" b="1" i="1" dirty="0" smtClean="0"/>
              <a:t>P</a:t>
            </a:r>
            <a:r>
              <a:rPr lang="en-US" sz="2400" b="1" dirty="0" smtClean="0"/>
              <a:t>(</a:t>
            </a:r>
            <a:r>
              <a:rPr lang="en-US" sz="2400" b="1" i="1" dirty="0" smtClean="0"/>
              <a:t>h</a:t>
            </a:r>
            <a:r>
              <a:rPr lang="en-US" sz="2400" b="1" dirty="0" smtClean="0"/>
              <a:t>|(</a:t>
            </a:r>
            <a:r>
              <a:rPr lang="en-US" sz="2400" b="1" i="1" dirty="0" smtClean="0"/>
              <a:t>e</a:t>
            </a:r>
            <a:r>
              <a:rPr lang="en-US" sz="2400" b="1" dirty="0" smtClean="0"/>
              <a:t> ∧ </a:t>
            </a:r>
            <a:r>
              <a:rPr lang="en-US" sz="2400" b="1" i="1" dirty="0" smtClean="0"/>
              <a:t>k</a:t>
            </a:r>
            <a:r>
              <a:rPr lang="en-US" sz="2400" b="1" dirty="0" smtClean="0"/>
              <a:t>))</a:t>
            </a:r>
            <a:r>
              <a:rPr lang="en-US" sz="2400" dirty="0" smtClean="0"/>
              <a:t>. </a:t>
            </a:r>
          </a:p>
          <a:p>
            <a:pPr lvl="1"/>
            <a:r>
              <a:rPr lang="en-US" sz="2400" b="1" dirty="0" err="1" smtClean="0"/>
              <a:t>Bayes</a:t>
            </a:r>
            <a:r>
              <a:rPr lang="en-US" sz="2400" b="1" dirty="0" smtClean="0"/>
              <a:t>’ rule </a:t>
            </a:r>
            <a:r>
              <a:rPr lang="en-US" sz="2400" dirty="0" smtClean="0"/>
              <a:t>tells us how to update the agent’s </a:t>
            </a:r>
            <a:r>
              <a:rPr lang="en-US" sz="2400" b="1" dirty="0" smtClean="0"/>
              <a:t>belief </a:t>
            </a:r>
            <a:r>
              <a:rPr lang="en-US" sz="2400" dirty="0" smtClean="0"/>
              <a:t>in </a:t>
            </a:r>
            <a:r>
              <a:rPr lang="en-US" sz="2400" b="1" dirty="0" smtClean="0"/>
              <a:t>hypothesis</a:t>
            </a:r>
            <a:r>
              <a:rPr lang="en-US" sz="2400" dirty="0" smtClean="0"/>
              <a:t> </a:t>
            </a:r>
            <a:r>
              <a:rPr lang="en-US" sz="2400" b="1" i="1" dirty="0" smtClean="0"/>
              <a:t>h</a:t>
            </a:r>
            <a:r>
              <a:rPr lang="en-US" sz="2400" dirty="0" smtClean="0"/>
              <a:t> as </a:t>
            </a:r>
            <a:r>
              <a:rPr lang="en-US" sz="2400" b="1" dirty="0" smtClean="0"/>
              <a:t>new evidence </a:t>
            </a:r>
            <a:r>
              <a:rPr lang="en-US" sz="2400" dirty="0" smtClean="0"/>
              <a:t>arrives.</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27</a:t>
            </a:fld>
            <a:endParaRPr lang="th-TH"/>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28</a:t>
            </a:fld>
            <a:endParaRPr lang="th-TH"/>
          </a:p>
        </p:txBody>
      </p:sp>
      <p:sp>
        <p:nvSpPr>
          <p:cNvPr id="6" name="Title 1"/>
          <p:cNvSpPr>
            <a:spLocks noGrp="1"/>
          </p:cNvSpPr>
          <p:nvPr>
            <p:ph type="title"/>
          </p:nvPr>
        </p:nvSpPr>
        <p:spPr>
          <a:xfrm>
            <a:off x="514350" y="274638"/>
            <a:ext cx="9258300" cy="868362"/>
          </a:xfrm>
        </p:spPr>
        <p:txBody>
          <a:bodyPr/>
          <a:lstStyle/>
          <a:p>
            <a:r>
              <a:rPr lang="en-US" sz="4000" dirty="0" err="1" smtClean="0"/>
              <a:t>Bayes</a:t>
            </a:r>
            <a:r>
              <a:rPr lang="en-US" sz="4000" dirty="0" smtClean="0"/>
              <a:t>’ Rule</a:t>
            </a:r>
            <a:endParaRPr lang="th-TH" sz="4000" dirty="0"/>
          </a:p>
        </p:txBody>
      </p:sp>
      <p:pic>
        <p:nvPicPr>
          <p:cNvPr id="112643" name="Picture 3"/>
          <p:cNvPicPr>
            <a:picLocks noChangeAspect="1" noChangeArrowheads="1"/>
          </p:cNvPicPr>
          <p:nvPr/>
        </p:nvPicPr>
        <p:blipFill>
          <a:blip r:embed="rId2" cstate="print"/>
          <a:srcRect/>
          <a:stretch>
            <a:fillRect/>
          </a:stretch>
        </p:blipFill>
        <p:spPr bwMode="auto">
          <a:xfrm>
            <a:off x="337939" y="1219200"/>
            <a:ext cx="964239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29</a:t>
            </a:fld>
            <a:endParaRPr lang="th-TH"/>
          </a:p>
        </p:txBody>
      </p:sp>
      <p:sp>
        <p:nvSpPr>
          <p:cNvPr id="8" name="Title 1"/>
          <p:cNvSpPr>
            <a:spLocks noGrp="1"/>
          </p:cNvSpPr>
          <p:nvPr>
            <p:ph type="title"/>
          </p:nvPr>
        </p:nvSpPr>
        <p:spPr>
          <a:xfrm>
            <a:off x="495300" y="381000"/>
            <a:ext cx="9258300" cy="685800"/>
          </a:xfrm>
        </p:spPr>
        <p:txBody>
          <a:bodyPr/>
          <a:lstStyle/>
          <a:p>
            <a:r>
              <a:rPr lang="en-US" sz="4000" dirty="0" err="1" smtClean="0"/>
              <a:t>Bayes</a:t>
            </a:r>
            <a:r>
              <a:rPr lang="en-US" sz="4000" dirty="0" smtClean="0"/>
              <a:t>’ Rule</a:t>
            </a:r>
            <a:endParaRPr lang="th-TH" sz="4000" dirty="0"/>
          </a:p>
        </p:txBody>
      </p:sp>
      <p:pic>
        <p:nvPicPr>
          <p:cNvPr id="179202" name="Picture 2"/>
          <p:cNvPicPr>
            <a:picLocks noChangeAspect="1" noChangeArrowheads="1"/>
          </p:cNvPicPr>
          <p:nvPr/>
        </p:nvPicPr>
        <p:blipFill>
          <a:blip r:embed="rId2" cstate="print"/>
          <a:srcRect/>
          <a:stretch>
            <a:fillRect/>
          </a:stretch>
        </p:blipFill>
        <p:spPr bwMode="auto">
          <a:xfrm>
            <a:off x="328613" y="1428750"/>
            <a:ext cx="96297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92162"/>
          </a:xfrm>
        </p:spPr>
        <p:txBody>
          <a:bodyPr/>
          <a:lstStyle/>
          <a:p>
            <a:r>
              <a:rPr lang="en-US" sz="4000" dirty="0" smtClean="0"/>
              <a:t>Probability</a:t>
            </a:r>
            <a:endParaRPr lang="th-TH" sz="4000" dirty="0"/>
          </a:p>
        </p:txBody>
      </p:sp>
      <p:sp>
        <p:nvSpPr>
          <p:cNvPr id="3" name="Content Placeholder 2"/>
          <p:cNvSpPr>
            <a:spLocks noGrp="1"/>
          </p:cNvSpPr>
          <p:nvPr>
            <p:ph idx="1"/>
          </p:nvPr>
        </p:nvSpPr>
        <p:spPr>
          <a:xfrm>
            <a:off x="266700" y="990600"/>
            <a:ext cx="9829800" cy="5135563"/>
          </a:xfrm>
        </p:spPr>
        <p:txBody>
          <a:bodyPr/>
          <a:lstStyle/>
          <a:p>
            <a:r>
              <a:rPr lang="en-US" sz="2400" dirty="0" smtClean="0"/>
              <a:t>Reasoning with </a:t>
            </a:r>
            <a:r>
              <a:rPr lang="en-US" sz="2400" b="1" dirty="0" smtClean="0"/>
              <a:t>uncertainty</a:t>
            </a:r>
            <a:r>
              <a:rPr lang="en-US" sz="2400" dirty="0" smtClean="0"/>
              <a:t> has been studied in the fields of </a:t>
            </a:r>
            <a:r>
              <a:rPr lang="en-US" sz="2400" b="1" dirty="0" smtClean="0"/>
              <a:t>probability theory </a:t>
            </a:r>
            <a:r>
              <a:rPr lang="en-US" sz="2400" dirty="0" smtClean="0"/>
              <a:t>and </a:t>
            </a:r>
            <a:r>
              <a:rPr lang="en-US" sz="2400" b="1" dirty="0" smtClean="0"/>
              <a:t>decision theory</a:t>
            </a:r>
            <a:r>
              <a:rPr lang="en-US" sz="2400" dirty="0" smtClean="0"/>
              <a:t>.</a:t>
            </a:r>
          </a:p>
          <a:p>
            <a:r>
              <a:rPr lang="en-US" sz="2400" dirty="0" smtClean="0"/>
              <a:t>When an agent makes decisions and is </a:t>
            </a:r>
            <a:r>
              <a:rPr lang="en-US" sz="2400" b="1" dirty="0" smtClean="0"/>
              <a:t>uncertain </a:t>
            </a:r>
            <a:r>
              <a:rPr lang="en-US" sz="2400" dirty="0" smtClean="0"/>
              <a:t>about the outcomes of its actions, it is gambling on the outcomes.</a:t>
            </a:r>
          </a:p>
          <a:p>
            <a:pPr lvl="1"/>
            <a:r>
              <a:rPr lang="en-US" sz="2400" dirty="0" smtClean="0"/>
              <a:t>We have learnt that probability as the theory of tossing coins and rolling dice.</a:t>
            </a:r>
          </a:p>
          <a:p>
            <a:r>
              <a:rPr lang="en-US" sz="2400" dirty="0" smtClean="0"/>
              <a:t>In general, probability is a calculus for </a:t>
            </a:r>
            <a:r>
              <a:rPr lang="en-US" sz="2400" b="1" dirty="0" smtClean="0"/>
              <a:t>belief</a:t>
            </a:r>
            <a:r>
              <a:rPr lang="en-US" sz="2400" dirty="0" smtClean="0"/>
              <a:t> designed for making decisions	</a:t>
            </a:r>
          </a:p>
          <a:p>
            <a:pPr lvl="1"/>
            <a:r>
              <a:rPr lang="en-US" sz="2400" dirty="0" smtClean="0"/>
              <a:t>Probability theory is the study of how knowledge affects </a:t>
            </a:r>
            <a:r>
              <a:rPr lang="en-US" sz="2400" b="1" dirty="0" smtClean="0"/>
              <a:t>belief</a:t>
            </a:r>
            <a:r>
              <a:rPr lang="en-US" sz="2400" dirty="0" smtClean="0"/>
              <a:t> is measured in terms of a number between </a:t>
            </a:r>
            <a:r>
              <a:rPr lang="en-US" sz="2400" b="1" dirty="0" smtClean="0"/>
              <a:t>0</a:t>
            </a:r>
            <a:r>
              <a:rPr lang="en-US" sz="2400" dirty="0" smtClean="0"/>
              <a:t> and </a:t>
            </a:r>
            <a:r>
              <a:rPr lang="en-US" sz="2400" b="1" dirty="0" smtClean="0"/>
              <a:t>1</a:t>
            </a:r>
          </a:p>
          <a:p>
            <a:pPr lvl="2"/>
            <a:r>
              <a:rPr lang="en-US" sz="2000" dirty="0" smtClean="0"/>
              <a:t>The probability of </a:t>
            </a:r>
            <a:r>
              <a:rPr lang="en-US" sz="2000" b="1" dirty="0" smtClean="0"/>
              <a:t>belief</a:t>
            </a:r>
            <a:r>
              <a:rPr lang="en-US" sz="2000" dirty="0" smtClean="0"/>
              <a:t> </a:t>
            </a:r>
            <a:r>
              <a:rPr lang="en-US" sz="2000" b="1" i="1" dirty="0" smtClean="0"/>
              <a:t>α</a:t>
            </a:r>
            <a:r>
              <a:rPr lang="en-US" sz="2000" dirty="0" smtClean="0"/>
              <a:t> is </a:t>
            </a:r>
            <a:r>
              <a:rPr lang="en-US" sz="2000" b="1" dirty="0" smtClean="0"/>
              <a:t>0</a:t>
            </a:r>
            <a:r>
              <a:rPr lang="en-US" sz="2000" dirty="0" smtClean="0"/>
              <a:t> means that </a:t>
            </a:r>
            <a:r>
              <a:rPr lang="en-US" sz="2000" b="1" i="1" dirty="0" smtClean="0"/>
              <a:t>α</a:t>
            </a:r>
            <a:r>
              <a:rPr lang="en-US" sz="2000" dirty="0" smtClean="0"/>
              <a:t> is believed to be definitely </a:t>
            </a:r>
            <a:r>
              <a:rPr lang="en-US" sz="2000" b="1" i="1" dirty="0" smtClean="0"/>
              <a:t>false</a:t>
            </a:r>
            <a:r>
              <a:rPr lang="en-US" sz="2000" dirty="0" smtClean="0"/>
              <a:t>, and the probability of </a:t>
            </a:r>
            <a:r>
              <a:rPr lang="en-US" sz="2000" b="1" i="1" dirty="0" smtClean="0"/>
              <a:t>α</a:t>
            </a:r>
            <a:r>
              <a:rPr lang="en-US" sz="2000" dirty="0" smtClean="0"/>
              <a:t> is </a:t>
            </a:r>
            <a:r>
              <a:rPr lang="en-US" sz="2000" b="1" dirty="0" smtClean="0"/>
              <a:t>1</a:t>
            </a:r>
            <a:r>
              <a:rPr lang="en-US" sz="2000" dirty="0" smtClean="0"/>
              <a:t> means that </a:t>
            </a:r>
            <a:r>
              <a:rPr lang="en-US" sz="2000" b="1" i="1" dirty="0" smtClean="0"/>
              <a:t>α</a:t>
            </a:r>
            <a:r>
              <a:rPr lang="en-US" sz="2000" dirty="0" smtClean="0"/>
              <a:t> is believed to be definitely </a:t>
            </a:r>
            <a:r>
              <a:rPr lang="en-US" sz="2000" b="1" i="1" dirty="0" smtClean="0"/>
              <a:t>true</a:t>
            </a:r>
            <a:r>
              <a:rPr lang="en-US" sz="2000" dirty="0" smtClean="0"/>
              <a:t>.</a:t>
            </a:r>
            <a:endParaRPr lang="th-TH" sz="2000" dirty="0" smtClean="0"/>
          </a:p>
          <a:p>
            <a:pPr lvl="1"/>
            <a:endParaRPr lang="en-US" sz="2000" dirty="0" smtClean="0"/>
          </a:p>
          <a:p>
            <a:endParaRPr lang="en-US" sz="2400" dirty="0" smtClean="0"/>
          </a:p>
          <a:p>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3</a:t>
            </a:fld>
            <a:endParaRPr lang="th-T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30</a:t>
            </a:fld>
            <a:endParaRPr lang="th-TH"/>
          </a:p>
        </p:txBody>
      </p:sp>
      <p:pic>
        <p:nvPicPr>
          <p:cNvPr id="115714" name="Picture 2"/>
          <p:cNvPicPr>
            <a:picLocks noChangeAspect="1" noChangeArrowheads="1"/>
          </p:cNvPicPr>
          <p:nvPr/>
        </p:nvPicPr>
        <p:blipFill>
          <a:blip r:embed="rId2" cstate="print"/>
          <a:srcRect/>
          <a:stretch>
            <a:fillRect/>
          </a:stretch>
        </p:blipFill>
        <p:spPr bwMode="auto">
          <a:xfrm>
            <a:off x="419100" y="990600"/>
            <a:ext cx="9427071" cy="5257800"/>
          </a:xfrm>
          <a:prstGeom prst="rect">
            <a:avLst/>
          </a:prstGeom>
          <a:noFill/>
          <a:ln w="9525">
            <a:noFill/>
            <a:miter lim="800000"/>
            <a:headEnd/>
            <a:tailEnd/>
          </a:ln>
        </p:spPr>
      </p:pic>
      <p:sp>
        <p:nvSpPr>
          <p:cNvPr id="6" name="Title 1"/>
          <p:cNvSpPr>
            <a:spLocks noGrp="1"/>
          </p:cNvSpPr>
          <p:nvPr>
            <p:ph type="title"/>
          </p:nvPr>
        </p:nvSpPr>
        <p:spPr>
          <a:xfrm>
            <a:off x="495300" y="152400"/>
            <a:ext cx="9258300" cy="6858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dirty="0" smtClean="0"/>
              <a:t>Asst. Prof. Dr. </a:t>
            </a:r>
            <a:r>
              <a:rPr lang="en-US" dirty="0" err="1" smtClean="0"/>
              <a:t>Anilkumar</a:t>
            </a:r>
            <a:r>
              <a:rPr lang="en-US" dirty="0" smtClean="0"/>
              <a:t> K.G</a:t>
            </a:r>
            <a:endParaRPr lang="th-TH" dirty="0" smtClean="0"/>
          </a:p>
        </p:txBody>
      </p:sp>
      <p:sp>
        <p:nvSpPr>
          <p:cNvPr id="20483" name="Slide Number Placeholder 5"/>
          <p:cNvSpPr>
            <a:spLocks noGrp="1"/>
          </p:cNvSpPr>
          <p:nvPr>
            <p:ph type="sldNum" sz="quarter" idx="12"/>
          </p:nvPr>
        </p:nvSpPr>
        <p:spPr>
          <a:noFill/>
        </p:spPr>
        <p:txBody>
          <a:bodyPr/>
          <a:lstStyle/>
          <a:p>
            <a:fld id="{6248FBE2-12A5-4BA6-BBAF-2D00C2AE12BB}" type="slidenum">
              <a:rPr lang="en-US" smtClean="0"/>
              <a:pPr/>
              <a:t>31</a:t>
            </a:fld>
            <a:endParaRPr lang="th-TH" smtClean="0"/>
          </a:p>
        </p:txBody>
      </p:sp>
      <p:sp>
        <p:nvSpPr>
          <p:cNvPr id="20485" name="Rectangle 3"/>
          <p:cNvSpPr>
            <a:spLocks noGrp="1" noChangeArrowheads="1"/>
          </p:cNvSpPr>
          <p:nvPr>
            <p:ph type="body" idx="1"/>
          </p:nvPr>
        </p:nvSpPr>
        <p:spPr>
          <a:xfrm>
            <a:off x="266700" y="990600"/>
            <a:ext cx="9677400" cy="5135563"/>
          </a:xfrm>
        </p:spPr>
        <p:txBody>
          <a:bodyPr/>
          <a:lstStyle/>
          <a:p>
            <a:pPr eaLnBrk="1" hangingPunct="1"/>
            <a:r>
              <a:rPr lang="en-US" sz="2400" dirty="0" smtClean="0"/>
              <a:t>Suppose that the rules in a</a:t>
            </a:r>
            <a:r>
              <a:rPr lang="en-US" sz="2400" b="1" dirty="0" smtClean="0"/>
              <a:t> Knowledge Base (KB) </a:t>
            </a:r>
            <a:r>
              <a:rPr lang="en-US" sz="2400" dirty="0" smtClean="0"/>
              <a:t>are represented in the following form:</a:t>
            </a:r>
          </a:p>
          <a:p>
            <a:pPr eaLnBrk="1" hangingPunct="1">
              <a:buFontTx/>
              <a:buNone/>
            </a:pPr>
            <a:r>
              <a:rPr lang="en-US" sz="2400" dirty="0" smtClean="0"/>
              <a:t>		</a:t>
            </a:r>
            <a:r>
              <a:rPr lang="en-US" sz="2400" b="1" dirty="0" smtClean="0"/>
              <a:t>IF</a:t>
            </a:r>
            <a:r>
              <a:rPr lang="en-US" sz="2400" dirty="0" smtClean="0"/>
              <a:t>		</a:t>
            </a:r>
            <a:r>
              <a:rPr lang="en-US" sz="2400" i="1" dirty="0" smtClean="0"/>
              <a:t> </a:t>
            </a:r>
            <a:r>
              <a:rPr lang="en-US" sz="2400" b="1" dirty="0" smtClean="0"/>
              <a:t>Evidence</a:t>
            </a:r>
            <a:r>
              <a:rPr lang="en-US" sz="2400" i="1" dirty="0" smtClean="0"/>
              <a:t> </a:t>
            </a:r>
            <a:r>
              <a:rPr lang="en-US" sz="2400" b="1" i="1" dirty="0" smtClean="0"/>
              <a:t>E </a:t>
            </a:r>
            <a:r>
              <a:rPr lang="en-US" sz="2400" dirty="0" smtClean="0"/>
              <a:t>is </a:t>
            </a:r>
            <a:r>
              <a:rPr lang="en-US" sz="2400" b="1" i="1" dirty="0" smtClean="0"/>
              <a:t>True</a:t>
            </a:r>
          </a:p>
          <a:p>
            <a:pPr eaLnBrk="1" hangingPunct="1">
              <a:buFontTx/>
              <a:buNone/>
            </a:pPr>
            <a:r>
              <a:rPr lang="en-US" sz="2400" dirty="0" smtClean="0"/>
              <a:t>		</a:t>
            </a:r>
            <a:r>
              <a:rPr lang="en-US" sz="2400" b="1" dirty="0" smtClean="0"/>
              <a:t>THEN</a:t>
            </a:r>
            <a:r>
              <a:rPr lang="en-US" sz="2400" dirty="0" smtClean="0"/>
              <a:t>		</a:t>
            </a:r>
            <a:r>
              <a:rPr lang="en-US" sz="2400" i="1" dirty="0" smtClean="0"/>
              <a:t> </a:t>
            </a:r>
            <a:r>
              <a:rPr lang="en-US" sz="2400" b="1" dirty="0" smtClean="0"/>
              <a:t>Hypothesis</a:t>
            </a:r>
            <a:r>
              <a:rPr lang="en-US" sz="2400" i="1" dirty="0" smtClean="0"/>
              <a:t> </a:t>
            </a:r>
            <a:r>
              <a:rPr lang="en-US" sz="2400" b="1" i="1" dirty="0" smtClean="0"/>
              <a:t>H</a:t>
            </a:r>
            <a:r>
              <a:rPr lang="en-US" sz="2400" i="1" dirty="0" smtClean="0"/>
              <a:t> </a:t>
            </a:r>
            <a:r>
              <a:rPr lang="en-US" sz="2400" dirty="0" smtClean="0"/>
              <a:t>is </a:t>
            </a:r>
            <a:r>
              <a:rPr lang="en-US" sz="2400" b="1" i="1" dirty="0" smtClean="0"/>
              <a:t>True</a:t>
            </a:r>
            <a:r>
              <a:rPr lang="en-US" sz="2400" dirty="0" smtClean="0"/>
              <a:t> { </a:t>
            </a:r>
            <a:r>
              <a:rPr lang="en-US" sz="2400" i="1" dirty="0" smtClean="0"/>
              <a:t>with a probability of </a:t>
            </a:r>
            <a:r>
              <a:rPr lang="en-US" sz="2400" b="1" i="1" dirty="0" smtClean="0"/>
              <a:t>p</a:t>
            </a:r>
            <a:r>
              <a:rPr lang="en-US" sz="2400" dirty="0" smtClean="0"/>
              <a:t>}</a:t>
            </a:r>
          </a:p>
          <a:p>
            <a:pPr lvl="1" eaLnBrk="1" hangingPunct="1"/>
            <a:endParaRPr lang="en-US" sz="2400" dirty="0" smtClean="0"/>
          </a:p>
          <a:p>
            <a:pPr lvl="1" eaLnBrk="1" hangingPunct="1"/>
            <a:r>
              <a:rPr lang="en-US" sz="2400" dirty="0" smtClean="0"/>
              <a:t>What if event </a:t>
            </a:r>
            <a:r>
              <a:rPr lang="en-US" sz="2400" b="1" i="1" dirty="0" smtClean="0"/>
              <a:t>E</a:t>
            </a:r>
            <a:r>
              <a:rPr lang="en-US" sz="2400" i="1" dirty="0" smtClean="0"/>
              <a:t> </a:t>
            </a:r>
            <a:r>
              <a:rPr lang="en-US" sz="2400" dirty="0" smtClean="0"/>
              <a:t>has occurred but </a:t>
            </a:r>
            <a:r>
              <a:rPr lang="en-US" sz="2400" b="1" dirty="0" smtClean="0"/>
              <a:t>do not know whether event </a:t>
            </a:r>
            <a:r>
              <a:rPr lang="en-US" sz="2400" b="1" i="1" dirty="0" smtClean="0"/>
              <a:t>H </a:t>
            </a:r>
            <a:r>
              <a:rPr lang="en-US" sz="2400" b="1" dirty="0" smtClean="0"/>
              <a:t>has occurred</a:t>
            </a:r>
            <a:r>
              <a:rPr lang="en-US" sz="2400" dirty="0" smtClean="0"/>
              <a:t>? Can we compute the probability that </a:t>
            </a:r>
            <a:r>
              <a:rPr lang="en-US" sz="2400" b="1" dirty="0" smtClean="0"/>
              <a:t>event </a:t>
            </a:r>
            <a:r>
              <a:rPr lang="en-US" sz="2400" b="1" i="1" dirty="0" smtClean="0"/>
              <a:t>H </a:t>
            </a:r>
            <a:r>
              <a:rPr lang="en-US" sz="2400" b="1" dirty="0" smtClean="0"/>
              <a:t>has occurred</a:t>
            </a:r>
            <a:r>
              <a:rPr lang="en-US" sz="2400" dirty="0" smtClean="0"/>
              <a:t> </a:t>
            </a:r>
            <a:r>
              <a:rPr lang="en-US" sz="2400" b="1" dirty="0" smtClean="0"/>
              <a:t>as well</a:t>
            </a:r>
            <a:r>
              <a:rPr lang="en-US" sz="2400" dirty="0" smtClean="0"/>
              <a:t>?</a:t>
            </a:r>
          </a:p>
          <a:p>
            <a:pPr eaLnBrk="1" hangingPunct="1">
              <a:buFontTx/>
              <a:buNone/>
            </a:pPr>
            <a:r>
              <a:rPr lang="en-US" sz="2400" b="1" i="1" dirty="0" smtClean="0"/>
              <a:t>                p</a:t>
            </a:r>
            <a:r>
              <a:rPr lang="en-US" sz="2400" b="1" dirty="0" smtClean="0"/>
              <a:t>(</a:t>
            </a:r>
            <a:r>
              <a:rPr lang="en-US" sz="2400" b="1" i="1" dirty="0" smtClean="0"/>
              <a:t>H|E</a:t>
            </a:r>
            <a:r>
              <a:rPr lang="en-US" sz="2400" b="1" dirty="0" smtClean="0"/>
              <a:t>)   =               </a:t>
            </a:r>
            <a:r>
              <a:rPr lang="en-US" sz="2400" b="1" i="1" dirty="0" smtClean="0"/>
              <a:t>p</a:t>
            </a:r>
            <a:r>
              <a:rPr lang="en-US" sz="2400" b="1" dirty="0" smtClean="0"/>
              <a:t>(</a:t>
            </a:r>
            <a:r>
              <a:rPr lang="en-US" sz="2400" b="1" i="1" dirty="0" smtClean="0"/>
              <a:t>E|H</a:t>
            </a:r>
            <a:r>
              <a:rPr lang="en-US" sz="2400" b="1" dirty="0" smtClean="0"/>
              <a:t>) x </a:t>
            </a:r>
            <a:r>
              <a:rPr lang="en-US" sz="2400" b="1" i="1" dirty="0" smtClean="0"/>
              <a:t>p</a:t>
            </a:r>
            <a:r>
              <a:rPr lang="en-US" sz="2400" b="1" dirty="0" smtClean="0"/>
              <a:t>(</a:t>
            </a:r>
            <a:r>
              <a:rPr lang="en-US" sz="2400" b="1" i="1" dirty="0" smtClean="0"/>
              <a:t>H</a:t>
            </a:r>
            <a:r>
              <a:rPr lang="en-US" sz="2400" b="1" dirty="0" smtClean="0"/>
              <a:t>) 		        </a:t>
            </a:r>
            <a:r>
              <a:rPr lang="en-US" sz="2400" dirty="0" smtClean="0"/>
              <a:t>(</a:t>
            </a:r>
            <a:r>
              <a:rPr lang="en-US" sz="2400" b="1" dirty="0" smtClean="0"/>
              <a:t>11</a:t>
            </a:r>
            <a:r>
              <a:rPr lang="en-US" sz="2400" dirty="0" smtClean="0"/>
              <a:t>)</a:t>
            </a:r>
          </a:p>
          <a:p>
            <a:pPr lvl="1" eaLnBrk="1" hangingPunct="1">
              <a:buFontTx/>
              <a:buNone/>
            </a:pPr>
            <a:r>
              <a:rPr lang="en-US" sz="2400" b="1" dirty="0" smtClean="0"/>
              <a:t>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E|H</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H</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E</a:t>
            </a:r>
            <a:r>
              <a:rPr lang="en-US" sz="2400" b="1" dirty="0" smtClean="0">
                <a:sym typeface="Symbol" pitchFamily="18" charset="2"/>
              </a:rPr>
              <a:t>| </a:t>
            </a:r>
            <a:r>
              <a:rPr lang="en-US" sz="2400" b="1" i="1" dirty="0" smtClean="0">
                <a:sym typeface="Symbol" pitchFamily="18" charset="2"/>
              </a:rPr>
              <a:t>H</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H</a:t>
            </a:r>
            <a:r>
              <a:rPr lang="en-US" sz="2400" b="1" dirty="0" smtClean="0">
                <a:sym typeface="Symbol" pitchFamily="18" charset="2"/>
              </a:rPr>
              <a:t>)</a:t>
            </a:r>
            <a:r>
              <a:rPr lang="en-US" sz="2400" dirty="0" smtClean="0">
                <a:sym typeface="Symbol" pitchFamily="18" charset="2"/>
              </a:rPr>
              <a:t> </a:t>
            </a:r>
          </a:p>
          <a:p>
            <a:pPr lvl="2" eaLnBrk="1" hangingPunct="1"/>
            <a:r>
              <a:rPr lang="en-US" dirty="0" smtClean="0">
                <a:sym typeface="Symbol" pitchFamily="18" charset="2"/>
              </a:rPr>
              <a:t>Where </a:t>
            </a:r>
            <a:r>
              <a:rPr lang="en-US" b="1" i="1" dirty="0" smtClean="0">
                <a:sym typeface="Symbol" pitchFamily="18" charset="2"/>
              </a:rPr>
              <a:t>p(H|E</a:t>
            </a:r>
            <a:r>
              <a:rPr lang="en-US" b="1" dirty="0" smtClean="0">
                <a:sym typeface="Symbol" pitchFamily="18" charset="2"/>
              </a:rPr>
              <a:t>)</a:t>
            </a:r>
            <a:r>
              <a:rPr lang="en-US" dirty="0" smtClean="0">
                <a:sym typeface="Symbol" pitchFamily="18" charset="2"/>
              </a:rPr>
              <a:t> is the probability of the hypothesis </a:t>
            </a:r>
            <a:r>
              <a:rPr lang="en-US" b="1" i="1" dirty="0" smtClean="0">
                <a:sym typeface="Symbol" pitchFamily="18" charset="2"/>
              </a:rPr>
              <a:t>H</a:t>
            </a:r>
            <a:r>
              <a:rPr lang="en-US" dirty="0" smtClean="0">
                <a:sym typeface="Symbol" pitchFamily="18" charset="2"/>
              </a:rPr>
              <a:t> in the presence of evidence </a:t>
            </a:r>
            <a:r>
              <a:rPr lang="en-US" b="1" i="1" dirty="0" smtClean="0">
                <a:sym typeface="Symbol" pitchFamily="18" charset="2"/>
              </a:rPr>
              <a:t>E</a:t>
            </a:r>
            <a:endParaRPr lang="en-US" b="1" i="1" dirty="0" smtClean="0"/>
          </a:p>
          <a:p>
            <a:pPr eaLnBrk="1" hangingPunct="1">
              <a:buFontTx/>
              <a:buNone/>
            </a:pPr>
            <a:endParaRPr lang="en-US" sz="2400" dirty="0" smtClean="0"/>
          </a:p>
          <a:p>
            <a:pPr lvl="1" eaLnBrk="1" hangingPunct="1">
              <a:buFontTx/>
              <a:buNone/>
            </a:pPr>
            <a:endParaRPr lang="th-TH" sz="2000" dirty="0" smtClean="0"/>
          </a:p>
        </p:txBody>
      </p:sp>
      <p:sp>
        <p:nvSpPr>
          <p:cNvPr id="20486" name="Line 4"/>
          <p:cNvSpPr>
            <a:spLocks noChangeShapeType="1"/>
          </p:cNvSpPr>
          <p:nvPr/>
        </p:nvSpPr>
        <p:spPr bwMode="auto">
          <a:xfrm>
            <a:off x="3390900" y="4724400"/>
            <a:ext cx="4343400" cy="0"/>
          </a:xfrm>
          <a:prstGeom prst="line">
            <a:avLst/>
          </a:prstGeom>
          <a:noFill/>
          <a:ln w="19050">
            <a:solidFill>
              <a:schemeClr val="tx1"/>
            </a:solidFill>
            <a:round/>
            <a:headEnd/>
            <a:tailEnd/>
          </a:ln>
        </p:spPr>
        <p:txBody>
          <a:bodyPr wrap="none" lIns="90488" tIns="44450" rIns="90488" bIns="44450"/>
          <a:lstStyle/>
          <a:p>
            <a:endParaRPr lang="th-TH"/>
          </a:p>
        </p:txBody>
      </p:sp>
      <p:sp>
        <p:nvSpPr>
          <p:cNvPr id="7" name="Rectangle 6"/>
          <p:cNvSpPr/>
          <p:nvPr/>
        </p:nvSpPr>
        <p:spPr bwMode="auto">
          <a:xfrm>
            <a:off x="1181100" y="1828800"/>
            <a:ext cx="8153400" cy="838200"/>
          </a:xfrm>
          <a:prstGeom prst="rect">
            <a:avLst/>
          </a:prstGeom>
          <a:noFill/>
          <a:ln w="19050" cap="flat" cmpd="sng" algn="ctr">
            <a:solidFill>
              <a:schemeClr val="tx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8"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1507" name="Slide Number Placeholder 5"/>
          <p:cNvSpPr>
            <a:spLocks noGrp="1"/>
          </p:cNvSpPr>
          <p:nvPr>
            <p:ph type="sldNum" sz="quarter" idx="12"/>
          </p:nvPr>
        </p:nvSpPr>
        <p:spPr>
          <a:noFill/>
        </p:spPr>
        <p:txBody>
          <a:bodyPr/>
          <a:lstStyle/>
          <a:p>
            <a:fld id="{3FC31756-829A-4283-8377-67E63D2E22E8}" type="slidenum">
              <a:rPr lang="en-US" smtClean="0"/>
              <a:pPr/>
              <a:t>32</a:t>
            </a:fld>
            <a:endParaRPr lang="th-TH" smtClean="0"/>
          </a:p>
        </p:txBody>
      </p:sp>
      <p:sp>
        <p:nvSpPr>
          <p:cNvPr id="21509" name="Rectangle 3"/>
          <p:cNvSpPr>
            <a:spLocks noGrp="1" noChangeArrowheads="1"/>
          </p:cNvSpPr>
          <p:nvPr>
            <p:ph type="body" idx="1"/>
          </p:nvPr>
        </p:nvSpPr>
        <p:spPr>
          <a:xfrm>
            <a:off x="266700" y="1143000"/>
            <a:ext cx="9677400" cy="4983163"/>
          </a:xfrm>
        </p:spPr>
        <p:txBody>
          <a:bodyPr/>
          <a:lstStyle/>
          <a:p>
            <a:pPr eaLnBrk="1" hangingPunct="1">
              <a:buFontTx/>
              <a:buNone/>
            </a:pPr>
            <a:r>
              <a:rPr lang="en-US" sz="2400" b="1" i="1" dirty="0" smtClean="0"/>
              <a:t>            p(H|E</a:t>
            </a:r>
            <a:r>
              <a:rPr lang="en-US" sz="2400" b="1" dirty="0" smtClean="0"/>
              <a:t>)   =                    </a:t>
            </a:r>
            <a:r>
              <a:rPr lang="en-US" sz="2400" b="1" i="1" dirty="0" smtClean="0"/>
              <a:t>p(E|H</a:t>
            </a:r>
            <a:r>
              <a:rPr lang="en-US" sz="2400" b="1" dirty="0" smtClean="0"/>
              <a:t>) x </a:t>
            </a:r>
            <a:r>
              <a:rPr lang="en-US" sz="2400" b="1" i="1" dirty="0" smtClean="0"/>
              <a:t>p</a:t>
            </a:r>
            <a:r>
              <a:rPr lang="en-US" sz="2400" b="1" dirty="0" smtClean="0"/>
              <a:t>(</a:t>
            </a:r>
            <a:r>
              <a:rPr lang="en-US" sz="2400" b="1" i="1" dirty="0" smtClean="0"/>
              <a:t>H</a:t>
            </a:r>
            <a:r>
              <a:rPr lang="en-US" sz="2400" b="1" dirty="0" smtClean="0"/>
              <a:t>) 		           </a:t>
            </a:r>
          </a:p>
          <a:p>
            <a:pPr lvl="1" eaLnBrk="1" hangingPunct="1">
              <a:buFontTx/>
              <a:buNone/>
            </a:pPr>
            <a:r>
              <a:rPr lang="en-US" sz="2400" b="1" dirty="0" smtClean="0"/>
              <a:t>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E|H</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H</a:t>
            </a:r>
            <a:r>
              <a:rPr lang="en-US" sz="2400" b="1" dirty="0" smtClean="0">
                <a:sym typeface="Symbol" pitchFamily="18" charset="2"/>
              </a:rPr>
              <a:t>) +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E</a:t>
            </a:r>
            <a:r>
              <a:rPr lang="en-US" sz="2400" b="1" dirty="0" smtClean="0">
                <a:sym typeface="Symbol" pitchFamily="18" charset="2"/>
              </a:rPr>
              <a:t>| </a:t>
            </a:r>
            <a:r>
              <a:rPr lang="en-US" sz="2400" b="1" i="1" dirty="0" smtClean="0">
                <a:sym typeface="Symbol" pitchFamily="18" charset="2"/>
              </a:rPr>
              <a:t>H</a:t>
            </a:r>
            <a:r>
              <a:rPr lang="en-US" sz="2400" b="1" dirty="0" smtClean="0">
                <a:sym typeface="Symbol" pitchFamily="18" charset="2"/>
              </a:rPr>
              <a:t>) x </a:t>
            </a:r>
            <a:r>
              <a:rPr lang="en-US" sz="2400" b="1" i="1" dirty="0" smtClean="0">
                <a:sym typeface="Symbol" pitchFamily="18" charset="2"/>
              </a:rPr>
              <a:t>p</a:t>
            </a:r>
            <a:r>
              <a:rPr lang="en-US" sz="2400" b="1" dirty="0" smtClean="0">
                <a:sym typeface="Symbol" pitchFamily="18" charset="2"/>
              </a:rPr>
              <a:t>(</a:t>
            </a:r>
            <a:r>
              <a:rPr lang="en-US" sz="2400" b="1" i="1" dirty="0" smtClean="0">
                <a:sym typeface="Symbol" pitchFamily="18" charset="2"/>
              </a:rPr>
              <a:t>H</a:t>
            </a:r>
            <a:r>
              <a:rPr lang="en-US" sz="2400" b="1" dirty="0" smtClean="0">
                <a:sym typeface="Symbol" pitchFamily="18" charset="2"/>
              </a:rPr>
              <a:t>) </a:t>
            </a:r>
          </a:p>
          <a:p>
            <a:pPr lvl="1" eaLnBrk="1" hangingPunct="1"/>
            <a:r>
              <a:rPr lang="en-US" sz="2000" b="1" i="1" dirty="0" smtClean="0"/>
              <a:t>p</a:t>
            </a:r>
            <a:r>
              <a:rPr lang="en-US" sz="2000" b="1" dirty="0" smtClean="0"/>
              <a:t>(</a:t>
            </a:r>
            <a:r>
              <a:rPr lang="en-US" sz="2000" b="1" i="1" dirty="0" smtClean="0"/>
              <a:t>H</a:t>
            </a:r>
            <a:r>
              <a:rPr lang="en-US" sz="2000" b="1" dirty="0" smtClean="0"/>
              <a:t>) </a:t>
            </a:r>
            <a:r>
              <a:rPr lang="en-US" sz="2000" dirty="0" smtClean="0"/>
              <a:t>is the prior probability of hypothesis </a:t>
            </a:r>
            <a:r>
              <a:rPr lang="en-US" sz="2000" b="1" i="1" dirty="0" smtClean="0"/>
              <a:t>H </a:t>
            </a:r>
            <a:r>
              <a:rPr lang="en-US" sz="2000" dirty="0" smtClean="0"/>
              <a:t>being </a:t>
            </a:r>
            <a:r>
              <a:rPr lang="en-US" sz="2000" b="1" dirty="0" smtClean="0"/>
              <a:t>true</a:t>
            </a:r>
          </a:p>
          <a:p>
            <a:pPr lvl="1" eaLnBrk="1" hangingPunct="1"/>
            <a:r>
              <a:rPr lang="en-US" sz="2000" b="1" i="1" dirty="0" smtClean="0"/>
              <a:t>p(E|H</a:t>
            </a:r>
            <a:r>
              <a:rPr lang="en-US" sz="2000" b="1" dirty="0" smtClean="0"/>
              <a:t>)</a:t>
            </a:r>
            <a:r>
              <a:rPr lang="en-US" sz="2000" dirty="0" smtClean="0"/>
              <a:t> is the probability that hypothesis </a:t>
            </a:r>
            <a:r>
              <a:rPr lang="en-US" sz="2000" b="1" i="1" dirty="0" smtClean="0"/>
              <a:t>H</a:t>
            </a:r>
            <a:r>
              <a:rPr lang="en-US" sz="2000" i="1" dirty="0" smtClean="0"/>
              <a:t> </a:t>
            </a:r>
            <a:r>
              <a:rPr lang="en-US" sz="2000" dirty="0" smtClean="0"/>
              <a:t>being </a:t>
            </a:r>
            <a:r>
              <a:rPr lang="en-US" sz="2000" b="1" dirty="0" smtClean="0"/>
              <a:t>true</a:t>
            </a:r>
            <a:r>
              <a:rPr lang="en-US" sz="2000" dirty="0" smtClean="0"/>
              <a:t> will result </a:t>
            </a:r>
            <a:r>
              <a:rPr lang="en-US" sz="2000" b="1" i="1" dirty="0" smtClean="0"/>
              <a:t>E</a:t>
            </a:r>
          </a:p>
          <a:p>
            <a:pPr lvl="1" eaLnBrk="1" hangingPunct="1"/>
            <a:r>
              <a:rPr lang="en-US" sz="2000" b="1" i="1" dirty="0" smtClean="0">
                <a:sym typeface="Symbol" pitchFamily="18" charset="2"/>
              </a:rPr>
              <a:t>p</a:t>
            </a:r>
            <a:r>
              <a:rPr lang="en-US" sz="2000" b="1" dirty="0" smtClean="0">
                <a:sym typeface="Symbol" pitchFamily="18" charset="2"/>
              </a:rPr>
              <a:t>(</a:t>
            </a:r>
            <a:r>
              <a:rPr lang="en-US" sz="2000" b="1" i="1" dirty="0" smtClean="0">
                <a:sym typeface="Symbol" pitchFamily="18" charset="2"/>
              </a:rPr>
              <a:t>H</a:t>
            </a:r>
            <a:r>
              <a:rPr lang="en-US" sz="2000" b="1" dirty="0" smtClean="0">
                <a:sym typeface="Symbol" pitchFamily="18" charset="2"/>
              </a:rPr>
              <a:t>)</a:t>
            </a:r>
            <a:r>
              <a:rPr lang="en-US" sz="2000" dirty="0" smtClean="0">
                <a:sym typeface="Symbol" pitchFamily="18" charset="2"/>
              </a:rPr>
              <a:t> is the prior probability of hypothesis </a:t>
            </a:r>
            <a:r>
              <a:rPr lang="en-US" sz="2000" b="1" i="1" dirty="0" smtClean="0">
                <a:sym typeface="Symbol" pitchFamily="18" charset="2"/>
              </a:rPr>
              <a:t>H</a:t>
            </a:r>
            <a:r>
              <a:rPr lang="en-US" sz="2000" i="1" dirty="0" smtClean="0">
                <a:sym typeface="Symbol" pitchFamily="18" charset="2"/>
              </a:rPr>
              <a:t> </a:t>
            </a:r>
            <a:r>
              <a:rPr lang="en-US" sz="2000" dirty="0" smtClean="0">
                <a:sym typeface="Symbol" pitchFamily="18" charset="2"/>
              </a:rPr>
              <a:t>being </a:t>
            </a:r>
            <a:r>
              <a:rPr lang="en-US" sz="2000" b="1" dirty="0" smtClean="0">
                <a:sym typeface="Symbol" pitchFamily="18" charset="2"/>
              </a:rPr>
              <a:t>false</a:t>
            </a:r>
          </a:p>
          <a:p>
            <a:pPr lvl="1" eaLnBrk="1" hangingPunct="1"/>
            <a:r>
              <a:rPr lang="en-US" sz="2000" b="1" i="1" dirty="0" smtClean="0">
                <a:sym typeface="Symbol" pitchFamily="18" charset="2"/>
              </a:rPr>
              <a:t>p</a:t>
            </a:r>
            <a:r>
              <a:rPr lang="en-US" sz="2000" b="1" dirty="0" smtClean="0">
                <a:sym typeface="Symbol" pitchFamily="18" charset="2"/>
              </a:rPr>
              <a:t>(</a:t>
            </a:r>
            <a:r>
              <a:rPr lang="en-US" sz="2000" b="1" i="1" dirty="0" smtClean="0">
                <a:sym typeface="Symbol" pitchFamily="18" charset="2"/>
              </a:rPr>
              <a:t>E</a:t>
            </a:r>
            <a:r>
              <a:rPr lang="en-US" sz="2000" b="1" dirty="0" smtClean="0">
                <a:sym typeface="Symbol" pitchFamily="18" charset="2"/>
              </a:rPr>
              <a:t>| </a:t>
            </a:r>
            <a:r>
              <a:rPr lang="en-US" sz="2000" b="1" i="1" dirty="0" smtClean="0">
                <a:sym typeface="Symbol" pitchFamily="18" charset="2"/>
              </a:rPr>
              <a:t>H</a:t>
            </a:r>
            <a:r>
              <a:rPr lang="en-US" sz="2000" b="1" dirty="0" smtClean="0">
                <a:sym typeface="Symbol" pitchFamily="18" charset="2"/>
              </a:rPr>
              <a:t>)</a:t>
            </a:r>
            <a:r>
              <a:rPr lang="en-US" sz="2000" dirty="0" smtClean="0">
                <a:sym typeface="Symbol" pitchFamily="18" charset="2"/>
              </a:rPr>
              <a:t> is the probability of finding evidence </a:t>
            </a:r>
            <a:r>
              <a:rPr lang="en-US" sz="2000" b="1" i="1" dirty="0" smtClean="0">
                <a:sym typeface="Symbol" pitchFamily="18" charset="2"/>
              </a:rPr>
              <a:t>E</a:t>
            </a:r>
            <a:r>
              <a:rPr lang="en-US" sz="2000" i="1" dirty="0" smtClean="0">
                <a:sym typeface="Symbol" pitchFamily="18" charset="2"/>
              </a:rPr>
              <a:t> </a:t>
            </a:r>
            <a:r>
              <a:rPr lang="en-US" sz="2000" dirty="0" smtClean="0">
                <a:sym typeface="Symbol" pitchFamily="18" charset="2"/>
              </a:rPr>
              <a:t>even when hypothesis </a:t>
            </a:r>
            <a:r>
              <a:rPr lang="en-US" sz="2000" b="1" i="1" dirty="0" smtClean="0">
                <a:sym typeface="Symbol" pitchFamily="18" charset="2"/>
              </a:rPr>
              <a:t>H</a:t>
            </a:r>
            <a:r>
              <a:rPr lang="en-US" sz="2000" i="1" dirty="0" smtClean="0">
                <a:sym typeface="Symbol" pitchFamily="18" charset="2"/>
              </a:rPr>
              <a:t> </a:t>
            </a:r>
            <a:r>
              <a:rPr lang="en-US" sz="2000" dirty="0" smtClean="0">
                <a:sym typeface="Symbol" pitchFamily="18" charset="2"/>
              </a:rPr>
              <a:t> is f</a:t>
            </a:r>
            <a:r>
              <a:rPr lang="en-US" sz="2000" b="1" dirty="0" smtClean="0">
                <a:sym typeface="Symbol" pitchFamily="18" charset="2"/>
              </a:rPr>
              <a:t>alse</a:t>
            </a:r>
          </a:p>
          <a:p>
            <a:pPr eaLnBrk="1" hangingPunct="1"/>
            <a:r>
              <a:rPr lang="en-US" sz="2400" dirty="0" smtClean="0"/>
              <a:t>In a </a:t>
            </a:r>
            <a:r>
              <a:rPr lang="en-US" sz="2400" b="1" dirty="0" smtClean="0"/>
              <a:t>knowledge based system</a:t>
            </a:r>
            <a:r>
              <a:rPr lang="en-US" sz="2400" dirty="0" smtClean="0"/>
              <a:t>, the probabilities required to solve a problem are provided by </a:t>
            </a:r>
            <a:r>
              <a:rPr lang="en-US" sz="2400" b="1" dirty="0" smtClean="0"/>
              <a:t>experts</a:t>
            </a:r>
          </a:p>
          <a:p>
            <a:pPr lvl="1" eaLnBrk="1" hangingPunct="1"/>
            <a:r>
              <a:rPr lang="en-US" sz="2000" dirty="0" smtClean="0"/>
              <a:t>An e</a:t>
            </a:r>
            <a:r>
              <a:rPr lang="en-US" sz="2000" b="1" dirty="0" smtClean="0"/>
              <a:t>xpert</a:t>
            </a:r>
            <a:r>
              <a:rPr lang="en-US" sz="2000" dirty="0" smtClean="0"/>
              <a:t> determines the prior probabilities </a:t>
            </a:r>
            <a:r>
              <a:rPr lang="en-US" sz="2000" b="1" i="1" dirty="0" smtClean="0"/>
              <a:t>p</a:t>
            </a:r>
            <a:r>
              <a:rPr lang="en-US" sz="2000" b="1" dirty="0" smtClean="0"/>
              <a:t>(</a:t>
            </a:r>
            <a:r>
              <a:rPr lang="en-US" sz="2000" b="1" i="1" dirty="0" smtClean="0"/>
              <a:t>H</a:t>
            </a:r>
            <a:r>
              <a:rPr lang="en-US" sz="2000" b="1" dirty="0" smtClean="0"/>
              <a:t>) </a:t>
            </a:r>
            <a:r>
              <a:rPr lang="en-US" sz="2000" dirty="0" smtClean="0"/>
              <a:t>and </a:t>
            </a:r>
            <a:r>
              <a:rPr lang="en-US" sz="2000" b="1" i="1" dirty="0" smtClean="0">
                <a:sym typeface="Symbol" pitchFamily="18" charset="2"/>
              </a:rPr>
              <a:t>p</a:t>
            </a:r>
            <a:r>
              <a:rPr lang="en-US" sz="2000" b="1" dirty="0" smtClean="0">
                <a:sym typeface="Symbol" pitchFamily="18" charset="2"/>
              </a:rPr>
              <a:t>(</a:t>
            </a:r>
            <a:r>
              <a:rPr lang="en-US" sz="2000" b="1" i="1" dirty="0" smtClean="0">
                <a:sym typeface="Symbol" pitchFamily="18" charset="2"/>
              </a:rPr>
              <a:t>H</a:t>
            </a:r>
            <a:r>
              <a:rPr lang="en-US" sz="2000" b="1" dirty="0" smtClean="0">
                <a:sym typeface="Symbol" pitchFamily="18" charset="2"/>
              </a:rPr>
              <a:t>)</a:t>
            </a:r>
            <a:r>
              <a:rPr lang="en-US" sz="2000" dirty="0" smtClean="0">
                <a:sym typeface="Symbol" pitchFamily="18" charset="2"/>
              </a:rPr>
              <a:t> and observing evidence </a:t>
            </a:r>
            <a:r>
              <a:rPr lang="en-US" sz="2000" b="1" i="1" dirty="0" smtClean="0">
                <a:sym typeface="Symbol" pitchFamily="18" charset="2"/>
              </a:rPr>
              <a:t>E</a:t>
            </a:r>
            <a:r>
              <a:rPr lang="en-US" sz="2000" i="1" dirty="0" smtClean="0">
                <a:sym typeface="Symbol" pitchFamily="18" charset="2"/>
              </a:rPr>
              <a:t> </a:t>
            </a:r>
            <a:r>
              <a:rPr lang="en-US" sz="2000" dirty="0" smtClean="0">
                <a:sym typeface="Symbol" pitchFamily="18" charset="2"/>
              </a:rPr>
              <a:t>if </a:t>
            </a:r>
            <a:r>
              <a:rPr lang="en-US" sz="2000" b="1" i="1" dirty="0" smtClean="0">
                <a:sym typeface="Symbol" pitchFamily="18" charset="2"/>
              </a:rPr>
              <a:t>H</a:t>
            </a:r>
            <a:r>
              <a:rPr lang="en-US" sz="2000" i="1" dirty="0" smtClean="0">
                <a:sym typeface="Symbol" pitchFamily="18" charset="2"/>
              </a:rPr>
              <a:t> </a:t>
            </a:r>
            <a:r>
              <a:rPr lang="en-US" sz="2000" dirty="0" smtClean="0">
                <a:sym typeface="Symbol" pitchFamily="18" charset="2"/>
              </a:rPr>
              <a:t>is true, </a:t>
            </a:r>
            <a:r>
              <a:rPr lang="en-US" sz="2000" b="1" i="1" dirty="0" smtClean="0"/>
              <a:t>p(E|H</a:t>
            </a:r>
            <a:r>
              <a:rPr lang="en-US" sz="2000" b="1" dirty="0" smtClean="0"/>
              <a:t>) </a:t>
            </a:r>
            <a:r>
              <a:rPr lang="en-US" sz="2000" dirty="0" smtClean="0"/>
              <a:t>and if hypothesis </a:t>
            </a:r>
            <a:r>
              <a:rPr lang="en-US" sz="2000" b="1" i="1" dirty="0" smtClean="0"/>
              <a:t>H</a:t>
            </a:r>
            <a:r>
              <a:rPr lang="en-US" sz="2000" i="1" dirty="0" smtClean="0"/>
              <a:t> </a:t>
            </a:r>
            <a:r>
              <a:rPr lang="en-US" sz="2000" dirty="0" smtClean="0"/>
              <a:t> is false,</a:t>
            </a:r>
            <a:r>
              <a:rPr lang="en-US" sz="2000" b="1" dirty="0" smtClean="0"/>
              <a:t> </a:t>
            </a:r>
            <a:r>
              <a:rPr lang="en-US" sz="2000" b="1" i="1" dirty="0" smtClean="0">
                <a:sym typeface="Symbol" pitchFamily="18" charset="2"/>
              </a:rPr>
              <a:t>p</a:t>
            </a:r>
            <a:r>
              <a:rPr lang="en-US" sz="2000" b="1" dirty="0" smtClean="0">
                <a:sym typeface="Symbol" pitchFamily="18" charset="2"/>
              </a:rPr>
              <a:t>(</a:t>
            </a:r>
            <a:r>
              <a:rPr lang="en-US" sz="2000" b="1" i="1" dirty="0" smtClean="0">
                <a:sym typeface="Symbol" pitchFamily="18" charset="2"/>
              </a:rPr>
              <a:t>E</a:t>
            </a:r>
            <a:r>
              <a:rPr lang="en-US" sz="2000" b="1" dirty="0" smtClean="0">
                <a:sym typeface="Symbol" pitchFamily="18" charset="2"/>
              </a:rPr>
              <a:t>| </a:t>
            </a:r>
            <a:r>
              <a:rPr lang="en-US" sz="2000" b="1" i="1" dirty="0" smtClean="0">
                <a:sym typeface="Symbol" pitchFamily="18" charset="2"/>
              </a:rPr>
              <a:t>H</a:t>
            </a:r>
            <a:r>
              <a:rPr lang="en-US" sz="2000" b="1" dirty="0" smtClean="0">
                <a:sym typeface="Symbol" pitchFamily="18" charset="2"/>
              </a:rPr>
              <a:t>) </a:t>
            </a:r>
          </a:p>
          <a:p>
            <a:pPr lvl="1" eaLnBrk="1" hangingPunct="1"/>
            <a:r>
              <a:rPr lang="en-US" sz="2000" dirty="0" smtClean="0">
                <a:sym typeface="Symbol" pitchFamily="18" charset="2"/>
              </a:rPr>
              <a:t>The system computes </a:t>
            </a:r>
            <a:r>
              <a:rPr lang="en-US" sz="2000" b="1" i="1" dirty="0" smtClean="0"/>
              <a:t>p(H|E</a:t>
            </a:r>
            <a:r>
              <a:rPr lang="en-US" sz="2000" b="1" dirty="0" smtClean="0"/>
              <a:t>)</a:t>
            </a:r>
            <a:r>
              <a:rPr lang="en-US" sz="2000" dirty="0" smtClean="0"/>
              <a:t> for </a:t>
            </a:r>
            <a:r>
              <a:rPr lang="en-US" sz="2000" b="1" i="1" dirty="0" smtClean="0"/>
              <a:t>H</a:t>
            </a:r>
            <a:r>
              <a:rPr lang="en-US" sz="2000" i="1" dirty="0" smtClean="0"/>
              <a:t> </a:t>
            </a:r>
            <a:r>
              <a:rPr lang="en-US" sz="2000" dirty="0" smtClean="0"/>
              <a:t>in the light of evidence </a:t>
            </a:r>
            <a:r>
              <a:rPr lang="en-US" sz="2000" b="1" i="1" dirty="0" smtClean="0"/>
              <a:t>E</a:t>
            </a:r>
          </a:p>
          <a:p>
            <a:pPr eaLnBrk="1" hangingPunct="1">
              <a:spcBef>
                <a:spcPct val="0"/>
              </a:spcBef>
            </a:pPr>
            <a:r>
              <a:rPr lang="en-US" sz="2400" b="1" i="1" dirty="0" smtClean="0"/>
              <a:t>p(H|E</a:t>
            </a:r>
            <a:r>
              <a:rPr lang="en-US" sz="2400" b="1" dirty="0" smtClean="0"/>
              <a:t>)</a:t>
            </a:r>
            <a:r>
              <a:rPr lang="en-US" sz="2400" dirty="0" smtClean="0"/>
              <a:t> is the </a:t>
            </a:r>
            <a:r>
              <a:rPr lang="en-US" sz="2400" b="1" dirty="0" smtClean="0"/>
              <a:t>posterior probability</a:t>
            </a:r>
            <a:r>
              <a:rPr lang="en-US" sz="2400" dirty="0" smtClean="0"/>
              <a:t> of </a:t>
            </a:r>
            <a:r>
              <a:rPr lang="en-US" sz="2400" b="1" i="1" dirty="0" smtClean="0"/>
              <a:t>H </a:t>
            </a:r>
            <a:r>
              <a:rPr lang="en-US" sz="2400" dirty="0" smtClean="0"/>
              <a:t>upon evidence </a:t>
            </a:r>
            <a:r>
              <a:rPr lang="en-US" sz="2400" b="1" i="1" dirty="0" smtClean="0"/>
              <a:t>E</a:t>
            </a:r>
            <a:endParaRPr lang="th-TH" sz="2400" b="1" dirty="0" smtClean="0"/>
          </a:p>
        </p:txBody>
      </p:sp>
      <p:sp>
        <p:nvSpPr>
          <p:cNvPr id="21510" name="Line 4"/>
          <p:cNvSpPr>
            <a:spLocks noChangeShapeType="1"/>
          </p:cNvSpPr>
          <p:nvPr/>
        </p:nvSpPr>
        <p:spPr bwMode="auto">
          <a:xfrm>
            <a:off x="3543300" y="1600200"/>
            <a:ext cx="4419600" cy="0"/>
          </a:xfrm>
          <a:prstGeom prst="line">
            <a:avLst/>
          </a:prstGeom>
          <a:noFill/>
          <a:ln w="19050">
            <a:solidFill>
              <a:schemeClr val="tx1"/>
            </a:solidFill>
            <a:round/>
            <a:headEnd/>
            <a:tailEnd/>
          </a:ln>
        </p:spPr>
        <p:txBody>
          <a:bodyPr wrap="none" lIns="90488" tIns="44450" rIns="90488" bIns="44450"/>
          <a:lstStyle/>
          <a:p>
            <a:endParaRPr lang="th-TH"/>
          </a:p>
        </p:txBody>
      </p:sp>
      <p:sp>
        <p:nvSpPr>
          <p:cNvPr id="7"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6"/>
          <p:cNvSpPr>
            <a:spLocks noGrp="1"/>
          </p:cNvSpPr>
          <p:nvPr>
            <p:ph type="ftr" sz="quarter" idx="11"/>
          </p:nvPr>
        </p:nvSpPr>
        <p:spPr>
          <a:noFill/>
        </p:spPr>
        <p:txBody>
          <a:bodyPr/>
          <a:lstStyle/>
          <a:p>
            <a:r>
              <a:rPr lang="en-US" smtClean="0"/>
              <a:t>Asst. Prof. Dr. Anilkumar K.G</a:t>
            </a:r>
            <a:endParaRPr lang="th-TH" smtClean="0"/>
          </a:p>
        </p:txBody>
      </p:sp>
      <p:sp>
        <p:nvSpPr>
          <p:cNvPr id="22531" name="Slide Number Placeholder 7"/>
          <p:cNvSpPr>
            <a:spLocks noGrp="1"/>
          </p:cNvSpPr>
          <p:nvPr>
            <p:ph type="sldNum" sz="quarter" idx="12"/>
          </p:nvPr>
        </p:nvSpPr>
        <p:spPr>
          <a:noFill/>
        </p:spPr>
        <p:txBody>
          <a:bodyPr/>
          <a:lstStyle/>
          <a:p>
            <a:fld id="{6B8A420D-6C3F-409A-BCEA-8B97B642A290}" type="slidenum">
              <a:rPr lang="en-US" smtClean="0"/>
              <a:pPr/>
              <a:t>33</a:t>
            </a:fld>
            <a:endParaRPr lang="th-TH" smtClean="0"/>
          </a:p>
        </p:txBody>
      </p:sp>
      <p:sp>
        <p:nvSpPr>
          <p:cNvPr id="22533" name="Rectangle 3"/>
          <p:cNvSpPr>
            <a:spLocks noGrp="1" noChangeArrowheads="1"/>
          </p:cNvSpPr>
          <p:nvPr>
            <p:ph type="body" sz="half" idx="1"/>
          </p:nvPr>
        </p:nvSpPr>
        <p:spPr>
          <a:xfrm>
            <a:off x="266700" y="1066800"/>
            <a:ext cx="9677400" cy="5181600"/>
          </a:xfrm>
        </p:spPr>
        <p:txBody>
          <a:bodyPr/>
          <a:lstStyle/>
          <a:p>
            <a:pPr eaLnBrk="1" hangingPunct="1"/>
            <a:r>
              <a:rPr lang="en-US" sz="2400" dirty="0" smtClean="0"/>
              <a:t>Generalize the </a:t>
            </a:r>
            <a:r>
              <a:rPr lang="en-US" sz="2400" b="1" dirty="0" smtClean="0"/>
              <a:t>Eq.(11) </a:t>
            </a:r>
            <a:r>
              <a:rPr lang="en-US" sz="2400" dirty="0" smtClean="0"/>
              <a:t>with multiple hypotheses </a:t>
            </a:r>
            <a:r>
              <a:rPr lang="en-US" sz="2400" b="1" i="1" dirty="0" smtClean="0"/>
              <a:t>H</a:t>
            </a:r>
            <a:r>
              <a:rPr lang="en-US" sz="2400" b="1" baseline="-25000" dirty="0" smtClean="0"/>
              <a:t>1</a:t>
            </a:r>
            <a:r>
              <a:rPr lang="en-US" sz="2400" dirty="0" smtClean="0"/>
              <a:t>, </a:t>
            </a:r>
            <a:r>
              <a:rPr lang="en-US" sz="2400" b="1" i="1" dirty="0" smtClean="0"/>
              <a:t>H</a:t>
            </a:r>
            <a:r>
              <a:rPr lang="en-US" sz="2400" b="1" baseline="-25000" dirty="0" smtClean="0"/>
              <a:t>2</a:t>
            </a:r>
            <a:r>
              <a:rPr lang="en-US" sz="2400" dirty="0" smtClean="0"/>
              <a:t>,…</a:t>
            </a:r>
            <a:r>
              <a:rPr lang="en-US" sz="2400" b="1" i="1" dirty="0" err="1" smtClean="0"/>
              <a:t>H</a:t>
            </a:r>
            <a:r>
              <a:rPr lang="en-US" sz="2400" b="1" i="1" baseline="-25000" dirty="0" err="1" smtClean="0"/>
              <a:t>m</a:t>
            </a:r>
            <a:r>
              <a:rPr lang="en-US" sz="2400" dirty="0" smtClean="0"/>
              <a:t> and multiple evidences </a:t>
            </a:r>
            <a:r>
              <a:rPr lang="en-US" sz="2400" b="1" i="1" dirty="0" smtClean="0"/>
              <a:t>E</a:t>
            </a:r>
            <a:r>
              <a:rPr lang="en-US" sz="2400" b="1" baseline="-25000" dirty="0" smtClean="0"/>
              <a:t>1</a:t>
            </a:r>
            <a:r>
              <a:rPr lang="en-US" sz="2400" dirty="0" smtClean="0"/>
              <a:t>, </a:t>
            </a:r>
            <a:r>
              <a:rPr lang="en-US" sz="2400" b="1" i="1" dirty="0" smtClean="0"/>
              <a:t>E</a:t>
            </a:r>
            <a:r>
              <a:rPr lang="en-US" sz="2400" b="1" baseline="-25000" dirty="0" smtClean="0"/>
              <a:t>2</a:t>
            </a:r>
            <a:r>
              <a:rPr lang="en-US" sz="2400" dirty="0" smtClean="0"/>
              <a:t>,…,</a:t>
            </a:r>
            <a:r>
              <a:rPr lang="en-US" sz="2400" b="1" i="1" dirty="0" smtClean="0"/>
              <a:t>E</a:t>
            </a:r>
            <a:r>
              <a:rPr lang="en-US" sz="2400" b="1" i="1" baseline="-25000" dirty="0" smtClean="0"/>
              <a:t>n</a:t>
            </a:r>
            <a:r>
              <a:rPr lang="en-US" sz="2400" i="1" dirty="0" smtClean="0"/>
              <a:t> </a:t>
            </a:r>
            <a:r>
              <a:rPr lang="en-US" sz="2400" dirty="0" smtClean="0"/>
              <a:t>(but the </a:t>
            </a:r>
            <a:r>
              <a:rPr lang="en-US" sz="2400" i="1" dirty="0" smtClean="0"/>
              <a:t>hypotheses</a:t>
            </a:r>
            <a:r>
              <a:rPr lang="en-US" sz="2400" dirty="0" smtClean="0"/>
              <a:t> and </a:t>
            </a:r>
            <a:r>
              <a:rPr lang="en-US" sz="2400" i="1" dirty="0" smtClean="0"/>
              <a:t>evidences </a:t>
            </a:r>
            <a:r>
              <a:rPr lang="en-US" sz="2400" dirty="0" smtClean="0"/>
              <a:t>must be </a:t>
            </a:r>
            <a:r>
              <a:rPr lang="en-US" sz="2400" b="1" dirty="0" smtClean="0"/>
              <a:t>mutually exclusive</a:t>
            </a:r>
            <a:r>
              <a:rPr lang="en-US" sz="2400" dirty="0" smtClean="0"/>
              <a:t>)</a:t>
            </a:r>
          </a:p>
          <a:p>
            <a:pPr eaLnBrk="1" hangingPunct="1"/>
            <a:r>
              <a:rPr lang="en-US" sz="2400" dirty="0" smtClean="0"/>
              <a:t>Single evidence </a:t>
            </a:r>
            <a:r>
              <a:rPr lang="en-US" sz="2400" b="1" i="1" dirty="0" smtClean="0"/>
              <a:t>E</a:t>
            </a:r>
            <a:r>
              <a:rPr lang="en-US" sz="2400" i="1" dirty="0" smtClean="0"/>
              <a:t> </a:t>
            </a:r>
            <a:r>
              <a:rPr lang="en-US" sz="2400" dirty="0" smtClean="0"/>
              <a:t> and multiple hypotheses </a:t>
            </a:r>
            <a:r>
              <a:rPr lang="en-US" sz="2400" b="1" i="1" dirty="0" smtClean="0"/>
              <a:t>H</a:t>
            </a:r>
            <a:r>
              <a:rPr lang="en-US" sz="2400" b="1" baseline="-25000" dirty="0" smtClean="0"/>
              <a:t>1</a:t>
            </a:r>
            <a:r>
              <a:rPr lang="en-US" sz="2400" b="1" dirty="0" smtClean="0"/>
              <a:t>, </a:t>
            </a:r>
            <a:r>
              <a:rPr lang="en-US" sz="2400" b="1" i="1" dirty="0" smtClean="0"/>
              <a:t>H</a:t>
            </a:r>
            <a:r>
              <a:rPr lang="en-US" sz="2400" b="1" baseline="-25000" dirty="0" smtClean="0"/>
              <a:t>2</a:t>
            </a:r>
            <a:r>
              <a:rPr lang="en-US" sz="2400" b="1" dirty="0" smtClean="0"/>
              <a:t>,…</a:t>
            </a:r>
            <a:r>
              <a:rPr lang="en-US" sz="2400" b="1" i="1" dirty="0" err="1" smtClean="0"/>
              <a:t>H</a:t>
            </a:r>
            <a:r>
              <a:rPr lang="en-US" sz="2400" b="1" i="1" baseline="-25000" dirty="0" err="1" smtClean="0"/>
              <a:t>m</a:t>
            </a:r>
            <a:r>
              <a:rPr lang="en-US" sz="2400" b="1" dirty="0" smtClean="0"/>
              <a:t> </a:t>
            </a:r>
            <a:r>
              <a:rPr lang="en-US" sz="2400" dirty="0" smtClean="0"/>
              <a:t>follow:</a:t>
            </a:r>
          </a:p>
          <a:p>
            <a:pPr eaLnBrk="1" hangingPunct="1">
              <a:buFontTx/>
              <a:buNone/>
            </a:pPr>
            <a:r>
              <a:rPr lang="en-US" sz="2000" dirty="0" smtClean="0"/>
              <a:t>									</a:t>
            </a:r>
          </a:p>
          <a:p>
            <a:pPr eaLnBrk="1" hangingPunct="1">
              <a:buFontTx/>
              <a:buNone/>
            </a:pPr>
            <a:r>
              <a:rPr lang="en-US" sz="2000" b="1" dirty="0" smtClean="0"/>
              <a:t>                                                                                                                         (12)</a:t>
            </a:r>
          </a:p>
          <a:p>
            <a:pPr eaLnBrk="1" hangingPunct="1"/>
            <a:endParaRPr lang="en-US" sz="2400" dirty="0" smtClean="0"/>
          </a:p>
          <a:p>
            <a:pPr eaLnBrk="1" hangingPunct="1"/>
            <a:r>
              <a:rPr lang="en-US" sz="2400" dirty="0" smtClean="0"/>
              <a:t>Multiple evidences </a:t>
            </a:r>
            <a:r>
              <a:rPr lang="en-US" sz="2400" b="1" i="1" dirty="0" smtClean="0"/>
              <a:t>E</a:t>
            </a:r>
            <a:r>
              <a:rPr lang="en-US" sz="2400" b="1" baseline="-25000" dirty="0" smtClean="0"/>
              <a:t>1</a:t>
            </a:r>
            <a:r>
              <a:rPr lang="en-US" sz="2400" dirty="0" smtClean="0"/>
              <a:t>, </a:t>
            </a:r>
            <a:r>
              <a:rPr lang="en-US" sz="2400" b="1" i="1" dirty="0" smtClean="0"/>
              <a:t>E</a:t>
            </a:r>
            <a:r>
              <a:rPr lang="en-US" sz="2400" b="1" baseline="-25000" dirty="0" smtClean="0"/>
              <a:t>2</a:t>
            </a:r>
            <a:r>
              <a:rPr lang="en-US" sz="2400" dirty="0" smtClean="0"/>
              <a:t>,…,</a:t>
            </a:r>
            <a:r>
              <a:rPr lang="en-US" sz="2400" b="1" i="1" dirty="0" smtClean="0"/>
              <a:t>E</a:t>
            </a:r>
            <a:r>
              <a:rPr lang="en-US" sz="2400" b="1" i="1" baseline="-25000" dirty="0" smtClean="0"/>
              <a:t>n</a:t>
            </a:r>
            <a:r>
              <a:rPr lang="en-US" sz="2400" i="1" dirty="0" smtClean="0"/>
              <a:t> </a:t>
            </a:r>
            <a:r>
              <a:rPr lang="en-US" sz="2400" dirty="0" smtClean="0"/>
              <a:t>and multiple hypothesis </a:t>
            </a:r>
            <a:r>
              <a:rPr lang="en-US" sz="2400" b="1" i="1" dirty="0" smtClean="0"/>
              <a:t>H</a:t>
            </a:r>
            <a:r>
              <a:rPr lang="en-US" sz="2400" b="1" baseline="-25000" dirty="0" smtClean="0"/>
              <a:t>1</a:t>
            </a:r>
            <a:r>
              <a:rPr lang="en-US" sz="2400" dirty="0" smtClean="0"/>
              <a:t>, </a:t>
            </a:r>
            <a:r>
              <a:rPr lang="en-US" sz="2400" b="1" i="1" dirty="0" smtClean="0"/>
              <a:t>H</a:t>
            </a:r>
            <a:r>
              <a:rPr lang="en-US" sz="2400" b="1" baseline="-25000" dirty="0" smtClean="0"/>
              <a:t>2</a:t>
            </a:r>
            <a:r>
              <a:rPr lang="en-US" sz="2400" dirty="0" smtClean="0"/>
              <a:t>,…</a:t>
            </a:r>
            <a:r>
              <a:rPr lang="en-US" sz="2400" b="1" i="1" dirty="0" err="1" smtClean="0"/>
              <a:t>H</a:t>
            </a:r>
            <a:r>
              <a:rPr lang="en-US" sz="2400" b="1" i="1" baseline="-25000" dirty="0" err="1" smtClean="0"/>
              <a:t>m</a:t>
            </a:r>
            <a:r>
              <a:rPr lang="en-US" sz="2400" dirty="0" smtClean="0"/>
              <a:t> follow:</a:t>
            </a:r>
          </a:p>
          <a:p>
            <a:pPr eaLnBrk="1" hangingPunct="1">
              <a:buFontTx/>
              <a:buNone/>
            </a:pPr>
            <a:r>
              <a:rPr lang="en-US" sz="2400" dirty="0" smtClean="0"/>
              <a:t>			</a:t>
            </a:r>
          </a:p>
          <a:p>
            <a:pPr eaLnBrk="1" hangingPunct="1">
              <a:buFontTx/>
              <a:buNone/>
            </a:pPr>
            <a:r>
              <a:rPr lang="en-US" sz="2400" dirty="0" smtClean="0"/>
              <a:t>										</a:t>
            </a:r>
            <a:r>
              <a:rPr lang="en-US" sz="2400" b="1" dirty="0" smtClean="0"/>
              <a:t>  </a:t>
            </a:r>
            <a:r>
              <a:rPr lang="en-US" sz="2000" b="1" dirty="0" smtClean="0"/>
              <a:t>(13)</a:t>
            </a:r>
            <a:endParaRPr lang="th-TH" sz="2000" b="1" dirty="0" smtClean="0"/>
          </a:p>
        </p:txBody>
      </p:sp>
      <p:pic>
        <p:nvPicPr>
          <p:cNvPr id="22534" name="Picture 11"/>
          <p:cNvPicPr>
            <a:picLocks noChangeAspect="1" noChangeArrowheads="1"/>
          </p:cNvPicPr>
          <p:nvPr/>
        </p:nvPicPr>
        <p:blipFill>
          <a:blip r:embed="rId2" cstate="print"/>
          <a:srcRect/>
          <a:stretch>
            <a:fillRect/>
          </a:stretch>
        </p:blipFill>
        <p:spPr bwMode="auto">
          <a:xfrm>
            <a:off x="2857500" y="2819400"/>
            <a:ext cx="3228975" cy="1009650"/>
          </a:xfrm>
          <a:prstGeom prst="rect">
            <a:avLst/>
          </a:prstGeom>
          <a:noFill/>
          <a:ln w="9525">
            <a:noFill/>
            <a:miter lim="800000"/>
            <a:headEnd/>
            <a:tailEnd/>
          </a:ln>
        </p:spPr>
      </p:pic>
      <p:pic>
        <p:nvPicPr>
          <p:cNvPr id="22535" name="Picture 12"/>
          <p:cNvPicPr>
            <a:picLocks noChangeAspect="1" noChangeArrowheads="1"/>
          </p:cNvPicPr>
          <p:nvPr/>
        </p:nvPicPr>
        <p:blipFill>
          <a:blip r:embed="rId3" cstate="print"/>
          <a:srcRect/>
          <a:stretch>
            <a:fillRect/>
          </a:stretch>
        </p:blipFill>
        <p:spPr bwMode="auto">
          <a:xfrm>
            <a:off x="1790700" y="4953000"/>
            <a:ext cx="5019675" cy="1028700"/>
          </a:xfrm>
          <a:prstGeom prst="rect">
            <a:avLst/>
          </a:prstGeom>
          <a:noFill/>
          <a:ln w="9525">
            <a:noFill/>
            <a:miter lim="800000"/>
            <a:headEnd/>
            <a:tailEnd/>
          </a:ln>
        </p:spPr>
      </p:pic>
      <p:sp>
        <p:nvSpPr>
          <p:cNvPr id="8"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3555" name="Slide Number Placeholder 5"/>
          <p:cNvSpPr>
            <a:spLocks noGrp="1"/>
          </p:cNvSpPr>
          <p:nvPr>
            <p:ph type="sldNum" sz="quarter" idx="12"/>
          </p:nvPr>
        </p:nvSpPr>
        <p:spPr>
          <a:noFill/>
        </p:spPr>
        <p:txBody>
          <a:bodyPr/>
          <a:lstStyle/>
          <a:p>
            <a:fld id="{2B6BAAD6-F57E-4381-8971-C1DEEEFF6B40}" type="slidenum">
              <a:rPr lang="en-US" smtClean="0"/>
              <a:pPr/>
              <a:t>34</a:t>
            </a:fld>
            <a:endParaRPr lang="th-TH" smtClean="0"/>
          </a:p>
        </p:txBody>
      </p:sp>
      <p:sp>
        <p:nvSpPr>
          <p:cNvPr id="23557" name="Rectangle 3"/>
          <p:cNvSpPr>
            <a:spLocks noGrp="1" noChangeArrowheads="1"/>
          </p:cNvSpPr>
          <p:nvPr>
            <p:ph type="body" idx="1"/>
          </p:nvPr>
        </p:nvSpPr>
        <p:spPr>
          <a:xfrm>
            <a:off x="266700" y="1143000"/>
            <a:ext cx="9753600" cy="5135563"/>
          </a:xfrm>
        </p:spPr>
        <p:txBody>
          <a:bodyPr/>
          <a:lstStyle/>
          <a:p>
            <a:pPr eaLnBrk="1" hangingPunct="1">
              <a:lnSpc>
                <a:spcPct val="90000"/>
              </a:lnSpc>
            </a:pPr>
            <a:r>
              <a:rPr lang="en-US" sz="2400" dirty="0" smtClean="0"/>
              <a:t>An application of Eq.</a:t>
            </a:r>
            <a:r>
              <a:rPr lang="en-US" sz="2400" b="1" dirty="0" smtClean="0"/>
              <a:t> (13) </a:t>
            </a:r>
            <a:r>
              <a:rPr lang="en-US" sz="2400" dirty="0" smtClean="0"/>
              <a:t>requires to obtain the </a:t>
            </a:r>
            <a:r>
              <a:rPr lang="en-US" sz="2400" b="1" dirty="0" smtClean="0"/>
              <a:t>conditional probabilities </a:t>
            </a:r>
            <a:r>
              <a:rPr lang="en-US" sz="2400" dirty="0" smtClean="0"/>
              <a:t>of all possible combinations of </a:t>
            </a:r>
            <a:r>
              <a:rPr lang="en-US" sz="2400" b="1" dirty="0" smtClean="0"/>
              <a:t>evidences</a:t>
            </a:r>
            <a:r>
              <a:rPr lang="en-US" sz="2400" dirty="0" smtClean="0"/>
              <a:t> for all hypothesis;</a:t>
            </a:r>
          </a:p>
          <a:p>
            <a:pPr eaLnBrk="1" hangingPunct="1">
              <a:lnSpc>
                <a:spcPct val="90000"/>
              </a:lnSpc>
              <a:buFontTx/>
              <a:buNone/>
            </a:pPr>
            <a:endParaRPr lang="en-US" sz="2400" dirty="0" smtClean="0"/>
          </a:p>
          <a:p>
            <a:pPr eaLnBrk="1" hangingPunct="1">
              <a:lnSpc>
                <a:spcPct val="90000"/>
              </a:lnSpc>
              <a:buFontTx/>
              <a:buNone/>
            </a:pPr>
            <a:r>
              <a:rPr lang="en-US" sz="2400" dirty="0" smtClean="0"/>
              <a:t>                                                                                               </a:t>
            </a:r>
            <a:r>
              <a:rPr lang="en-US" sz="2000" b="1" dirty="0" smtClean="0"/>
              <a:t>(14)</a:t>
            </a:r>
          </a:p>
          <a:p>
            <a:pPr eaLnBrk="1" hangingPunct="1">
              <a:lnSpc>
                <a:spcPct val="90000"/>
              </a:lnSpc>
              <a:buFontTx/>
              <a:buNone/>
            </a:pPr>
            <a:endParaRPr lang="en-US" sz="2000" dirty="0" smtClean="0"/>
          </a:p>
          <a:p>
            <a:pPr eaLnBrk="1" hangingPunct="1">
              <a:lnSpc>
                <a:spcPct val="90000"/>
              </a:lnSpc>
            </a:pPr>
            <a:endParaRPr lang="en-US" sz="2400" dirty="0" smtClean="0"/>
          </a:p>
          <a:p>
            <a:pPr eaLnBrk="1" hangingPunct="1">
              <a:lnSpc>
                <a:spcPct val="90000"/>
              </a:lnSpc>
            </a:pPr>
            <a:r>
              <a:rPr lang="en-US" sz="2400" dirty="0" smtClean="0"/>
              <a:t>How does an </a:t>
            </a:r>
            <a:r>
              <a:rPr lang="en-US" sz="2400" b="1" dirty="0" smtClean="0"/>
              <a:t>ES</a:t>
            </a:r>
            <a:r>
              <a:rPr lang="en-US" sz="2400" dirty="0" smtClean="0"/>
              <a:t> compute all posterior probabilities and finally rank potentially true hypothesis?</a:t>
            </a:r>
          </a:p>
          <a:p>
            <a:pPr lvl="1" eaLnBrk="1" hangingPunct="1">
              <a:lnSpc>
                <a:spcPct val="90000"/>
              </a:lnSpc>
            </a:pPr>
            <a:r>
              <a:rPr lang="en-US" sz="2000" dirty="0" smtClean="0"/>
              <a:t>Suppose an ES, given three conditionally independent evidences </a:t>
            </a:r>
            <a:r>
              <a:rPr lang="en-US" sz="2000" b="1" i="1" dirty="0" smtClean="0"/>
              <a:t>E</a:t>
            </a:r>
            <a:r>
              <a:rPr lang="en-US" sz="2000" b="1" baseline="-25000" dirty="0" smtClean="0"/>
              <a:t>1</a:t>
            </a:r>
            <a:r>
              <a:rPr lang="en-US" sz="2000" dirty="0" smtClean="0"/>
              <a:t>, </a:t>
            </a:r>
            <a:r>
              <a:rPr lang="en-US" sz="2000" b="1" i="1" dirty="0" smtClean="0"/>
              <a:t>E</a:t>
            </a:r>
            <a:r>
              <a:rPr lang="en-US" sz="2000" b="1" baseline="-25000" dirty="0" smtClean="0"/>
              <a:t>2</a:t>
            </a:r>
            <a:r>
              <a:rPr lang="en-US" sz="2000" dirty="0" smtClean="0"/>
              <a:t>, and </a:t>
            </a:r>
            <a:r>
              <a:rPr lang="en-US" sz="2000" b="1" i="1" dirty="0" smtClean="0"/>
              <a:t>E</a:t>
            </a:r>
            <a:r>
              <a:rPr lang="en-US" sz="2000" b="1" baseline="-25000" dirty="0" smtClean="0"/>
              <a:t>3</a:t>
            </a:r>
            <a:r>
              <a:rPr lang="en-US" sz="2000" b="1" dirty="0" smtClean="0"/>
              <a:t> </a:t>
            </a:r>
            <a:r>
              <a:rPr lang="en-US" sz="2000" dirty="0" smtClean="0"/>
              <a:t>creates three mutually exclusive hypothesis </a:t>
            </a:r>
            <a:r>
              <a:rPr lang="en-US" sz="2000" b="1" i="1" dirty="0" smtClean="0"/>
              <a:t>H</a:t>
            </a:r>
            <a:r>
              <a:rPr lang="en-US" sz="2000" b="1" baseline="-25000" dirty="0" smtClean="0"/>
              <a:t>1</a:t>
            </a:r>
            <a:r>
              <a:rPr lang="en-US" sz="2000" dirty="0" smtClean="0"/>
              <a:t>, </a:t>
            </a:r>
            <a:r>
              <a:rPr lang="en-US" sz="2000" b="1" i="1" dirty="0" smtClean="0"/>
              <a:t>H</a:t>
            </a:r>
            <a:r>
              <a:rPr lang="en-US" sz="2000" b="1" baseline="-25000" dirty="0" smtClean="0"/>
              <a:t>2</a:t>
            </a:r>
            <a:r>
              <a:rPr lang="en-US" sz="2000" dirty="0" smtClean="0"/>
              <a:t>,and </a:t>
            </a:r>
            <a:r>
              <a:rPr lang="en-US" sz="2000" b="1" i="1" dirty="0" smtClean="0"/>
              <a:t>H</a:t>
            </a:r>
            <a:r>
              <a:rPr lang="en-US" sz="2000" b="1" baseline="-25000" dirty="0" smtClean="0"/>
              <a:t>3</a:t>
            </a:r>
            <a:r>
              <a:rPr lang="en-US" sz="2000" b="1" dirty="0" smtClean="0"/>
              <a:t> </a:t>
            </a:r>
            <a:r>
              <a:rPr lang="en-US" sz="2000" dirty="0" smtClean="0"/>
              <a:t>and provides prior probabilities for these hypothesis-  </a:t>
            </a:r>
            <a:r>
              <a:rPr lang="en-US" sz="2000" b="1" i="1" dirty="0" smtClean="0"/>
              <a:t>p</a:t>
            </a:r>
            <a:r>
              <a:rPr lang="en-US" sz="2000" b="1" dirty="0" smtClean="0"/>
              <a:t>(</a:t>
            </a:r>
            <a:r>
              <a:rPr lang="en-US" sz="2000" b="1" i="1" dirty="0" smtClean="0"/>
              <a:t>H</a:t>
            </a:r>
            <a:r>
              <a:rPr lang="en-US" sz="2000" b="1" baseline="-25000" dirty="0" smtClean="0"/>
              <a:t>1</a:t>
            </a:r>
            <a:r>
              <a:rPr lang="en-US" sz="2000" b="1" dirty="0" smtClean="0"/>
              <a:t>)</a:t>
            </a:r>
            <a:r>
              <a:rPr lang="en-US" sz="2000" dirty="0" smtClean="0"/>
              <a:t>, </a:t>
            </a:r>
            <a:r>
              <a:rPr lang="en-US" sz="2000" b="1" i="1" dirty="0" smtClean="0"/>
              <a:t>p</a:t>
            </a:r>
            <a:r>
              <a:rPr lang="en-US" sz="2000" b="1" dirty="0" smtClean="0"/>
              <a:t>(</a:t>
            </a:r>
            <a:r>
              <a:rPr lang="en-US" sz="2000" b="1" i="1" dirty="0" smtClean="0"/>
              <a:t>H</a:t>
            </a:r>
            <a:r>
              <a:rPr lang="en-US" sz="2000" b="1" baseline="-25000" dirty="0" smtClean="0"/>
              <a:t>2</a:t>
            </a:r>
            <a:r>
              <a:rPr lang="en-US" sz="2000" b="1" dirty="0" smtClean="0"/>
              <a:t>)</a:t>
            </a:r>
            <a:r>
              <a:rPr lang="en-US" sz="2000" dirty="0" smtClean="0"/>
              <a:t> and </a:t>
            </a:r>
            <a:r>
              <a:rPr lang="en-US" sz="2000" b="1" i="1" dirty="0" smtClean="0"/>
              <a:t>p</a:t>
            </a:r>
            <a:r>
              <a:rPr lang="en-US" sz="2000" b="1" dirty="0" smtClean="0"/>
              <a:t>(</a:t>
            </a:r>
            <a:r>
              <a:rPr lang="en-US" sz="2000" b="1" i="1" dirty="0" smtClean="0"/>
              <a:t>H</a:t>
            </a:r>
            <a:r>
              <a:rPr lang="en-US" sz="2000" b="1" baseline="-25000" dirty="0" smtClean="0"/>
              <a:t>3</a:t>
            </a:r>
            <a:r>
              <a:rPr lang="en-US" sz="2000" b="1" dirty="0" smtClean="0"/>
              <a:t>)</a:t>
            </a:r>
            <a:r>
              <a:rPr lang="en-US" sz="2000" dirty="0" smtClean="0"/>
              <a:t> respectively   </a:t>
            </a:r>
          </a:p>
          <a:p>
            <a:pPr eaLnBrk="1" hangingPunct="1">
              <a:lnSpc>
                <a:spcPct val="90000"/>
              </a:lnSpc>
            </a:pPr>
            <a:r>
              <a:rPr lang="en-US" sz="2400" b="1" dirty="0" smtClean="0"/>
              <a:t>Table 3.2</a:t>
            </a:r>
            <a:r>
              <a:rPr lang="en-US" sz="2400" dirty="0" smtClean="0"/>
              <a:t> illustrates the prior and conditional probabilities provided by the </a:t>
            </a:r>
            <a:r>
              <a:rPr lang="en-US" sz="2400" b="1" dirty="0" smtClean="0"/>
              <a:t>expert</a:t>
            </a:r>
            <a:r>
              <a:rPr lang="en-US" sz="2400" dirty="0" smtClean="0"/>
              <a:t>                               </a:t>
            </a:r>
          </a:p>
          <a:p>
            <a:pPr eaLnBrk="1" hangingPunct="1">
              <a:lnSpc>
                <a:spcPct val="90000"/>
              </a:lnSpc>
            </a:pPr>
            <a:endParaRPr lang="th-TH" sz="2400" dirty="0" smtClean="0"/>
          </a:p>
        </p:txBody>
      </p:sp>
      <p:pic>
        <p:nvPicPr>
          <p:cNvPr id="23558" name="Picture 5"/>
          <p:cNvPicPr>
            <a:picLocks noChangeAspect="1" noChangeArrowheads="1"/>
          </p:cNvPicPr>
          <p:nvPr/>
        </p:nvPicPr>
        <p:blipFill>
          <a:blip r:embed="rId2" cstate="print"/>
          <a:srcRect/>
          <a:stretch>
            <a:fillRect/>
          </a:stretch>
        </p:blipFill>
        <p:spPr bwMode="auto">
          <a:xfrm>
            <a:off x="1028700" y="2438400"/>
            <a:ext cx="7113588" cy="1019175"/>
          </a:xfrm>
          <a:prstGeom prst="rect">
            <a:avLst/>
          </a:prstGeom>
          <a:noFill/>
          <a:ln w="9525">
            <a:noFill/>
            <a:miter lim="800000"/>
            <a:headEnd/>
            <a:tailEnd/>
          </a:ln>
        </p:spPr>
      </p:pic>
      <p:sp>
        <p:nvSpPr>
          <p:cNvPr id="7"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4579" name="Slide Number Placeholder 5"/>
          <p:cNvSpPr>
            <a:spLocks noGrp="1"/>
          </p:cNvSpPr>
          <p:nvPr>
            <p:ph type="sldNum" sz="quarter" idx="12"/>
          </p:nvPr>
        </p:nvSpPr>
        <p:spPr>
          <a:noFill/>
        </p:spPr>
        <p:txBody>
          <a:bodyPr/>
          <a:lstStyle/>
          <a:p>
            <a:fld id="{C08A4BBD-3D2A-45DF-BDEC-5593B3E9CFD2}" type="slidenum">
              <a:rPr lang="en-US" smtClean="0"/>
              <a:pPr/>
              <a:t>35</a:t>
            </a:fld>
            <a:endParaRPr lang="th-TH" smtClean="0"/>
          </a:p>
        </p:txBody>
      </p:sp>
      <p:pic>
        <p:nvPicPr>
          <p:cNvPr id="24581" name="Picture 4"/>
          <p:cNvPicPr>
            <a:picLocks noChangeAspect="1" noChangeArrowheads="1"/>
          </p:cNvPicPr>
          <p:nvPr/>
        </p:nvPicPr>
        <p:blipFill>
          <a:blip r:embed="rId2" cstate="print"/>
          <a:srcRect/>
          <a:stretch>
            <a:fillRect/>
          </a:stretch>
        </p:blipFill>
        <p:spPr bwMode="auto">
          <a:xfrm>
            <a:off x="1181100" y="1371600"/>
            <a:ext cx="7818438" cy="4286250"/>
          </a:xfrm>
          <a:prstGeom prst="rect">
            <a:avLst/>
          </a:prstGeom>
          <a:noFill/>
          <a:ln w="9525">
            <a:noFill/>
            <a:miter lim="800000"/>
            <a:headEnd/>
            <a:tailEnd/>
          </a:ln>
        </p:spPr>
      </p:pic>
      <p:sp>
        <p:nvSpPr>
          <p:cNvPr id="6"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5603" name="Slide Number Placeholder 5"/>
          <p:cNvSpPr>
            <a:spLocks noGrp="1"/>
          </p:cNvSpPr>
          <p:nvPr>
            <p:ph type="sldNum" sz="quarter" idx="12"/>
          </p:nvPr>
        </p:nvSpPr>
        <p:spPr>
          <a:noFill/>
        </p:spPr>
        <p:txBody>
          <a:bodyPr/>
          <a:lstStyle/>
          <a:p>
            <a:fld id="{1DD4B480-02A2-40D7-890F-B515EA903188}" type="slidenum">
              <a:rPr lang="en-US" smtClean="0"/>
              <a:pPr/>
              <a:t>36</a:t>
            </a:fld>
            <a:endParaRPr lang="th-TH" smtClean="0"/>
          </a:p>
        </p:txBody>
      </p:sp>
      <p:sp>
        <p:nvSpPr>
          <p:cNvPr id="25605" name="Rectangle 3"/>
          <p:cNvSpPr>
            <a:spLocks noGrp="1" noChangeArrowheads="1"/>
          </p:cNvSpPr>
          <p:nvPr>
            <p:ph type="body" idx="1"/>
          </p:nvPr>
        </p:nvSpPr>
        <p:spPr>
          <a:xfrm>
            <a:off x="190500" y="1066800"/>
            <a:ext cx="9906000" cy="5059363"/>
          </a:xfrm>
        </p:spPr>
        <p:txBody>
          <a:bodyPr/>
          <a:lstStyle/>
          <a:p>
            <a:pPr eaLnBrk="1" hangingPunct="1"/>
            <a:r>
              <a:rPr lang="en-US" sz="2400" dirty="0" smtClean="0"/>
              <a:t>Assume that we first observe evidence </a:t>
            </a:r>
            <a:r>
              <a:rPr lang="en-US" sz="2400" b="1" i="1" dirty="0" smtClean="0"/>
              <a:t>E</a:t>
            </a:r>
            <a:r>
              <a:rPr lang="en-US" sz="2400" b="1" baseline="-25000" dirty="0" smtClean="0"/>
              <a:t>3</a:t>
            </a:r>
            <a:r>
              <a:rPr lang="en-US" sz="2400" dirty="0" smtClean="0"/>
              <a:t>, based on </a:t>
            </a:r>
            <a:r>
              <a:rPr lang="en-US" sz="2400" b="1" dirty="0" smtClean="0"/>
              <a:t>Eq.(14)</a:t>
            </a:r>
            <a:r>
              <a:rPr lang="en-US" sz="2400" dirty="0" smtClean="0"/>
              <a:t>: </a:t>
            </a:r>
            <a:endParaRPr lang="th-TH" sz="2400" dirty="0" smtClean="0"/>
          </a:p>
        </p:txBody>
      </p:sp>
      <p:sp>
        <p:nvSpPr>
          <p:cNvPr id="7" name="Title 1"/>
          <p:cNvSpPr>
            <a:spLocks noGrp="1"/>
          </p:cNvSpPr>
          <p:nvPr>
            <p:ph type="title"/>
          </p:nvPr>
        </p:nvSpPr>
        <p:spPr>
          <a:xfrm>
            <a:off x="495300" y="228600"/>
            <a:ext cx="9258300" cy="762000"/>
          </a:xfrm>
        </p:spPr>
        <p:txBody>
          <a:bodyPr/>
          <a:lstStyle/>
          <a:p>
            <a:r>
              <a:rPr lang="en-US" sz="4000" dirty="0" err="1" smtClean="0"/>
              <a:t>Bayes</a:t>
            </a:r>
            <a:r>
              <a:rPr lang="en-US" sz="4000" dirty="0" smtClean="0"/>
              <a:t>’ Rule</a:t>
            </a:r>
            <a:endParaRPr lang="th-TH" sz="4000" dirty="0"/>
          </a:p>
        </p:txBody>
      </p:sp>
      <p:pic>
        <p:nvPicPr>
          <p:cNvPr id="163841" name="Picture 1"/>
          <p:cNvPicPr>
            <a:picLocks noChangeAspect="1" noChangeArrowheads="1"/>
          </p:cNvPicPr>
          <p:nvPr/>
        </p:nvPicPr>
        <p:blipFill>
          <a:blip r:embed="rId2" cstate="print"/>
          <a:srcRect/>
          <a:stretch>
            <a:fillRect/>
          </a:stretch>
        </p:blipFill>
        <p:spPr bwMode="auto">
          <a:xfrm>
            <a:off x="571500" y="1600200"/>
            <a:ext cx="89535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6627" name="Slide Number Placeholder 5"/>
          <p:cNvSpPr>
            <a:spLocks noGrp="1"/>
          </p:cNvSpPr>
          <p:nvPr>
            <p:ph type="sldNum" sz="quarter" idx="12"/>
          </p:nvPr>
        </p:nvSpPr>
        <p:spPr>
          <a:noFill/>
        </p:spPr>
        <p:txBody>
          <a:bodyPr/>
          <a:lstStyle/>
          <a:p>
            <a:fld id="{C1DEB698-47DF-4F57-BF18-155FA76B3E92}" type="slidenum">
              <a:rPr lang="en-US" smtClean="0"/>
              <a:pPr/>
              <a:t>37</a:t>
            </a:fld>
            <a:endParaRPr lang="th-TH" smtClean="0"/>
          </a:p>
        </p:txBody>
      </p:sp>
      <p:sp>
        <p:nvSpPr>
          <p:cNvPr id="26629" name="Rectangle 3"/>
          <p:cNvSpPr>
            <a:spLocks noGrp="1" noChangeArrowheads="1"/>
          </p:cNvSpPr>
          <p:nvPr>
            <p:ph type="body" idx="1"/>
          </p:nvPr>
        </p:nvSpPr>
        <p:spPr>
          <a:xfrm>
            <a:off x="266700" y="838200"/>
            <a:ext cx="9753600" cy="5287963"/>
          </a:xfrm>
        </p:spPr>
        <p:txBody>
          <a:bodyPr/>
          <a:lstStyle/>
          <a:p>
            <a:pPr eaLnBrk="1" hangingPunct="1"/>
            <a:r>
              <a:rPr lang="en-US" sz="2400" dirty="0" smtClean="0"/>
              <a:t>Suppose now that we observe evidence </a:t>
            </a:r>
            <a:r>
              <a:rPr lang="en-US" sz="2400" b="1" i="1" dirty="0" smtClean="0"/>
              <a:t>E</a:t>
            </a:r>
            <a:r>
              <a:rPr lang="en-US" sz="2400" b="1" baseline="-25000" dirty="0" smtClean="0"/>
              <a:t>1</a:t>
            </a:r>
            <a:r>
              <a:rPr lang="en-US" sz="2400" dirty="0" smtClean="0"/>
              <a:t> along with </a:t>
            </a:r>
            <a:r>
              <a:rPr lang="en-US" sz="2400" b="1" i="1" dirty="0" smtClean="0"/>
              <a:t>E</a:t>
            </a:r>
            <a:r>
              <a:rPr lang="en-US" sz="2400" b="1" baseline="-25000" dirty="0" smtClean="0"/>
              <a:t>3</a:t>
            </a:r>
            <a:r>
              <a:rPr lang="en-US" sz="2400" dirty="0" smtClean="0"/>
              <a:t>, the posterior probabilities are calculated as:</a:t>
            </a:r>
            <a:endParaRPr lang="th-TH" sz="2400" b="1" dirty="0" smtClean="0"/>
          </a:p>
        </p:txBody>
      </p:sp>
      <p:pic>
        <p:nvPicPr>
          <p:cNvPr id="26630" name="Picture 4"/>
          <p:cNvPicPr>
            <a:picLocks noChangeAspect="1" noChangeArrowheads="1"/>
          </p:cNvPicPr>
          <p:nvPr/>
        </p:nvPicPr>
        <p:blipFill>
          <a:blip r:embed="rId2" cstate="print"/>
          <a:srcRect/>
          <a:stretch>
            <a:fillRect/>
          </a:stretch>
        </p:blipFill>
        <p:spPr bwMode="auto">
          <a:xfrm>
            <a:off x="723900" y="1600200"/>
            <a:ext cx="8640763" cy="4781550"/>
          </a:xfrm>
          <a:prstGeom prst="rect">
            <a:avLst/>
          </a:prstGeom>
          <a:noFill/>
          <a:ln w="9525">
            <a:noFill/>
            <a:miter lim="800000"/>
            <a:headEnd/>
            <a:tailEnd/>
          </a:ln>
        </p:spPr>
      </p:pic>
      <p:sp>
        <p:nvSpPr>
          <p:cNvPr id="7" name="Title 1"/>
          <p:cNvSpPr>
            <a:spLocks noGrp="1"/>
          </p:cNvSpPr>
          <p:nvPr>
            <p:ph type="title"/>
          </p:nvPr>
        </p:nvSpPr>
        <p:spPr>
          <a:xfrm>
            <a:off x="495300" y="228600"/>
            <a:ext cx="9258300" cy="609600"/>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7651" name="Slide Number Placeholder 5"/>
          <p:cNvSpPr>
            <a:spLocks noGrp="1"/>
          </p:cNvSpPr>
          <p:nvPr>
            <p:ph type="sldNum" sz="quarter" idx="12"/>
          </p:nvPr>
        </p:nvSpPr>
        <p:spPr>
          <a:noFill/>
        </p:spPr>
        <p:txBody>
          <a:bodyPr/>
          <a:lstStyle/>
          <a:p>
            <a:fld id="{9B7D25C1-3A0E-4C3F-AFCF-7ACEA0333B42}" type="slidenum">
              <a:rPr lang="en-US" smtClean="0"/>
              <a:pPr/>
              <a:t>38</a:t>
            </a:fld>
            <a:endParaRPr lang="th-TH" smtClean="0"/>
          </a:p>
        </p:txBody>
      </p:sp>
      <p:sp>
        <p:nvSpPr>
          <p:cNvPr id="27653" name="Rectangle 3"/>
          <p:cNvSpPr>
            <a:spLocks noGrp="1" noChangeArrowheads="1"/>
          </p:cNvSpPr>
          <p:nvPr>
            <p:ph type="body" idx="1"/>
          </p:nvPr>
        </p:nvSpPr>
        <p:spPr>
          <a:xfrm>
            <a:off x="0" y="914400"/>
            <a:ext cx="10287000" cy="5287963"/>
          </a:xfrm>
        </p:spPr>
        <p:txBody>
          <a:bodyPr/>
          <a:lstStyle/>
          <a:p>
            <a:pPr eaLnBrk="1" hangingPunct="1"/>
            <a:r>
              <a:rPr lang="en-US" sz="2400" smtClean="0"/>
              <a:t>Along with </a:t>
            </a:r>
            <a:r>
              <a:rPr lang="en-US" sz="2400" b="1" i="1" smtClean="0"/>
              <a:t>E</a:t>
            </a:r>
            <a:r>
              <a:rPr lang="en-US" sz="2400" b="1" baseline="-25000" smtClean="0"/>
              <a:t>1 </a:t>
            </a:r>
            <a:r>
              <a:rPr lang="en-US" sz="2400" smtClean="0"/>
              <a:t>and </a:t>
            </a:r>
            <a:r>
              <a:rPr lang="en-US" sz="2400" b="1" i="1" smtClean="0"/>
              <a:t>E</a:t>
            </a:r>
            <a:r>
              <a:rPr lang="en-US" sz="2400" b="1" baseline="-25000" smtClean="0"/>
              <a:t>3 </a:t>
            </a:r>
            <a:r>
              <a:rPr lang="en-US" sz="2400" smtClean="0"/>
              <a:t>observing evidence </a:t>
            </a:r>
            <a:r>
              <a:rPr lang="en-US" sz="2400" b="1" i="1" smtClean="0"/>
              <a:t>E</a:t>
            </a:r>
            <a:r>
              <a:rPr lang="en-US" sz="2400" b="1" baseline="-25000" smtClean="0"/>
              <a:t>2</a:t>
            </a:r>
            <a:r>
              <a:rPr lang="en-US" sz="2400" smtClean="0"/>
              <a:t> as well, the ES calculates the final posterior probabilities for all hypotheses:</a:t>
            </a:r>
            <a:endParaRPr lang="th-TH" sz="2400" smtClean="0"/>
          </a:p>
        </p:txBody>
      </p:sp>
      <p:pic>
        <p:nvPicPr>
          <p:cNvPr id="27654" name="Picture 5"/>
          <p:cNvPicPr>
            <a:picLocks noChangeAspect="1" noChangeArrowheads="1"/>
          </p:cNvPicPr>
          <p:nvPr/>
        </p:nvPicPr>
        <p:blipFill>
          <a:blip r:embed="rId2" cstate="print"/>
          <a:srcRect/>
          <a:stretch>
            <a:fillRect/>
          </a:stretch>
        </p:blipFill>
        <p:spPr bwMode="auto">
          <a:xfrm>
            <a:off x="952500" y="1752600"/>
            <a:ext cx="8647113" cy="4486275"/>
          </a:xfrm>
          <a:prstGeom prst="rect">
            <a:avLst/>
          </a:prstGeom>
          <a:noFill/>
          <a:ln w="9525">
            <a:noFill/>
            <a:miter lim="800000"/>
            <a:headEnd/>
            <a:tailEnd/>
          </a:ln>
        </p:spPr>
      </p:pic>
      <p:sp>
        <p:nvSpPr>
          <p:cNvPr id="7" name="Title 1"/>
          <p:cNvSpPr>
            <a:spLocks noGrp="1"/>
          </p:cNvSpPr>
          <p:nvPr>
            <p:ph type="title"/>
          </p:nvPr>
        </p:nvSpPr>
        <p:spPr>
          <a:xfrm>
            <a:off x="514350" y="274638"/>
            <a:ext cx="9258300" cy="639762"/>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28675" name="Slide Number Placeholder 5"/>
          <p:cNvSpPr>
            <a:spLocks noGrp="1"/>
          </p:cNvSpPr>
          <p:nvPr>
            <p:ph type="sldNum" sz="quarter" idx="12"/>
          </p:nvPr>
        </p:nvSpPr>
        <p:spPr>
          <a:noFill/>
        </p:spPr>
        <p:txBody>
          <a:bodyPr/>
          <a:lstStyle/>
          <a:p>
            <a:fld id="{EB4CC515-3BD7-4107-81AA-0AF5E032A753}" type="slidenum">
              <a:rPr lang="en-US" smtClean="0"/>
              <a:pPr/>
              <a:t>39</a:t>
            </a:fld>
            <a:endParaRPr lang="th-TH" smtClean="0"/>
          </a:p>
        </p:txBody>
      </p:sp>
      <p:sp>
        <p:nvSpPr>
          <p:cNvPr id="28677" name="Rectangle 3"/>
          <p:cNvSpPr>
            <a:spLocks noGrp="1" noChangeArrowheads="1"/>
          </p:cNvSpPr>
          <p:nvPr>
            <p:ph type="body" idx="1"/>
          </p:nvPr>
        </p:nvSpPr>
        <p:spPr>
          <a:xfrm>
            <a:off x="266700" y="1143000"/>
            <a:ext cx="9753600" cy="4983163"/>
          </a:xfrm>
        </p:spPr>
        <p:txBody>
          <a:bodyPr/>
          <a:lstStyle/>
          <a:p>
            <a:pPr eaLnBrk="1" hangingPunct="1"/>
            <a:r>
              <a:rPr lang="en-US" sz="2400" dirty="0" smtClean="0"/>
              <a:t>Although the initial ranking provided by the expert was </a:t>
            </a:r>
            <a:r>
              <a:rPr lang="en-US" sz="2400" b="1" i="1" dirty="0" smtClean="0"/>
              <a:t>H</a:t>
            </a:r>
            <a:r>
              <a:rPr lang="en-US" sz="2400" b="1" baseline="-25000" dirty="0" smtClean="0"/>
              <a:t>1</a:t>
            </a:r>
            <a:r>
              <a:rPr lang="en-US" sz="2400" dirty="0" smtClean="0"/>
              <a:t>, </a:t>
            </a:r>
            <a:r>
              <a:rPr lang="en-US" sz="2400" b="1" i="1" dirty="0" smtClean="0"/>
              <a:t>H</a:t>
            </a:r>
            <a:r>
              <a:rPr lang="en-US" sz="2400" b="1" baseline="-25000" dirty="0" smtClean="0"/>
              <a:t>2</a:t>
            </a:r>
            <a:r>
              <a:rPr lang="en-US" sz="2400" dirty="0" smtClean="0"/>
              <a:t>, and </a:t>
            </a:r>
            <a:r>
              <a:rPr lang="en-US" sz="2400" b="1" i="1" dirty="0" smtClean="0"/>
              <a:t>H</a:t>
            </a:r>
            <a:r>
              <a:rPr lang="en-US" sz="2400" b="1" baseline="-25000" dirty="0" smtClean="0"/>
              <a:t>3</a:t>
            </a:r>
            <a:r>
              <a:rPr lang="en-US" sz="2400" dirty="0" smtClean="0"/>
              <a:t>, only hypothesis </a:t>
            </a:r>
            <a:r>
              <a:rPr lang="en-US" sz="2400" b="1" i="1" dirty="0" smtClean="0"/>
              <a:t>H</a:t>
            </a:r>
            <a:r>
              <a:rPr lang="en-US" sz="2400" b="1" baseline="-25000" dirty="0" smtClean="0"/>
              <a:t>1</a:t>
            </a:r>
            <a:r>
              <a:rPr lang="en-US" sz="2400" dirty="0" smtClean="0"/>
              <a:t> and </a:t>
            </a:r>
            <a:r>
              <a:rPr lang="en-US" sz="2400" b="1" i="1" dirty="0" smtClean="0"/>
              <a:t>H</a:t>
            </a:r>
            <a:r>
              <a:rPr lang="en-US" sz="2400" b="1" baseline="-25000" dirty="0" smtClean="0"/>
              <a:t>3</a:t>
            </a:r>
            <a:r>
              <a:rPr lang="en-US" sz="2400" b="1" dirty="0" smtClean="0"/>
              <a:t> </a:t>
            </a:r>
            <a:r>
              <a:rPr lang="en-US" sz="2400" dirty="0" smtClean="0"/>
              <a:t>remain under consideration after all evidences (</a:t>
            </a:r>
            <a:r>
              <a:rPr lang="en-US" sz="2400" b="1" i="1" dirty="0" smtClean="0"/>
              <a:t>E</a:t>
            </a:r>
            <a:r>
              <a:rPr lang="en-US" sz="2400" b="1" baseline="-25000" dirty="0" smtClean="0"/>
              <a:t>1</a:t>
            </a:r>
            <a:r>
              <a:rPr lang="en-US" sz="2400" dirty="0" smtClean="0"/>
              <a:t>, </a:t>
            </a:r>
            <a:r>
              <a:rPr lang="en-US" sz="2400" b="1" i="1" dirty="0" smtClean="0"/>
              <a:t>E</a:t>
            </a:r>
            <a:r>
              <a:rPr lang="en-US" sz="2400" b="1" baseline="-25000" dirty="0" smtClean="0"/>
              <a:t>2</a:t>
            </a:r>
            <a:r>
              <a:rPr lang="en-US" sz="2400" dirty="0" smtClean="0"/>
              <a:t> and </a:t>
            </a:r>
            <a:r>
              <a:rPr lang="en-US" sz="2400" b="1" i="1" dirty="0" smtClean="0"/>
              <a:t>E</a:t>
            </a:r>
            <a:r>
              <a:rPr lang="en-US" sz="2400" b="1" baseline="-25000" dirty="0" smtClean="0"/>
              <a:t>3</a:t>
            </a:r>
            <a:r>
              <a:rPr lang="en-US" sz="2400" dirty="0" smtClean="0"/>
              <a:t>) were observed.</a:t>
            </a:r>
          </a:p>
          <a:p>
            <a:pPr eaLnBrk="1" hangingPunct="1"/>
            <a:r>
              <a:rPr lang="en-US" sz="2400" dirty="0" smtClean="0"/>
              <a:t>Hypothesis </a:t>
            </a:r>
            <a:r>
              <a:rPr lang="en-US" sz="2400" b="1" i="1" dirty="0" smtClean="0"/>
              <a:t>H</a:t>
            </a:r>
            <a:r>
              <a:rPr lang="en-US" sz="2400" b="1" baseline="-25000" dirty="0" smtClean="0"/>
              <a:t>2</a:t>
            </a:r>
            <a:r>
              <a:rPr lang="en-US" sz="2400" dirty="0" smtClean="0"/>
              <a:t> can now be </a:t>
            </a:r>
            <a:r>
              <a:rPr lang="en-US" sz="2400" b="1" dirty="0" smtClean="0"/>
              <a:t>completely abandoned</a:t>
            </a:r>
            <a:r>
              <a:rPr lang="en-US" sz="2400" dirty="0" smtClean="0"/>
              <a:t>. </a:t>
            </a:r>
          </a:p>
          <a:p>
            <a:pPr eaLnBrk="1" hangingPunct="1"/>
            <a:r>
              <a:rPr lang="en-US" sz="2400" b="1" dirty="0" smtClean="0"/>
              <a:t>Note:</a:t>
            </a:r>
            <a:r>
              <a:rPr lang="en-US" sz="2400" dirty="0" smtClean="0"/>
              <a:t> The hypothesis </a:t>
            </a:r>
            <a:r>
              <a:rPr lang="en-US" sz="2400" b="1" i="1" dirty="0" smtClean="0"/>
              <a:t>H</a:t>
            </a:r>
            <a:r>
              <a:rPr lang="en-US" sz="2400" b="1" baseline="-25000" dirty="0" smtClean="0"/>
              <a:t>3</a:t>
            </a:r>
            <a:r>
              <a:rPr lang="en-US" sz="2400" dirty="0" smtClean="0"/>
              <a:t> is considered more likely than hypothesis </a:t>
            </a:r>
            <a:r>
              <a:rPr lang="en-US" sz="2400" b="1" i="1" dirty="0" smtClean="0"/>
              <a:t>H</a:t>
            </a:r>
            <a:r>
              <a:rPr lang="en-US" sz="2400" b="1" baseline="-25000" dirty="0" smtClean="0"/>
              <a:t>1</a:t>
            </a:r>
            <a:r>
              <a:rPr lang="en-US" sz="2400" dirty="0" smtClean="0"/>
              <a:t>.</a:t>
            </a:r>
            <a:endParaRPr lang="th-TH" sz="2400" dirty="0" smtClean="0"/>
          </a:p>
        </p:txBody>
      </p:sp>
      <p:sp>
        <p:nvSpPr>
          <p:cNvPr id="6" name="Title 1"/>
          <p:cNvSpPr>
            <a:spLocks noGrp="1"/>
          </p:cNvSpPr>
          <p:nvPr>
            <p:ph type="title"/>
          </p:nvPr>
        </p:nvSpPr>
        <p:spPr>
          <a:xfrm>
            <a:off x="514350" y="274638"/>
            <a:ext cx="9258300" cy="792162"/>
          </a:xfrm>
        </p:spPr>
        <p:txBody>
          <a:bodyPr/>
          <a:lstStyle/>
          <a:p>
            <a:r>
              <a:rPr lang="en-US" sz="4000" dirty="0" err="1" smtClean="0"/>
              <a:t>Bayes</a:t>
            </a:r>
            <a:r>
              <a:rPr lang="en-US" sz="4000" dirty="0" smtClean="0"/>
              <a:t>’ Rule</a:t>
            </a:r>
            <a:endParaRPr lang="th-TH"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90600"/>
            <a:ext cx="9906000" cy="5135563"/>
          </a:xfrm>
        </p:spPr>
        <p:txBody>
          <a:bodyPr/>
          <a:lstStyle/>
          <a:p>
            <a:r>
              <a:rPr lang="en-US" sz="2800" b="1" dirty="0" smtClean="0"/>
              <a:t>Probability</a:t>
            </a:r>
            <a:r>
              <a:rPr lang="en-US" sz="2800" dirty="0" smtClean="0"/>
              <a:t> is a measure of </a:t>
            </a:r>
            <a:r>
              <a:rPr lang="en-US" sz="2800" b="1" dirty="0" smtClean="0"/>
              <a:t>belief and the belief</a:t>
            </a:r>
            <a:r>
              <a:rPr lang="en-US" sz="2800" dirty="0" smtClean="0"/>
              <a:t> need to be updated when a </a:t>
            </a:r>
            <a:r>
              <a:rPr lang="en-US" sz="2800" b="1" dirty="0" smtClean="0"/>
              <a:t>new evidence </a:t>
            </a:r>
            <a:r>
              <a:rPr lang="en-US" sz="2800" dirty="0" smtClean="0"/>
              <a:t>is observed.</a:t>
            </a:r>
          </a:p>
          <a:p>
            <a:r>
              <a:rPr lang="en-US" sz="2800" dirty="0" smtClean="0"/>
              <a:t>If an agent’s probability of  belief </a:t>
            </a:r>
            <a:r>
              <a:rPr lang="en-US" sz="2800" b="1" i="1" dirty="0" smtClean="0"/>
              <a:t>α</a:t>
            </a:r>
            <a:r>
              <a:rPr lang="en-US" sz="2800" dirty="0" smtClean="0"/>
              <a:t> is greater than </a:t>
            </a:r>
            <a:r>
              <a:rPr lang="en-US" sz="2800" b="1" dirty="0" smtClean="0"/>
              <a:t>0</a:t>
            </a:r>
            <a:r>
              <a:rPr lang="en-US" sz="2800" dirty="0" smtClean="0"/>
              <a:t> and less than </a:t>
            </a:r>
            <a:r>
              <a:rPr lang="en-US" sz="2800" b="1" dirty="0" smtClean="0"/>
              <a:t>1</a:t>
            </a:r>
            <a:r>
              <a:rPr lang="en-US" sz="2800" dirty="0" smtClean="0"/>
              <a:t>, this does not mean that </a:t>
            </a:r>
            <a:r>
              <a:rPr lang="en-US" sz="2800" b="1" i="1" dirty="0" smtClean="0"/>
              <a:t>α</a:t>
            </a:r>
            <a:r>
              <a:rPr lang="en-US" sz="2800" dirty="0" smtClean="0"/>
              <a:t> is </a:t>
            </a:r>
            <a:r>
              <a:rPr lang="en-US" sz="2800" b="1" dirty="0" smtClean="0"/>
              <a:t>true</a:t>
            </a:r>
            <a:r>
              <a:rPr lang="en-US" sz="2800" dirty="0" smtClean="0"/>
              <a:t> to some degree </a:t>
            </a:r>
          </a:p>
          <a:p>
            <a:pPr lvl="1"/>
            <a:r>
              <a:rPr lang="en-US" sz="2400" dirty="0" smtClean="0"/>
              <a:t>but rather that the agent is ignorant of whether </a:t>
            </a:r>
            <a:r>
              <a:rPr lang="en-US" sz="2400" b="1" i="1" dirty="0" smtClean="0"/>
              <a:t>α</a:t>
            </a:r>
            <a:r>
              <a:rPr lang="en-US" sz="2400" dirty="0" smtClean="0"/>
              <a:t> is </a:t>
            </a:r>
            <a:r>
              <a:rPr lang="en-US" sz="2400" b="1" dirty="0" smtClean="0"/>
              <a:t>true</a:t>
            </a:r>
            <a:r>
              <a:rPr lang="en-US" sz="2400" dirty="0" smtClean="0"/>
              <a:t> or </a:t>
            </a:r>
            <a:r>
              <a:rPr lang="en-US" sz="2400" b="1" dirty="0" smtClean="0"/>
              <a:t>false</a:t>
            </a:r>
            <a:r>
              <a:rPr lang="en-US" sz="2400" dirty="0" smtClean="0"/>
              <a:t>.</a:t>
            </a:r>
          </a:p>
          <a:p>
            <a:r>
              <a:rPr lang="en-US" sz="2800" dirty="0" smtClean="0"/>
              <a:t>The view of probability as a </a:t>
            </a:r>
            <a:r>
              <a:rPr lang="en-US" sz="2800" b="1" dirty="0" smtClean="0"/>
              <a:t>measure of belief </a:t>
            </a:r>
            <a:r>
              <a:rPr lang="en-US" sz="2800" dirty="0" smtClean="0"/>
              <a:t>is known </a:t>
            </a:r>
            <a:r>
              <a:rPr lang="en-US" sz="2800" b="1" dirty="0" smtClean="0"/>
              <a:t>as Bayesian probability</a:t>
            </a:r>
            <a:r>
              <a:rPr lang="en-US" sz="2800" dirty="0" smtClean="0"/>
              <a:t> or </a:t>
            </a:r>
            <a:r>
              <a:rPr lang="en-US" sz="2800" b="1" dirty="0" smtClean="0"/>
              <a:t>subjective probability</a:t>
            </a:r>
            <a:r>
              <a:rPr lang="en-US" sz="2800" dirty="0" smtClean="0"/>
              <a:t>.</a:t>
            </a:r>
          </a:p>
          <a:p>
            <a:pPr lvl="1"/>
            <a:r>
              <a:rPr lang="en-US" sz="2400" b="1" dirty="0" smtClean="0"/>
              <a:t>Uncertainty</a:t>
            </a:r>
            <a:r>
              <a:rPr lang="en-US" sz="2400" dirty="0" smtClean="0"/>
              <a:t> in the world is </a:t>
            </a:r>
            <a:r>
              <a:rPr lang="en-US" sz="2400" b="1" dirty="0" smtClean="0"/>
              <a:t>epistemological</a:t>
            </a:r>
            <a:r>
              <a:rPr lang="en-US" sz="2400" dirty="0" smtClean="0"/>
              <a:t> – pertaining to an agent’s beliefs of the world, rather than </a:t>
            </a:r>
            <a:r>
              <a:rPr lang="en-US" sz="2400" b="1" dirty="0" smtClean="0"/>
              <a:t>ontological</a:t>
            </a:r>
            <a:r>
              <a:rPr lang="en-US" sz="2400" dirty="0" smtClean="0"/>
              <a:t> – how the world is.</a:t>
            </a:r>
          </a:p>
          <a:p>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a:t>
            </a:fld>
            <a:endParaRPr lang="th-TH"/>
          </a:p>
        </p:txBody>
      </p:sp>
      <p:sp>
        <p:nvSpPr>
          <p:cNvPr id="6" name="Title 1"/>
          <p:cNvSpPr>
            <a:spLocks noGrp="1"/>
          </p:cNvSpPr>
          <p:nvPr>
            <p:ph type="title"/>
          </p:nvPr>
        </p:nvSpPr>
        <p:spPr>
          <a:xfrm>
            <a:off x="514350" y="274638"/>
            <a:ext cx="9258300" cy="792162"/>
          </a:xfrm>
        </p:spPr>
        <p:txBody>
          <a:bodyPr/>
          <a:lstStyle/>
          <a:p>
            <a:r>
              <a:rPr lang="en-US" sz="4000" dirty="0" smtClean="0"/>
              <a:t>Probability</a:t>
            </a:r>
            <a:endParaRPr lang="th-TH"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1987" name="Slide Number Placeholder 5"/>
          <p:cNvSpPr>
            <a:spLocks noGrp="1"/>
          </p:cNvSpPr>
          <p:nvPr>
            <p:ph type="sldNum" sz="quarter" idx="12"/>
          </p:nvPr>
        </p:nvSpPr>
        <p:spPr>
          <a:noFill/>
        </p:spPr>
        <p:txBody>
          <a:bodyPr/>
          <a:lstStyle/>
          <a:p>
            <a:fld id="{9285177E-3758-490E-8CE7-7152C8BF15B0}" type="slidenum">
              <a:rPr lang="en-US" smtClean="0"/>
              <a:pPr/>
              <a:t>40</a:t>
            </a:fld>
            <a:endParaRPr lang="th-TH" smtClean="0"/>
          </a:p>
        </p:txBody>
      </p:sp>
      <p:sp>
        <p:nvSpPr>
          <p:cNvPr id="41988" name="Rectangle 2"/>
          <p:cNvSpPr>
            <a:spLocks noGrp="1" noChangeArrowheads="1"/>
          </p:cNvSpPr>
          <p:nvPr>
            <p:ph type="title"/>
          </p:nvPr>
        </p:nvSpPr>
        <p:spPr>
          <a:xfrm>
            <a:off x="647700" y="457200"/>
            <a:ext cx="8743950" cy="579438"/>
          </a:xfrm>
        </p:spPr>
        <p:txBody>
          <a:bodyPr/>
          <a:lstStyle/>
          <a:p>
            <a:pPr eaLnBrk="1" hangingPunct="1"/>
            <a:r>
              <a:rPr lang="en-US" sz="4000" dirty="0" smtClean="0"/>
              <a:t>Exercises</a:t>
            </a:r>
          </a:p>
        </p:txBody>
      </p:sp>
      <p:sp>
        <p:nvSpPr>
          <p:cNvPr id="41989" name="Rectangle 3"/>
          <p:cNvSpPr>
            <a:spLocks noGrp="1" noChangeArrowheads="1"/>
          </p:cNvSpPr>
          <p:nvPr>
            <p:ph type="body" idx="1"/>
          </p:nvPr>
        </p:nvSpPr>
        <p:spPr>
          <a:xfrm>
            <a:off x="342900" y="1219200"/>
            <a:ext cx="9753600" cy="4876800"/>
          </a:xfrm>
        </p:spPr>
        <p:txBody>
          <a:bodyPr/>
          <a:lstStyle/>
          <a:p>
            <a:pPr algn="just" eaLnBrk="1" hangingPunct="1">
              <a:buFontTx/>
              <a:buNone/>
            </a:pPr>
            <a:r>
              <a:rPr lang="en-US" sz="2400" dirty="0" smtClean="0">
                <a:cs typeface="Times New Roman" pitchFamily="18" charset="0"/>
              </a:rPr>
              <a:t>1.</a:t>
            </a:r>
            <a:r>
              <a:rPr lang="en-US" sz="2400" dirty="0" smtClean="0">
                <a:latin typeface="Times New Roman" pitchFamily="18" charset="0"/>
                <a:cs typeface="Times New Roman" pitchFamily="18" charset="0"/>
              </a:rPr>
              <a:t> </a:t>
            </a:r>
            <a:r>
              <a:rPr lang="en-US" sz="2400" dirty="0" smtClean="0">
                <a:cs typeface="Times New Roman" pitchFamily="18" charset="0"/>
              </a:rPr>
              <a:t>Prove p(</a:t>
            </a:r>
            <a:r>
              <a:rPr lang="en-US" sz="2400" i="1" dirty="0" smtClean="0">
                <a:cs typeface="Times New Roman" pitchFamily="18" charset="0"/>
              </a:rPr>
              <a:t>A</a:t>
            </a:r>
            <a:r>
              <a:rPr lang="en-US" sz="2400" dirty="0" smtClean="0">
                <a:cs typeface="Times New Roman" pitchFamily="18" charset="0"/>
              </a:rPr>
              <a:t> </a:t>
            </a:r>
            <a:r>
              <a:rPr lang="en-US" sz="2400" dirty="0" smtClean="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 p(</a:t>
            </a:r>
            <a:r>
              <a:rPr lang="en-US" sz="2400" i="1" dirty="0" smtClean="0">
                <a:cs typeface="Times New Roman" pitchFamily="18" charset="0"/>
              </a:rPr>
              <a:t>A</a:t>
            </a:r>
            <a:r>
              <a:rPr lang="en-US" sz="2400" dirty="0" smtClean="0">
                <a:cs typeface="Times New Roman" pitchFamily="18" charset="0"/>
              </a:rPr>
              <a:t>) + p(</a:t>
            </a:r>
            <a:r>
              <a:rPr lang="en-US" sz="2400" i="1" dirty="0" smtClean="0">
                <a:cs typeface="Times New Roman" pitchFamily="18" charset="0"/>
              </a:rPr>
              <a:t>B</a:t>
            </a:r>
            <a:r>
              <a:rPr lang="en-US" sz="2400" dirty="0" smtClean="0">
                <a:cs typeface="Times New Roman" pitchFamily="18" charset="0"/>
              </a:rPr>
              <a:t>) </a:t>
            </a:r>
            <a:r>
              <a:rPr lang="en-US" sz="2400" dirty="0" smtClean="0">
                <a:latin typeface="Times New Roman" pitchFamily="18" charset="0"/>
                <a:cs typeface="Times New Roman" pitchFamily="18" charset="0"/>
                <a:sym typeface="Symbol" pitchFamily="18" charset="2"/>
              </a:rPr>
              <a:t></a:t>
            </a:r>
            <a:r>
              <a:rPr lang="en-US" sz="2400" dirty="0" smtClean="0">
                <a:cs typeface="Times New Roman" pitchFamily="18" charset="0"/>
              </a:rPr>
              <a:t> p(</a:t>
            </a:r>
            <a:r>
              <a:rPr lang="en-US" sz="2400" i="1" dirty="0" smtClean="0">
                <a:cs typeface="Times New Roman" pitchFamily="18" charset="0"/>
              </a:rPr>
              <a:t>A</a:t>
            </a:r>
            <a:r>
              <a:rPr lang="en-US" sz="2400" dirty="0" smtClean="0">
                <a:cs typeface="Times New Roman" pitchFamily="18" charset="0"/>
              </a:rPr>
              <a:t> </a:t>
            </a:r>
            <a:r>
              <a:rPr lang="en-US" sz="2400" dirty="0" smtClean="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{where </a:t>
            </a:r>
            <a:r>
              <a:rPr lang="en-US" sz="2400" i="1" dirty="0" smtClean="0">
                <a:cs typeface="Times New Roman" pitchFamily="18" charset="0"/>
              </a:rPr>
              <a:t>A</a:t>
            </a:r>
            <a:r>
              <a:rPr lang="en-US" sz="2400" dirty="0" smtClean="0">
                <a:cs typeface="Times New Roman" pitchFamily="18" charset="0"/>
              </a:rPr>
              <a:t> and </a:t>
            </a:r>
            <a:r>
              <a:rPr lang="en-US" sz="2400" i="1" dirty="0" smtClean="0">
                <a:cs typeface="Times New Roman" pitchFamily="18" charset="0"/>
              </a:rPr>
              <a:t>B</a:t>
            </a:r>
            <a:r>
              <a:rPr lang="en-US" sz="2400" dirty="0" smtClean="0">
                <a:cs typeface="Times New Roman" pitchFamily="18" charset="0"/>
              </a:rPr>
              <a:t> are  </a:t>
            </a:r>
            <a:r>
              <a:rPr lang="en-US" sz="2400" b="1" i="1" dirty="0" smtClean="0">
                <a:cs typeface="Times New Roman" pitchFamily="18" charset="0"/>
              </a:rPr>
              <a:t>not mutually exclusive </a:t>
            </a:r>
            <a:r>
              <a:rPr lang="en-US" sz="2400" i="1" dirty="0" smtClean="0">
                <a:cs typeface="Times New Roman" pitchFamily="18" charset="0"/>
              </a:rPr>
              <a:t>events</a:t>
            </a:r>
            <a:r>
              <a:rPr lang="en-US" sz="2400" dirty="0" smtClean="0">
                <a:cs typeface="Times New Roman" pitchFamily="18" charset="0"/>
              </a:rPr>
              <a:t>}.</a:t>
            </a:r>
          </a:p>
          <a:p>
            <a:pPr algn="just" eaLnBrk="1" hangingPunct="1">
              <a:buFontTx/>
              <a:buNone/>
            </a:pPr>
            <a:r>
              <a:rPr lang="en-US" sz="2400" dirty="0" smtClean="0">
                <a:cs typeface="Times New Roman" pitchFamily="18" charset="0"/>
              </a:rPr>
              <a:t>2. Prove that p(</a:t>
            </a:r>
            <a:r>
              <a:rPr lang="en-US" sz="2400" i="1" dirty="0" smtClean="0">
                <a:cs typeface="Times New Roman" pitchFamily="18" charset="0"/>
              </a:rPr>
              <a:t>A</a:t>
            </a:r>
            <a:r>
              <a:rPr lang="en-US" sz="2400" dirty="0" smtClean="0">
                <a:cs typeface="Times New Roman" pitchFamily="18" charset="0"/>
              </a:rPr>
              <a:t> </a:t>
            </a:r>
            <a:r>
              <a:rPr lang="en-US" sz="2400" dirty="0" smtClean="0">
                <a:cs typeface="Times New Roman" pitchFamily="18" charset="0"/>
                <a:sym typeface="Symbol" pitchFamily="18" charset="2"/>
              </a:rPr>
              <a:t> </a:t>
            </a:r>
            <a:r>
              <a:rPr lang="en-US" sz="2400" i="1" dirty="0" smtClean="0">
                <a:cs typeface="Times New Roman" pitchFamily="18" charset="0"/>
              </a:rPr>
              <a:t>B</a:t>
            </a:r>
            <a:r>
              <a:rPr lang="en-US" sz="2400" dirty="0" smtClean="0">
                <a:cs typeface="Times New Roman" pitchFamily="18" charset="0"/>
              </a:rPr>
              <a:t>) = p(~</a:t>
            </a:r>
            <a:r>
              <a:rPr lang="en-US" sz="2400" i="1" dirty="0" smtClean="0">
                <a:cs typeface="Times New Roman" pitchFamily="18" charset="0"/>
              </a:rPr>
              <a:t>A</a:t>
            </a:r>
            <a:r>
              <a:rPr lang="en-US" sz="2400" dirty="0" smtClean="0">
                <a:cs typeface="Times New Roman" pitchFamily="18" charset="0"/>
              </a:rPr>
              <a:t>) + p(</a:t>
            </a:r>
            <a:r>
              <a:rPr lang="en-US" sz="2400" i="1" dirty="0" smtClean="0">
                <a:cs typeface="Times New Roman" pitchFamily="18" charset="0"/>
              </a:rPr>
              <a:t>B</a:t>
            </a:r>
            <a:r>
              <a:rPr lang="en-US" sz="2400" dirty="0" smtClean="0">
                <a:cs typeface="Times New Roman" pitchFamily="18" charset="0"/>
              </a:rPr>
              <a:t>) – p(~</a:t>
            </a:r>
            <a:r>
              <a:rPr lang="en-US" sz="2400" i="1" dirty="0" smtClean="0">
                <a:cs typeface="Times New Roman" pitchFamily="18" charset="0"/>
              </a:rPr>
              <a:t>A</a:t>
            </a:r>
            <a:r>
              <a:rPr lang="en-US" sz="2400" dirty="0" smtClean="0">
                <a:cs typeface="Times New Roman" pitchFamily="18" charset="0"/>
              </a:rPr>
              <a:t> </a:t>
            </a:r>
            <a:r>
              <a:rPr lang="en-US" sz="2400" dirty="0" smtClean="0">
                <a:cs typeface="Times New Roman" pitchFamily="18" charset="0"/>
                <a:sym typeface="Symbol" pitchFamily="18" charset="2"/>
              </a:rPr>
              <a:t> </a:t>
            </a:r>
            <a:r>
              <a:rPr lang="en-US" sz="2400" i="1" dirty="0" smtClean="0">
                <a:cs typeface="Times New Roman" pitchFamily="18" charset="0"/>
                <a:sym typeface="Symbol" pitchFamily="18" charset="2"/>
              </a:rPr>
              <a:t>B</a:t>
            </a:r>
            <a:r>
              <a:rPr lang="en-US" sz="2400" dirty="0" smtClean="0">
                <a:cs typeface="Times New Roman" pitchFamily="18" charset="0"/>
                <a:sym typeface="Symbol" pitchFamily="18" charset="2"/>
              </a:rPr>
              <a:t>) </a:t>
            </a:r>
            <a:r>
              <a:rPr lang="en-US" sz="2400" dirty="0" smtClean="0">
                <a:cs typeface="Times New Roman" pitchFamily="18" charset="0"/>
              </a:rPr>
              <a:t>{ where </a:t>
            </a:r>
            <a:r>
              <a:rPr lang="en-US" sz="2400" i="1" dirty="0" smtClean="0">
                <a:cs typeface="Times New Roman" pitchFamily="18" charset="0"/>
              </a:rPr>
              <a:t>A</a:t>
            </a:r>
            <a:r>
              <a:rPr lang="en-US" sz="2400" dirty="0" smtClean="0">
                <a:cs typeface="Times New Roman" pitchFamily="18" charset="0"/>
              </a:rPr>
              <a:t> and </a:t>
            </a:r>
            <a:r>
              <a:rPr lang="en-US" sz="2400" i="1" dirty="0" smtClean="0">
                <a:cs typeface="Times New Roman" pitchFamily="18" charset="0"/>
              </a:rPr>
              <a:t>B</a:t>
            </a:r>
            <a:r>
              <a:rPr lang="en-US" sz="2400" dirty="0" smtClean="0">
                <a:cs typeface="Times New Roman" pitchFamily="18" charset="0"/>
              </a:rPr>
              <a:t> are </a:t>
            </a:r>
            <a:r>
              <a:rPr lang="en-US" sz="2400" b="1" i="1" dirty="0" smtClean="0">
                <a:cs typeface="Times New Roman" pitchFamily="18" charset="0"/>
              </a:rPr>
              <a:t>not mutually exclusive </a:t>
            </a:r>
            <a:r>
              <a:rPr lang="en-US" sz="2400" i="1" dirty="0" smtClean="0">
                <a:cs typeface="Times New Roman" pitchFamily="18" charset="0"/>
              </a:rPr>
              <a:t>events</a:t>
            </a:r>
            <a:r>
              <a:rPr lang="en-US" sz="2400" dirty="0" smtClean="0">
                <a:cs typeface="Times New Roman" pitchFamily="18" charset="0"/>
              </a:rPr>
              <a:t>}.</a:t>
            </a:r>
          </a:p>
          <a:p>
            <a:pPr algn="just" eaLnBrk="1" hangingPunct="1">
              <a:buFontTx/>
              <a:buNone/>
            </a:pPr>
            <a:r>
              <a:rPr lang="en-US" sz="2400" dirty="0" smtClean="0">
                <a:cs typeface="Times New Roman" pitchFamily="18" charset="0"/>
              </a:rPr>
              <a:t>3. Show, P(</a:t>
            </a:r>
            <a:r>
              <a:rPr lang="en-US" sz="2400" i="1" dirty="0" smtClean="0">
                <a:cs typeface="Times New Roman" pitchFamily="18" charset="0"/>
              </a:rPr>
              <a:t>A</a:t>
            </a:r>
            <a:r>
              <a:rPr lang="en-US" sz="2400" dirty="0" smtClean="0">
                <a:cs typeface="Times New Roman" pitchFamily="18" charset="0"/>
              </a:rPr>
              <a:t>| </a:t>
            </a:r>
            <a:r>
              <a:rPr lang="en-US" sz="2400" i="1" dirty="0" smtClean="0">
                <a:cs typeface="Times New Roman" pitchFamily="18" charset="0"/>
              </a:rPr>
              <a:t>B</a:t>
            </a:r>
            <a:r>
              <a:rPr lang="en-US" sz="2400" dirty="0" smtClean="0">
                <a:cs typeface="Times New Roman" pitchFamily="18" charset="0"/>
              </a:rPr>
              <a:t> </a:t>
            </a:r>
            <a:r>
              <a:rPr lang="en-US" sz="2400" dirty="0" smtClean="0">
                <a:cs typeface="Times New Roman" pitchFamily="18" charset="0"/>
                <a:sym typeface="Symbol" pitchFamily="18" charset="2"/>
              </a:rPr>
              <a:t></a:t>
            </a:r>
            <a:r>
              <a:rPr lang="en-US" sz="2400" dirty="0" smtClean="0">
                <a:cs typeface="Times New Roman" pitchFamily="18" charset="0"/>
              </a:rPr>
              <a:t> </a:t>
            </a:r>
            <a:r>
              <a:rPr lang="en-US" sz="2400" i="1" dirty="0" smtClean="0">
                <a:cs typeface="Times New Roman" pitchFamily="18" charset="0"/>
              </a:rPr>
              <a:t>A</a:t>
            </a:r>
            <a:r>
              <a:rPr lang="en-US" sz="2400" dirty="0" smtClean="0">
                <a:cs typeface="Times New Roman" pitchFamily="18" charset="0"/>
              </a:rPr>
              <a:t>) = 1</a:t>
            </a:r>
          </a:p>
          <a:p>
            <a:pPr algn="just" eaLnBrk="1" hangingPunct="1">
              <a:buFontTx/>
              <a:buNone/>
            </a:pPr>
            <a:r>
              <a:rPr lang="en-US" sz="2400" dirty="0" smtClean="0">
                <a:cs typeface="Times New Roman" pitchFamily="18" charset="0"/>
              </a:rPr>
              <a:t>4.</a:t>
            </a:r>
            <a:r>
              <a:rPr lang="en-US" sz="2400" dirty="0" smtClean="0">
                <a:latin typeface="Times New Roman" pitchFamily="18" charset="0"/>
                <a:cs typeface="Times New Roman" pitchFamily="18" charset="0"/>
              </a:rPr>
              <a:t> </a:t>
            </a:r>
            <a:r>
              <a:rPr lang="en-US" sz="2400" dirty="0" smtClean="0">
                <a:cs typeface="Times New Roman" pitchFamily="18" charset="0"/>
              </a:rPr>
              <a:t>Consider an incandescent bulb manufacturing unit. Here machines </a:t>
            </a:r>
            <a:r>
              <a:rPr lang="en-US" sz="2400" b="1" dirty="0" smtClean="0">
                <a:cs typeface="Times New Roman" pitchFamily="18" charset="0"/>
              </a:rPr>
              <a:t>M1</a:t>
            </a:r>
            <a:r>
              <a:rPr lang="en-US" sz="2400" dirty="0" smtClean="0">
                <a:cs typeface="Times New Roman" pitchFamily="18" charset="0"/>
              </a:rPr>
              <a:t>, </a:t>
            </a:r>
            <a:r>
              <a:rPr lang="en-US" sz="2400" b="1" dirty="0" smtClean="0">
                <a:cs typeface="Times New Roman" pitchFamily="18" charset="0"/>
              </a:rPr>
              <a:t>M2</a:t>
            </a:r>
            <a:r>
              <a:rPr lang="en-US" sz="2400" dirty="0" smtClean="0">
                <a:cs typeface="Times New Roman" pitchFamily="18" charset="0"/>
              </a:rPr>
              <a:t> and </a:t>
            </a:r>
            <a:r>
              <a:rPr lang="en-US" sz="2400" b="1" dirty="0" smtClean="0">
                <a:cs typeface="Times New Roman" pitchFamily="18" charset="0"/>
              </a:rPr>
              <a:t>M3</a:t>
            </a:r>
            <a:r>
              <a:rPr lang="en-US" sz="2400" dirty="0" smtClean="0">
                <a:cs typeface="Times New Roman" pitchFamily="18" charset="0"/>
              </a:rPr>
              <a:t> make </a:t>
            </a:r>
            <a:r>
              <a:rPr lang="en-US" sz="2400" b="1" dirty="0" smtClean="0">
                <a:cs typeface="Times New Roman" pitchFamily="18" charset="0"/>
              </a:rPr>
              <a:t>20%</a:t>
            </a:r>
            <a:r>
              <a:rPr lang="en-US" sz="2400" dirty="0" smtClean="0">
                <a:cs typeface="Times New Roman" pitchFamily="18" charset="0"/>
              </a:rPr>
              <a:t>, </a:t>
            </a:r>
            <a:r>
              <a:rPr lang="en-US" sz="2400" b="1" dirty="0" smtClean="0">
                <a:cs typeface="Times New Roman" pitchFamily="18" charset="0"/>
              </a:rPr>
              <a:t>30%</a:t>
            </a:r>
            <a:r>
              <a:rPr lang="en-US" sz="2400" dirty="0" smtClean="0">
                <a:cs typeface="Times New Roman" pitchFamily="18" charset="0"/>
              </a:rPr>
              <a:t> and </a:t>
            </a:r>
            <a:r>
              <a:rPr lang="en-US" sz="2400" b="1" dirty="0" smtClean="0">
                <a:cs typeface="Times New Roman" pitchFamily="18" charset="0"/>
              </a:rPr>
              <a:t>50% </a:t>
            </a:r>
            <a:r>
              <a:rPr lang="en-US" sz="2400" dirty="0" smtClean="0">
                <a:cs typeface="Times New Roman" pitchFamily="18" charset="0"/>
              </a:rPr>
              <a:t>of the total bulbs. Of their output, let's assume that </a:t>
            </a:r>
            <a:r>
              <a:rPr lang="en-US" sz="2400" b="1" dirty="0" smtClean="0">
                <a:cs typeface="Times New Roman" pitchFamily="18" charset="0"/>
              </a:rPr>
              <a:t>2%, 3%</a:t>
            </a:r>
            <a:r>
              <a:rPr lang="en-US" sz="2400" dirty="0" smtClean="0">
                <a:cs typeface="Times New Roman" pitchFamily="18" charset="0"/>
              </a:rPr>
              <a:t> and </a:t>
            </a:r>
            <a:r>
              <a:rPr lang="en-US" sz="2400" b="1" dirty="0" smtClean="0">
                <a:cs typeface="Times New Roman" pitchFamily="18" charset="0"/>
              </a:rPr>
              <a:t>5%</a:t>
            </a:r>
            <a:r>
              <a:rPr lang="en-US" sz="2400" dirty="0" smtClean="0">
                <a:cs typeface="Times New Roman" pitchFamily="18" charset="0"/>
              </a:rPr>
              <a:t> are </a:t>
            </a:r>
            <a:r>
              <a:rPr lang="en-US" sz="2400" b="1" dirty="0" smtClean="0">
                <a:cs typeface="Times New Roman" pitchFamily="18" charset="0"/>
              </a:rPr>
              <a:t>defective</a:t>
            </a:r>
            <a:r>
              <a:rPr lang="en-US" sz="2400" dirty="0" smtClean="0">
                <a:cs typeface="Times New Roman" pitchFamily="18" charset="0"/>
              </a:rPr>
              <a:t>. A bulb is drawn at random and is found defective. What is the probability that the bulb is made by machine </a:t>
            </a:r>
            <a:r>
              <a:rPr lang="en-US" sz="2400" b="1" dirty="0" smtClean="0">
                <a:cs typeface="Times New Roman" pitchFamily="18" charset="0"/>
              </a:rPr>
              <a:t>M1</a:t>
            </a:r>
            <a:r>
              <a:rPr lang="en-US" sz="2400" dirty="0" smtClean="0">
                <a:cs typeface="Times New Roman" pitchFamily="18" charset="0"/>
              </a:rPr>
              <a:t> or </a:t>
            </a:r>
            <a:r>
              <a:rPr lang="en-US" sz="2400" b="1" dirty="0" smtClean="0">
                <a:cs typeface="Times New Roman" pitchFamily="18" charset="0"/>
              </a:rPr>
              <a:t>M2</a:t>
            </a:r>
            <a:r>
              <a:rPr lang="en-US" sz="2400" dirty="0" smtClean="0">
                <a:cs typeface="Times New Roman" pitchFamily="18" charset="0"/>
              </a:rPr>
              <a:t> or </a:t>
            </a:r>
            <a:r>
              <a:rPr lang="en-US" sz="2400" b="1" dirty="0" smtClean="0">
                <a:cs typeface="Times New Roman" pitchFamily="18" charset="0"/>
              </a:rPr>
              <a:t>M3</a:t>
            </a:r>
            <a:r>
              <a:rPr lang="en-US" sz="2400" dirty="0" smtClean="0">
                <a:cs typeface="Times New Roman" pitchFamily="18" charset="0"/>
              </a:rPr>
              <a:t>.</a:t>
            </a:r>
          </a:p>
          <a:p>
            <a:pPr eaLnBrk="1" hangingPunct="1"/>
            <a:endParaRPr lang="en-US"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41</a:t>
            </a:fld>
            <a:endParaRPr lang="th-T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42</a:t>
            </a:fld>
            <a:endParaRPr lang="th-T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43</a:t>
            </a:fld>
            <a:endParaRPr lang="th-T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3011" name="Slide Number Placeholder 5"/>
          <p:cNvSpPr>
            <a:spLocks noGrp="1"/>
          </p:cNvSpPr>
          <p:nvPr>
            <p:ph type="sldNum" sz="quarter" idx="12"/>
          </p:nvPr>
        </p:nvSpPr>
        <p:spPr>
          <a:noFill/>
        </p:spPr>
        <p:txBody>
          <a:bodyPr/>
          <a:lstStyle/>
          <a:p>
            <a:fld id="{F65A10D1-55D1-44AF-85EB-6CD92D9DEA03}" type="slidenum">
              <a:rPr lang="en-US" smtClean="0"/>
              <a:pPr/>
              <a:t>44</a:t>
            </a:fld>
            <a:endParaRPr lang="th-TH" smtClean="0"/>
          </a:p>
        </p:txBody>
      </p:sp>
      <p:sp>
        <p:nvSpPr>
          <p:cNvPr id="43013" name="Rectangle 3"/>
          <p:cNvSpPr>
            <a:spLocks noGrp="1" noChangeArrowheads="1"/>
          </p:cNvSpPr>
          <p:nvPr>
            <p:ph type="body" idx="1"/>
          </p:nvPr>
        </p:nvSpPr>
        <p:spPr>
          <a:xfrm>
            <a:off x="0" y="1066800"/>
            <a:ext cx="9934575" cy="5486400"/>
          </a:xfrm>
        </p:spPr>
        <p:txBody>
          <a:bodyPr/>
          <a:lstStyle/>
          <a:p>
            <a:pPr algn="just" eaLnBrk="1" hangingPunct="1"/>
            <a:r>
              <a:rPr lang="en-US" sz="2800" baseline="30000" dirty="0" smtClean="0">
                <a:cs typeface="Times New Roman" pitchFamily="18" charset="0"/>
              </a:rPr>
              <a:t>Suppose there is a disease randomly found in </a:t>
            </a:r>
            <a:r>
              <a:rPr lang="en-US" sz="2800" b="1" baseline="30000" dirty="0" smtClean="0">
                <a:cs typeface="Times New Roman" pitchFamily="18" charset="0"/>
              </a:rPr>
              <a:t>one-half</a:t>
            </a:r>
            <a:r>
              <a:rPr lang="en-US" sz="2800" baseline="30000" dirty="0" smtClean="0">
                <a:cs typeface="Times New Roman" pitchFamily="18" charset="0"/>
              </a:rPr>
              <a:t> </a:t>
            </a:r>
            <a:r>
              <a:rPr lang="en-US" sz="2800" b="1" baseline="30000" dirty="0" smtClean="0">
                <a:cs typeface="Times New Roman" pitchFamily="18" charset="0"/>
              </a:rPr>
              <a:t>of one percent </a:t>
            </a:r>
            <a:r>
              <a:rPr lang="en-US" sz="2800" baseline="30000" dirty="0" smtClean="0">
                <a:cs typeface="Times New Roman" pitchFamily="18" charset="0"/>
              </a:rPr>
              <a:t>of the general population. A certain clinical blood test is </a:t>
            </a:r>
            <a:r>
              <a:rPr lang="en-US" sz="2800" b="1" baseline="30000" dirty="0" smtClean="0">
                <a:cs typeface="Times New Roman" pitchFamily="18" charset="0"/>
              </a:rPr>
              <a:t>99%</a:t>
            </a:r>
            <a:r>
              <a:rPr lang="en-US" sz="2800" baseline="30000" dirty="0" smtClean="0">
                <a:cs typeface="Times New Roman" pitchFamily="18" charset="0"/>
              </a:rPr>
              <a:t> effective in detecting the </a:t>
            </a:r>
            <a:r>
              <a:rPr lang="en-US" sz="2800" b="1" baseline="30000" dirty="0" smtClean="0">
                <a:cs typeface="Times New Roman" pitchFamily="18" charset="0"/>
              </a:rPr>
              <a:t>presence</a:t>
            </a:r>
            <a:r>
              <a:rPr lang="en-US" sz="2800" baseline="30000" dirty="0" smtClean="0">
                <a:cs typeface="Times New Roman" pitchFamily="18" charset="0"/>
              </a:rPr>
              <a:t> of this disease; i.e., it will yield an </a:t>
            </a:r>
            <a:r>
              <a:rPr lang="en-US" sz="2800" b="1" baseline="30000" dirty="0" smtClean="0">
                <a:cs typeface="Times New Roman" pitchFamily="18" charset="0"/>
              </a:rPr>
              <a:t>accurate Positive </a:t>
            </a:r>
            <a:r>
              <a:rPr lang="en-US" sz="2800" baseline="30000" dirty="0" smtClean="0">
                <a:cs typeface="Times New Roman" pitchFamily="18" charset="0"/>
              </a:rPr>
              <a:t>result in </a:t>
            </a:r>
            <a:r>
              <a:rPr lang="en-US" sz="2800" b="1" baseline="30000" dirty="0" smtClean="0">
                <a:cs typeface="Times New Roman" pitchFamily="18" charset="0"/>
              </a:rPr>
              <a:t>99% </a:t>
            </a:r>
            <a:r>
              <a:rPr lang="en-US" sz="2800" baseline="30000" dirty="0" smtClean="0">
                <a:cs typeface="Times New Roman" pitchFamily="18" charset="0"/>
              </a:rPr>
              <a:t>of the cases where the disease is </a:t>
            </a:r>
            <a:r>
              <a:rPr lang="en-US" sz="2800" b="1" baseline="30000" dirty="0" smtClean="0">
                <a:cs typeface="Times New Roman" pitchFamily="18" charset="0"/>
              </a:rPr>
              <a:t>actually present</a:t>
            </a:r>
            <a:r>
              <a:rPr lang="en-US" sz="2800" baseline="30000" dirty="0" smtClean="0">
                <a:cs typeface="Times New Roman" pitchFamily="18" charset="0"/>
              </a:rPr>
              <a:t>. But it also yields </a:t>
            </a:r>
            <a:r>
              <a:rPr lang="en-US" sz="2800" b="1" baseline="30000" dirty="0" smtClean="0">
                <a:cs typeface="Times New Roman" pitchFamily="18" charset="0"/>
              </a:rPr>
              <a:t>false Positive </a:t>
            </a:r>
            <a:r>
              <a:rPr lang="en-US" sz="2800" baseline="30000" dirty="0" smtClean="0">
                <a:cs typeface="Times New Roman" pitchFamily="18" charset="0"/>
              </a:rPr>
              <a:t>results in </a:t>
            </a:r>
            <a:r>
              <a:rPr lang="en-US" sz="2800" b="1" baseline="30000" dirty="0" smtClean="0">
                <a:cs typeface="Times New Roman" pitchFamily="18" charset="0"/>
              </a:rPr>
              <a:t>5% </a:t>
            </a:r>
            <a:r>
              <a:rPr lang="en-US" sz="2800" baseline="30000" dirty="0" smtClean="0">
                <a:cs typeface="Times New Roman" pitchFamily="18" charset="0"/>
              </a:rPr>
              <a:t>of the cases where the disease is </a:t>
            </a:r>
            <a:r>
              <a:rPr lang="en-US" sz="2800" b="1" baseline="30000" dirty="0" smtClean="0">
                <a:cs typeface="Times New Roman" pitchFamily="18" charset="0"/>
              </a:rPr>
              <a:t>not present</a:t>
            </a:r>
            <a:r>
              <a:rPr lang="en-US" sz="2800" baseline="30000" dirty="0" smtClean="0">
                <a:cs typeface="Times New Roman" pitchFamily="18" charset="0"/>
              </a:rPr>
              <a:t>. Show the probabilities;</a:t>
            </a:r>
          </a:p>
          <a:p>
            <a:pPr lvl="1" algn="just" eaLnBrk="1" hangingPunct="1"/>
            <a:r>
              <a:rPr lang="en-US" sz="2400" baseline="30000" dirty="0" smtClean="0">
                <a:cs typeface="Times New Roman" pitchFamily="18" charset="0"/>
              </a:rPr>
              <a:t>a)</a:t>
            </a:r>
            <a:r>
              <a:rPr lang="en-US" sz="2400" baseline="30000" dirty="0" smtClean="0">
                <a:latin typeface="Times New Roman" pitchFamily="18" charset="0"/>
                <a:cs typeface="Times New Roman" pitchFamily="18" charset="0"/>
              </a:rPr>
              <a:t>     </a:t>
            </a:r>
            <a:r>
              <a:rPr lang="en-US" sz="2400" b="1" baseline="30000" dirty="0" smtClean="0"/>
              <a:t>The probability that the disease will be present in any particular person.</a:t>
            </a:r>
          </a:p>
          <a:p>
            <a:pPr lvl="1" algn="just" eaLnBrk="1" hangingPunct="1"/>
            <a:r>
              <a:rPr lang="en-US" sz="2400" b="1" baseline="30000" dirty="0" smtClean="0"/>
              <a:t>b)    The probability that the disease will not be present in any particular person.</a:t>
            </a:r>
          </a:p>
          <a:p>
            <a:pPr lvl="1" algn="just" eaLnBrk="1" hangingPunct="1"/>
            <a:r>
              <a:rPr lang="en-US" sz="2400" b="1" baseline="30000" dirty="0" smtClean="0"/>
              <a:t>c)     The probability that the test will yield a Positive result if the disease is present.</a:t>
            </a:r>
          </a:p>
          <a:p>
            <a:pPr lvl="1" algn="just" eaLnBrk="1" hangingPunct="1"/>
            <a:r>
              <a:rPr lang="en-US" sz="2400" b="1" baseline="30000" dirty="0" smtClean="0"/>
              <a:t>d)    The probability that the test will yield a Negative result if the disease is present.</a:t>
            </a:r>
          </a:p>
          <a:p>
            <a:pPr lvl="1" algn="just" eaLnBrk="1" hangingPunct="1"/>
            <a:r>
              <a:rPr lang="en-US" sz="2400" b="1" baseline="30000" dirty="0" smtClean="0"/>
              <a:t>e)     The probability that the test will yield a Positive result if the disease is not present.</a:t>
            </a:r>
          </a:p>
          <a:p>
            <a:pPr lvl="1" algn="just" eaLnBrk="1" hangingPunct="1"/>
            <a:r>
              <a:rPr lang="en-US" sz="2400" b="1" baseline="30000" dirty="0" smtClean="0"/>
              <a:t>f)      The probability that the test will yield a Negative result if the disease is not present.</a:t>
            </a:r>
          </a:p>
          <a:p>
            <a:pPr lvl="1" algn="just" eaLnBrk="1" hangingPunct="1"/>
            <a:r>
              <a:rPr lang="en-US" sz="2400" b="1" baseline="30000" dirty="0" smtClean="0"/>
              <a:t>g)     The probability that the disease is present if the test result is Positive (i.e., the probability that a Positive test result will be a true positive).</a:t>
            </a:r>
          </a:p>
          <a:p>
            <a:pPr lvl="1" algn="just" eaLnBrk="1" hangingPunct="1"/>
            <a:r>
              <a:rPr lang="en-US" sz="2400" b="1" baseline="30000" dirty="0" smtClean="0"/>
              <a:t>h)     The probability that the disease is not present if the test result is Positive (i.e., the probability that a Positive test result will be a False Positive).</a:t>
            </a:r>
          </a:p>
          <a:p>
            <a:pPr lvl="1" algn="just" eaLnBrk="1" hangingPunct="1"/>
            <a:r>
              <a:rPr lang="en-US" sz="2400" b="1" baseline="30000" dirty="0" err="1" smtClean="0"/>
              <a:t>i</a:t>
            </a:r>
            <a:r>
              <a:rPr lang="en-US" sz="2400" b="1" baseline="30000" dirty="0" smtClean="0"/>
              <a:t>)       The probability that the disease is absent if the test result is Negative (i.e., the probability that a Negative test result will be a true negative).  </a:t>
            </a:r>
          </a:p>
          <a:p>
            <a:pPr lvl="1" eaLnBrk="1" hangingPunct="1"/>
            <a:endParaRPr lang="en-US" sz="2400" b="1" baseline="30000" dirty="0" smtClean="0"/>
          </a:p>
        </p:txBody>
      </p:sp>
      <p:sp>
        <p:nvSpPr>
          <p:cNvPr id="6" name="Rectangle 2"/>
          <p:cNvSpPr>
            <a:spLocks noGrp="1" noChangeArrowheads="1"/>
          </p:cNvSpPr>
          <p:nvPr>
            <p:ph type="title"/>
          </p:nvPr>
        </p:nvSpPr>
        <p:spPr>
          <a:xfrm>
            <a:off x="571500" y="228600"/>
            <a:ext cx="8743950" cy="579438"/>
          </a:xfrm>
        </p:spPr>
        <p:txBody>
          <a:bodyPr/>
          <a:lstStyle/>
          <a:p>
            <a:pPr eaLnBrk="1" hangingPunct="1"/>
            <a:r>
              <a:rPr lang="en-US" sz="4000" dirty="0" smtClean="0"/>
              <a:t>Exercises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5059" name="Slide Number Placeholder 5"/>
          <p:cNvSpPr>
            <a:spLocks noGrp="1"/>
          </p:cNvSpPr>
          <p:nvPr>
            <p:ph type="sldNum" sz="quarter" idx="12"/>
          </p:nvPr>
        </p:nvSpPr>
        <p:spPr>
          <a:noFill/>
        </p:spPr>
        <p:txBody>
          <a:bodyPr/>
          <a:lstStyle/>
          <a:p>
            <a:fld id="{11EAAD3A-ECA1-42AD-9888-F28084286CAC}" type="slidenum">
              <a:rPr lang="en-US" smtClean="0"/>
              <a:pPr/>
              <a:t>45</a:t>
            </a:fld>
            <a:endParaRPr lang="th-TH" smtClean="0"/>
          </a:p>
        </p:txBody>
      </p:sp>
      <p:sp>
        <p:nvSpPr>
          <p:cNvPr id="45060" name="Rectangle 2"/>
          <p:cNvSpPr>
            <a:spLocks noGrp="1" noChangeArrowheads="1"/>
          </p:cNvSpPr>
          <p:nvPr>
            <p:ph type="title"/>
          </p:nvPr>
        </p:nvSpPr>
        <p:spPr>
          <a:xfrm>
            <a:off x="800100" y="228600"/>
            <a:ext cx="8743950" cy="579437"/>
          </a:xfrm>
        </p:spPr>
        <p:txBody>
          <a:bodyPr/>
          <a:lstStyle/>
          <a:p>
            <a:r>
              <a:rPr lang="en-US" sz="4000" dirty="0" smtClean="0"/>
              <a:t>The Joint Probability Distribution</a:t>
            </a:r>
          </a:p>
        </p:txBody>
      </p:sp>
      <p:sp>
        <p:nvSpPr>
          <p:cNvPr id="45061" name="Rectangle 3"/>
          <p:cNvSpPr>
            <a:spLocks noGrp="1" noChangeArrowheads="1"/>
          </p:cNvSpPr>
          <p:nvPr>
            <p:ph type="body" idx="1"/>
          </p:nvPr>
        </p:nvSpPr>
        <p:spPr>
          <a:xfrm>
            <a:off x="152400" y="838200"/>
            <a:ext cx="9906000" cy="5791200"/>
          </a:xfrm>
        </p:spPr>
        <p:txBody>
          <a:bodyPr/>
          <a:lstStyle/>
          <a:p>
            <a:r>
              <a:rPr lang="en-US" sz="2400" b="1" smtClean="0"/>
              <a:t>Probability distribution </a:t>
            </a:r>
            <a:r>
              <a:rPr lang="en-US" sz="2400" smtClean="0"/>
              <a:t>gives values for all possible assignments:</a:t>
            </a:r>
          </a:p>
          <a:p>
            <a:pPr lvl="2"/>
            <a:r>
              <a:rPr lang="en-US" sz="2000" smtClean="0"/>
              <a:t>For example, weather is one of &lt;</a:t>
            </a:r>
            <a:r>
              <a:rPr lang="en-US" sz="2000" i="1" smtClean="0"/>
              <a:t>sunny</a:t>
            </a:r>
            <a:r>
              <a:rPr lang="en-US" sz="2000" smtClean="0"/>
              <a:t>, </a:t>
            </a:r>
            <a:r>
              <a:rPr lang="en-US" sz="2000" i="1" smtClean="0"/>
              <a:t>rain</a:t>
            </a:r>
            <a:r>
              <a:rPr lang="en-US" sz="2000" smtClean="0"/>
              <a:t>, </a:t>
            </a:r>
            <a:r>
              <a:rPr lang="en-US" sz="2000" i="1" smtClean="0"/>
              <a:t>cloudy</a:t>
            </a:r>
            <a:r>
              <a:rPr lang="en-US" sz="2000" smtClean="0"/>
              <a:t>, </a:t>
            </a:r>
            <a:r>
              <a:rPr lang="en-US" sz="2000" i="1" smtClean="0"/>
              <a:t>snow</a:t>
            </a:r>
            <a:r>
              <a:rPr lang="en-US" sz="2000" smtClean="0"/>
              <a:t>&gt;</a:t>
            </a:r>
          </a:p>
          <a:p>
            <a:pPr lvl="2"/>
            <a:r>
              <a:rPr lang="en-US" sz="2000" i="1" smtClean="0"/>
              <a:t>P</a:t>
            </a:r>
            <a:r>
              <a:rPr lang="en-US" sz="2000" smtClean="0"/>
              <a:t>(weather) = &lt;0.72, 0.1, 0.08, 0.1&gt;  (normalized, i.e., sums to 1).</a:t>
            </a:r>
          </a:p>
          <a:p>
            <a:r>
              <a:rPr lang="en-US" sz="2400" b="1" smtClean="0"/>
              <a:t>Joint probability distribution </a:t>
            </a:r>
            <a:r>
              <a:rPr lang="en-US" sz="2400" smtClean="0"/>
              <a:t>for a set of variables gives values for each possible assignment to all the variables</a:t>
            </a:r>
          </a:p>
          <a:p>
            <a:pPr lvl="2"/>
            <a:r>
              <a:rPr lang="en-US" sz="2000" b="1" smtClean="0">
                <a:cs typeface="Times New Roman" pitchFamily="18" charset="0"/>
              </a:rPr>
              <a:t>What is the probability of having either a cavity </a:t>
            </a:r>
            <a:r>
              <a:rPr lang="en-US" sz="2000" b="1" u="sng" smtClean="0">
                <a:cs typeface="Times New Roman" pitchFamily="18" charset="0"/>
              </a:rPr>
              <a:t>or</a:t>
            </a:r>
            <a:r>
              <a:rPr lang="en-US" sz="2000" b="1" smtClean="0">
                <a:cs typeface="Times New Roman" pitchFamily="18" charset="0"/>
              </a:rPr>
              <a:t> a Toothache? </a:t>
            </a:r>
            <a:endParaRPr lang="en-US" sz="2000" b="1" smtClean="0"/>
          </a:p>
          <a:p>
            <a:pPr lvl="2"/>
            <a:endParaRPr lang="en-US" sz="2000" smtClean="0">
              <a:latin typeface="Times New Roman" pitchFamily="18" charset="0"/>
              <a:cs typeface="Times New Roman" pitchFamily="18" charset="0"/>
            </a:endParaRPr>
          </a:p>
          <a:p>
            <a:pPr lvl="1"/>
            <a:r>
              <a:rPr lang="en-US" sz="2000" b="1" i="1" smtClean="0"/>
              <a:t>P</a:t>
            </a:r>
            <a:r>
              <a:rPr lang="en-US" sz="2000" b="1" smtClean="0"/>
              <a:t>(</a:t>
            </a:r>
            <a:r>
              <a:rPr lang="en-US" sz="2000" b="1" i="1" smtClean="0"/>
              <a:t>Cavity</a:t>
            </a:r>
            <a:r>
              <a:rPr lang="en-US" sz="2000" b="1" smtClean="0"/>
              <a:t> </a:t>
            </a:r>
            <a:r>
              <a:rPr lang="en-US" sz="2000" b="1" smtClean="0">
                <a:latin typeface="Symbol" pitchFamily="18" charset="2"/>
              </a:rPr>
              <a:t>Ú </a:t>
            </a:r>
            <a:r>
              <a:rPr lang="en-US" sz="2000" b="1" i="1" smtClean="0"/>
              <a:t>Toothache</a:t>
            </a:r>
            <a:r>
              <a:rPr lang="en-US" sz="2000" b="1" smtClean="0"/>
              <a:t>) ?</a:t>
            </a:r>
            <a:endParaRPr lang="en-US" sz="2000" b="1" smtClean="0">
              <a:latin typeface="Times New Roman" pitchFamily="18" charset="0"/>
              <a:cs typeface="Times New Roman" pitchFamily="18" charset="0"/>
            </a:endParaRPr>
          </a:p>
          <a:p>
            <a:pPr lvl="2">
              <a:buFontTx/>
              <a:buNone/>
            </a:pPr>
            <a:endParaRPr lang="en-US" sz="2000" smtClean="0"/>
          </a:p>
        </p:txBody>
      </p:sp>
      <p:pic>
        <p:nvPicPr>
          <p:cNvPr id="45062" name="Picture 5"/>
          <p:cNvPicPr>
            <a:picLocks noChangeAspect="1" noChangeArrowheads="1"/>
          </p:cNvPicPr>
          <p:nvPr/>
        </p:nvPicPr>
        <p:blipFill>
          <a:blip r:embed="rId2" cstate="print"/>
          <a:srcRect/>
          <a:stretch>
            <a:fillRect/>
          </a:stretch>
        </p:blipFill>
        <p:spPr bwMode="auto">
          <a:xfrm>
            <a:off x="4762500" y="3429000"/>
            <a:ext cx="5181600" cy="1219200"/>
          </a:xfrm>
          <a:prstGeom prst="rect">
            <a:avLst/>
          </a:prstGeom>
          <a:noFill/>
          <a:ln w="12700">
            <a:noFill/>
            <a:miter lim="800000"/>
            <a:headEnd/>
            <a:tailEnd/>
          </a:ln>
        </p:spPr>
      </p:pic>
      <p:sp>
        <p:nvSpPr>
          <p:cNvPr id="45063" name="Text Box 6"/>
          <p:cNvSpPr txBox="1">
            <a:spLocks noChangeArrowheads="1"/>
          </p:cNvSpPr>
          <p:nvPr/>
        </p:nvSpPr>
        <p:spPr bwMode="auto">
          <a:xfrm>
            <a:off x="571500" y="4800600"/>
            <a:ext cx="9477375" cy="2058988"/>
          </a:xfrm>
          <a:prstGeom prst="rect">
            <a:avLst/>
          </a:prstGeom>
          <a:noFill/>
          <a:ln w="12700">
            <a:noFill/>
            <a:miter lim="800000"/>
            <a:headEnd/>
            <a:tailEnd/>
          </a:ln>
        </p:spPr>
        <p:txBody>
          <a:bodyPr wrap="none" lIns="90488" tIns="44450" rIns="90488" bIns="44450">
            <a:spAutoFit/>
          </a:bodyPr>
          <a:lstStyle/>
          <a:p>
            <a:r>
              <a:rPr lang="en-US" sz="2000">
                <a:cs typeface="Arial" pitchFamily="34" charset="0"/>
              </a:rPr>
              <a:t>= </a:t>
            </a:r>
            <a:r>
              <a:rPr lang="en-US" sz="2000" i="1">
                <a:cs typeface="Arial" pitchFamily="34" charset="0"/>
              </a:rPr>
              <a:t>P</a:t>
            </a:r>
            <a:r>
              <a:rPr lang="en-US" sz="2000">
                <a:cs typeface="Arial" pitchFamily="34" charset="0"/>
              </a:rPr>
              <a:t>(</a:t>
            </a:r>
            <a:r>
              <a:rPr lang="en-US" sz="2000" i="1">
                <a:cs typeface="Arial" pitchFamily="34" charset="0"/>
              </a:rPr>
              <a:t>Cavity</a:t>
            </a:r>
            <a:r>
              <a:rPr lang="en-US" sz="2000">
                <a:cs typeface="Arial" pitchFamily="34" charset="0"/>
              </a:rPr>
              <a:t> </a:t>
            </a:r>
            <a:r>
              <a:rPr lang="en-US" sz="2400">
                <a:latin typeface="Times New Roman" pitchFamily="18" charset="0"/>
                <a:sym typeface="Symbol" pitchFamily="18" charset="2"/>
              </a:rPr>
              <a:t></a:t>
            </a:r>
            <a:r>
              <a:rPr lang="en-US" sz="2000">
                <a:cs typeface="Arial" pitchFamily="34" charset="0"/>
              </a:rPr>
              <a:t> </a:t>
            </a:r>
            <a:r>
              <a:rPr lang="en-US" sz="2000" i="1">
                <a:cs typeface="Arial" pitchFamily="34" charset="0"/>
              </a:rPr>
              <a:t>Toothache</a:t>
            </a:r>
            <a:r>
              <a:rPr lang="en-US" sz="2000">
                <a:cs typeface="Arial" pitchFamily="34" charset="0"/>
              </a:rPr>
              <a:t>) + </a:t>
            </a:r>
            <a:r>
              <a:rPr lang="en-US" sz="2000" i="1">
                <a:cs typeface="Arial" pitchFamily="34" charset="0"/>
              </a:rPr>
              <a:t>P</a:t>
            </a:r>
            <a:r>
              <a:rPr lang="en-US" sz="2000">
                <a:cs typeface="Arial" pitchFamily="34" charset="0"/>
              </a:rPr>
              <a:t>(</a:t>
            </a:r>
            <a:r>
              <a:rPr lang="en-US" sz="2000" i="1">
                <a:cs typeface="Arial" pitchFamily="34" charset="0"/>
              </a:rPr>
              <a:t>Cavity</a:t>
            </a:r>
            <a:r>
              <a:rPr lang="en-US" sz="2000">
                <a:cs typeface="Arial" pitchFamily="34" charset="0"/>
              </a:rPr>
              <a:t> </a:t>
            </a:r>
            <a:r>
              <a:rPr lang="en-US" sz="2400">
                <a:latin typeface="Times New Roman" pitchFamily="18" charset="0"/>
                <a:sym typeface="Symbol" pitchFamily="18" charset="2"/>
              </a:rPr>
              <a:t></a:t>
            </a:r>
            <a:r>
              <a:rPr lang="en-US" sz="2000">
                <a:cs typeface="Arial" pitchFamily="34" charset="0"/>
              </a:rPr>
              <a:t> </a:t>
            </a:r>
            <a:r>
              <a:rPr lang="en-US" sz="2000">
                <a:cs typeface="Arial" pitchFamily="34" charset="0"/>
                <a:sym typeface="Symbol" pitchFamily="18" charset="2"/>
              </a:rPr>
              <a:t></a:t>
            </a:r>
            <a:r>
              <a:rPr lang="en-US" sz="2000">
                <a:cs typeface="Arial" pitchFamily="34" charset="0"/>
              </a:rPr>
              <a:t> </a:t>
            </a:r>
            <a:r>
              <a:rPr lang="en-US" sz="2000" i="1">
                <a:cs typeface="Arial" pitchFamily="34" charset="0"/>
              </a:rPr>
              <a:t>Toothache</a:t>
            </a:r>
            <a:r>
              <a:rPr lang="en-US" sz="2000">
                <a:cs typeface="Arial" pitchFamily="34" charset="0"/>
              </a:rPr>
              <a:t>) + </a:t>
            </a:r>
            <a:r>
              <a:rPr lang="en-US" sz="2000" i="1">
                <a:cs typeface="Arial" pitchFamily="34" charset="0"/>
              </a:rPr>
              <a:t>P</a:t>
            </a:r>
            <a:r>
              <a:rPr lang="en-US" sz="2000">
                <a:cs typeface="Arial" pitchFamily="34" charset="0"/>
              </a:rPr>
              <a:t>(</a:t>
            </a:r>
            <a:r>
              <a:rPr lang="en-US" sz="2000">
                <a:cs typeface="Arial" pitchFamily="34" charset="0"/>
                <a:sym typeface="Symbol" pitchFamily="18" charset="2"/>
              </a:rPr>
              <a:t></a:t>
            </a:r>
            <a:r>
              <a:rPr lang="en-US" sz="2000" i="1">
                <a:cs typeface="Arial" pitchFamily="34" charset="0"/>
              </a:rPr>
              <a:t>Cavity</a:t>
            </a:r>
            <a:r>
              <a:rPr lang="en-US" sz="2000">
                <a:cs typeface="Arial" pitchFamily="34" charset="0"/>
              </a:rPr>
              <a:t> </a:t>
            </a:r>
            <a:r>
              <a:rPr lang="en-US" sz="2400">
                <a:latin typeface="Times New Roman" pitchFamily="18" charset="0"/>
                <a:sym typeface="Symbol" pitchFamily="18" charset="2"/>
              </a:rPr>
              <a:t></a:t>
            </a:r>
            <a:r>
              <a:rPr lang="en-US" sz="2000">
                <a:cs typeface="Arial" pitchFamily="34" charset="0"/>
              </a:rPr>
              <a:t> </a:t>
            </a:r>
            <a:r>
              <a:rPr lang="en-US" sz="2000" i="1">
                <a:cs typeface="Arial" pitchFamily="34" charset="0"/>
              </a:rPr>
              <a:t>Toothache</a:t>
            </a:r>
            <a:r>
              <a:rPr lang="en-US" sz="2000">
                <a:cs typeface="Arial" pitchFamily="34" charset="0"/>
              </a:rPr>
              <a:t>)</a:t>
            </a:r>
          </a:p>
          <a:p>
            <a:r>
              <a:rPr lang="en-US" sz="2000">
                <a:cs typeface="Arial" pitchFamily="34" charset="0"/>
              </a:rPr>
              <a:t>	= 0.04 + 0.06 + 0.01 </a:t>
            </a:r>
          </a:p>
          <a:p>
            <a:r>
              <a:rPr lang="en-US" sz="2000">
                <a:cs typeface="Arial" pitchFamily="34" charset="0"/>
              </a:rPr>
              <a:t>             = 0.11</a:t>
            </a:r>
          </a:p>
          <a:p>
            <a:pPr marL="0" lvl="1"/>
            <a:r>
              <a:rPr lang="en-US" sz="2000"/>
              <a:t>Then, find </a:t>
            </a:r>
            <a:r>
              <a:rPr lang="en-US" sz="2000" i="1"/>
              <a:t>P</a:t>
            </a:r>
            <a:r>
              <a:rPr lang="en-US" sz="2000"/>
              <a:t>(</a:t>
            </a:r>
            <a:r>
              <a:rPr lang="en-US" sz="2000" i="1"/>
              <a:t>Cavity</a:t>
            </a:r>
            <a:r>
              <a:rPr lang="en-US" sz="2000"/>
              <a:t>)</a:t>
            </a:r>
            <a:r>
              <a:rPr lang="en-US" sz="2000" i="1"/>
              <a:t> </a:t>
            </a:r>
            <a:r>
              <a:rPr lang="en-US" sz="2000"/>
              <a:t>? </a:t>
            </a:r>
            <a:r>
              <a:rPr lang="en-US" sz="2000" i="1"/>
              <a:t>P</a:t>
            </a:r>
            <a:r>
              <a:rPr lang="en-US" sz="2000"/>
              <a:t>(</a:t>
            </a:r>
            <a:r>
              <a:rPr lang="en-US" sz="2000" i="1"/>
              <a:t>Toothache</a:t>
            </a:r>
            <a:r>
              <a:rPr lang="en-US" sz="2000"/>
              <a:t>)? </a:t>
            </a:r>
            <a:r>
              <a:rPr lang="en-US" sz="2000" i="1"/>
              <a:t>P</a:t>
            </a:r>
            <a:r>
              <a:rPr lang="en-US" sz="2000"/>
              <a:t>(</a:t>
            </a:r>
            <a:r>
              <a:rPr lang="en-US" sz="2000" i="1"/>
              <a:t>Cavity</a:t>
            </a:r>
            <a:r>
              <a:rPr lang="en-US" sz="2000"/>
              <a:t>|</a:t>
            </a:r>
            <a:r>
              <a:rPr lang="en-US" sz="2000" i="1"/>
              <a:t>Toothache</a:t>
            </a:r>
            <a:r>
              <a:rPr lang="en-US" sz="2000"/>
              <a:t>)? </a:t>
            </a:r>
            <a:r>
              <a:rPr lang="en-US" sz="2000" i="1"/>
              <a:t>P</a:t>
            </a:r>
            <a:r>
              <a:rPr lang="en-US" sz="2000"/>
              <a:t>(~</a:t>
            </a:r>
            <a:r>
              <a:rPr lang="en-US" sz="2000" i="1"/>
              <a:t>Cavity</a:t>
            </a:r>
            <a:r>
              <a:rPr lang="en-US" sz="2000"/>
              <a:t>|</a:t>
            </a:r>
            <a:r>
              <a:rPr lang="en-US" sz="2000" i="1"/>
              <a:t>Toothache</a:t>
            </a:r>
            <a:r>
              <a:rPr lang="en-US" sz="2000"/>
              <a:t>) </a:t>
            </a:r>
            <a:endParaRPr lang="en-US" sz="2400"/>
          </a:p>
          <a:p>
            <a:endParaRPr lang="en-US" sz="2000"/>
          </a:p>
          <a:p>
            <a:endParaRPr lang="en-US" sz="2000">
              <a:cs typeface="Arial" pitchFamily="34" charset="0"/>
            </a:endParaRPr>
          </a:p>
        </p:txBody>
      </p:sp>
      <p:sp>
        <p:nvSpPr>
          <p:cNvPr id="45064" name="Text Box 7"/>
          <p:cNvSpPr txBox="1">
            <a:spLocks noChangeArrowheads="1"/>
          </p:cNvSpPr>
          <p:nvPr/>
        </p:nvSpPr>
        <p:spPr bwMode="auto">
          <a:xfrm>
            <a:off x="838200" y="3929063"/>
            <a:ext cx="3760788" cy="454025"/>
          </a:xfrm>
          <a:prstGeom prst="rect">
            <a:avLst/>
          </a:prstGeom>
          <a:noFill/>
          <a:ln w="12700">
            <a:noFill/>
            <a:miter lim="800000"/>
            <a:headEnd/>
            <a:tailEnd/>
          </a:ln>
        </p:spPr>
        <p:txBody>
          <a:bodyPr lIns="90488" tIns="44450" rIns="90488" bIns="44450">
            <a:spAutoFit/>
          </a:bodyPr>
          <a:lstStyle/>
          <a:p>
            <a:r>
              <a:rPr lang="en-US" sz="2400">
                <a:latin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15962"/>
          </a:xfrm>
        </p:spPr>
        <p:txBody>
          <a:bodyPr/>
          <a:lstStyle/>
          <a:p>
            <a:r>
              <a:rPr lang="en-US" sz="4000" dirty="0" smtClean="0"/>
              <a:t>Information</a:t>
            </a:r>
            <a:endParaRPr lang="th-TH" sz="4000" dirty="0"/>
          </a:p>
        </p:txBody>
      </p:sp>
      <p:sp>
        <p:nvSpPr>
          <p:cNvPr id="3" name="Content Placeholder 2"/>
          <p:cNvSpPr>
            <a:spLocks noGrp="1"/>
          </p:cNvSpPr>
          <p:nvPr>
            <p:ph idx="1"/>
          </p:nvPr>
        </p:nvSpPr>
        <p:spPr>
          <a:xfrm>
            <a:off x="266700" y="990600"/>
            <a:ext cx="9753600" cy="5135563"/>
          </a:xfrm>
        </p:spPr>
        <p:txBody>
          <a:bodyPr/>
          <a:lstStyle/>
          <a:p>
            <a:r>
              <a:rPr lang="en-US" sz="2400" dirty="0" smtClean="0"/>
              <a:t>The </a:t>
            </a:r>
            <a:r>
              <a:rPr lang="en-US" sz="2400" b="1" dirty="0" smtClean="0"/>
              <a:t>information theory </a:t>
            </a:r>
            <a:r>
              <a:rPr lang="en-US" sz="2400" dirty="0" smtClean="0"/>
              <a:t>discusses how to represent </a:t>
            </a:r>
            <a:r>
              <a:rPr lang="en-US" sz="2400" b="1" dirty="0" smtClean="0"/>
              <a:t>information</a:t>
            </a:r>
            <a:r>
              <a:rPr lang="en-US" sz="2400" dirty="0" smtClean="0"/>
              <a:t> using </a:t>
            </a:r>
            <a:r>
              <a:rPr lang="en-US" sz="2400" b="1" dirty="0" smtClean="0"/>
              <a:t>bits</a:t>
            </a:r>
            <a:r>
              <a:rPr lang="en-US" sz="2400" dirty="0" smtClean="0"/>
              <a:t>.</a:t>
            </a:r>
          </a:p>
          <a:p>
            <a:r>
              <a:rPr lang="en-US" sz="2400" dirty="0" smtClean="0"/>
              <a:t>For </a:t>
            </a:r>
            <a:r>
              <a:rPr lang="en-US" sz="2400" b="1" i="1" dirty="0" smtClean="0"/>
              <a:t>x</a:t>
            </a:r>
            <a:r>
              <a:rPr lang="en-US" sz="2400" b="1" dirty="0" smtClean="0"/>
              <a:t> ∈ domain(</a:t>
            </a:r>
            <a:r>
              <a:rPr lang="en-US" sz="2400" b="1" i="1" dirty="0" smtClean="0"/>
              <a:t>X</a:t>
            </a:r>
            <a:r>
              <a:rPr lang="en-US" sz="2400" b="1" dirty="0" smtClean="0"/>
              <a:t>)</a:t>
            </a:r>
            <a:r>
              <a:rPr lang="en-US" sz="2400" dirty="0" smtClean="0"/>
              <a:t>, it is possible to build a code that, to identify </a:t>
            </a:r>
            <a:r>
              <a:rPr lang="en-US" sz="2400" b="1" i="1" dirty="0" smtClean="0"/>
              <a:t>x </a:t>
            </a:r>
            <a:r>
              <a:rPr lang="en-US" sz="2400" dirty="0" smtClean="0"/>
              <a:t>uses </a:t>
            </a:r>
            <a:r>
              <a:rPr lang="en-US" sz="2400" b="1" dirty="0" smtClean="0"/>
              <a:t>− log</a:t>
            </a:r>
            <a:r>
              <a:rPr lang="en-US" sz="2400" b="1" baseline="-25000" dirty="0" smtClean="0"/>
              <a:t>2</a:t>
            </a:r>
            <a:r>
              <a:rPr lang="en-US" sz="2400" b="1" dirty="0" smtClean="0"/>
              <a:t> </a:t>
            </a:r>
            <a:r>
              <a:rPr lang="en-US" sz="2400" b="1" i="1" dirty="0" smtClean="0"/>
              <a:t>P</a:t>
            </a:r>
            <a:r>
              <a:rPr lang="en-US" sz="2400" b="1" dirty="0" smtClean="0"/>
              <a:t>(</a:t>
            </a:r>
            <a:r>
              <a:rPr lang="en-US" sz="2400" b="1" i="1" dirty="0" smtClean="0"/>
              <a:t>x</a:t>
            </a:r>
            <a:r>
              <a:rPr lang="en-US" sz="2400" b="1" dirty="0" smtClean="0"/>
              <a:t>) </a:t>
            </a:r>
            <a:r>
              <a:rPr lang="en-US" sz="2400" dirty="0" smtClean="0"/>
              <a:t>bits. The expected number of bits to transmit a value for </a:t>
            </a:r>
            <a:r>
              <a:rPr lang="en-US" sz="2400" b="1" i="1" dirty="0" smtClean="0"/>
              <a:t>X</a:t>
            </a:r>
            <a:r>
              <a:rPr lang="en-US" sz="2400" dirty="0" smtClean="0"/>
              <a:t> is then</a:t>
            </a:r>
          </a:p>
          <a:p>
            <a:pPr>
              <a:buNone/>
            </a:pPr>
            <a:endParaRPr lang="en-US" sz="2400" dirty="0" smtClean="0"/>
          </a:p>
          <a:p>
            <a:pPr>
              <a:buNone/>
            </a:pPr>
            <a:endParaRPr lang="en-US" sz="2400" dirty="0" smtClean="0"/>
          </a:p>
          <a:p>
            <a:r>
              <a:rPr lang="en-US" sz="2400" dirty="0" smtClean="0"/>
              <a:t>This is the </a:t>
            </a:r>
            <a:r>
              <a:rPr lang="en-US" sz="2400" b="1" dirty="0" smtClean="0"/>
              <a:t>information content </a:t>
            </a:r>
            <a:r>
              <a:rPr lang="en-US" sz="2400" dirty="0" smtClean="0"/>
              <a:t>or </a:t>
            </a:r>
            <a:r>
              <a:rPr lang="en-US" sz="2400" b="1" dirty="0" smtClean="0"/>
              <a:t>entropy</a:t>
            </a:r>
            <a:r>
              <a:rPr lang="en-US" sz="2400" dirty="0" smtClean="0"/>
              <a:t> of random variable </a:t>
            </a:r>
            <a:r>
              <a:rPr lang="en-US" sz="2400" b="1" i="1" dirty="0" smtClean="0"/>
              <a:t>X</a:t>
            </a:r>
            <a:r>
              <a:rPr lang="en-US" sz="2400" dirty="0" smtClean="0"/>
              <a:t>.</a:t>
            </a:r>
          </a:p>
          <a:p>
            <a:pPr lvl="1"/>
            <a:r>
              <a:rPr lang="en-US" sz="2400" b="1" u="sng" dirty="0" smtClean="0"/>
              <a:t>Note:</a:t>
            </a:r>
            <a:r>
              <a:rPr lang="en-US" sz="2400" dirty="0" smtClean="0"/>
              <a:t> </a:t>
            </a:r>
            <a:r>
              <a:rPr lang="en-US" sz="2400" b="1" i="1" dirty="0" smtClean="0"/>
              <a:t>H</a:t>
            </a:r>
            <a:r>
              <a:rPr lang="en-US" sz="2400" dirty="0" smtClean="0"/>
              <a:t> is a function of the variable </a:t>
            </a:r>
            <a:r>
              <a:rPr lang="en-US" sz="2400" b="1" i="1" dirty="0" smtClean="0"/>
              <a:t>X</a:t>
            </a:r>
            <a:r>
              <a:rPr lang="en-US" sz="2400" dirty="0" smtClean="0"/>
              <a:t>, not a function of the values of the variable. </a:t>
            </a:r>
          </a:p>
          <a:p>
            <a:pPr lvl="1"/>
            <a:r>
              <a:rPr lang="en-US" sz="2400" dirty="0" smtClean="0"/>
              <a:t>Thus, for a variable </a:t>
            </a:r>
            <a:r>
              <a:rPr lang="en-US" sz="2400" b="1" i="1" dirty="0" smtClean="0"/>
              <a:t>X</a:t>
            </a:r>
            <a:r>
              <a:rPr lang="en-US" sz="2400" dirty="0" smtClean="0"/>
              <a:t>, the </a:t>
            </a:r>
            <a:r>
              <a:rPr lang="en-US" sz="2400" b="1" dirty="0" smtClean="0"/>
              <a:t>entropy </a:t>
            </a:r>
            <a:r>
              <a:rPr lang="en-US" sz="2400" b="1" i="1" dirty="0" smtClean="0"/>
              <a:t>H</a:t>
            </a:r>
            <a:r>
              <a:rPr lang="en-US" sz="2400" b="1" dirty="0" smtClean="0"/>
              <a:t>(</a:t>
            </a:r>
            <a:r>
              <a:rPr lang="en-US" sz="2400" b="1" i="1" dirty="0" smtClean="0"/>
              <a:t>X</a:t>
            </a:r>
            <a:r>
              <a:rPr lang="en-US" sz="2400" b="1" dirty="0" smtClean="0"/>
              <a:t>) </a:t>
            </a:r>
            <a:r>
              <a:rPr lang="en-US" sz="2400" dirty="0" smtClean="0"/>
              <a:t>is a number.</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46</a:t>
            </a:fld>
            <a:endParaRPr lang="th-TH"/>
          </a:p>
        </p:txBody>
      </p:sp>
      <p:graphicFrame>
        <p:nvGraphicFramePr>
          <p:cNvPr id="6" name="Object 5"/>
          <p:cNvGraphicFramePr>
            <a:graphicFrameLocks noChangeAspect="1"/>
          </p:cNvGraphicFramePr>
          <p:nvPr/>
        </p:nvGraphicFramePr>
        <p:xfrm>
          <a:off x="2781300" y="3048000"/>
          <a:ext cx="5867400" cy="1371600"/>
        </p:xfrm>
        <a:graphic>
          <a:graphicData uri="http://schemas.openxmlformats.org/presentationml/2006/ole">
            <p:oleObj spid="_x0000_s116738" name="Equation" r:id="rId3" imgW="2552400" imgH="58392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47</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Information</a:t>
            </a:r>
            <a:endParaRPr lang="th-TH" sz="4000" dirty="0"/>
          </a:p>
        </p:txBody>
      </p:sp>
      <p:pic>
        <p:nvPicPr>
          <p:cNvPr id="117762" name="Picture 2"/>
          <p:cNvPicPr>
            <a:picLocks noChangeAspect="1" noChangeArrowheads="1"/>
          </p:cNvPicPr>
          <p:nvPr/>
        </p:nvPicPr>
        <p:blipFill>
          <a:blip r:embed="rId2" cstate="print"/>
          <a:srcRect/>
          <a:stretch>
            <a:fillRect/>
          </a:stretch>
        </p:blipFill>
        <p:spPr bwMode="auto">
          <a:xfrm>
            <a:off x="495300" y="1219200"/>
            <a:ext cx="9464238" cy="4716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48</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Information</a:t>
            </a:r>
            <a:endParaRPr lang="th-TH" sz="4000" dirty="0"/>
          </a:p>
        </p:txBody>
      </p:sp>
      <p:pic>
        <p:nvPicPr>
          <p:cNvPr id="118786" name="Picture 2"/>
          <p:cNvPicPr>
            <a:picLocks noChangeAspect="1" noChangeArrowheads="1"/>
          </p:cNvPicPr>
          <p:nvPr/>
        </p:nvPicPr>
        <p:blipFill>
          <a:blip r:embed="rId2" cstate="print"/>
          <a:srcRect/>
          <a:stretch>
            <a:fillRect/>
          </a:stretch>
        </p:blipFill>
        <p:spPr bwMode="auto">
          <a:xfrm>
            <a:off x="-116" y="1447800"/>
            <a:ext cx="10181063"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9753600" cy="4906963"/>
          </a:xfrm>
        </p:spPr>
        <p:txBody>
          <a:bodyPr/>
          <a:lstStyle/>
          <a:p>
            <a:r>
              <a:rPr lang="en-US" sz="2800" dirty="0" smtClean="0"/>
              <a:t>The notion of information is used for a number of tasks:</a:t>
            </a:r>
          </a:p>
          <a:p>
            <a:pPr lvl="1"/>
            <a:r>
              <a:rPr lang="en-US" sz="2400" dirty="0" smtClean="0"/>
              <a:t>In </a:t>
            </a:r>
            <a:r>
              <a:rPr lang="en-US" sz="2400" b="1" dirty="0" smtClean="0"/>
              <a:t>diagnosis</a:t>
            </a:r>
            <a:r>
              <a:rPr lang="en-US" sz="2400" dirty="0" smtClean="0"/>
              <a:t>, an agent could choose a test that provides the most information.</a:t>
            </a:r>
          </a:p>
          <a:p>
            <a:pPr lvl="1"/>
            <a:r>
              <a:rPr lang="en-US" sz="2400" dirty="0" smtClean="0"/>
              <a:t>In </a:t>
            </a:r>
            <a:r>
              <a:rPr lang="en-US" sz="2400" b="1" dirty="0" smtClean="0"/>
              <a:t>decision tree learning</a:t>
            </a:r>
            <a:r>
              <a:rPr lang="en-US" sz="2400" dirty="0" smtClean="0"/>
              <a:t>, information theory provides a useful criterion for choosing which property to split on: split on the property that provides the greatest information gain.</a:t>
            </a:r>
          </a:p>
          <a:p>
            <a:pPr lvl="1"/>
            <a:r>
              <a:rPr lang="en-US" sz="2400" dirty="0" smtClean="0"/>
              <a:t>In </a:t>
            </a:r>
            <a:r>
              <a:rPr lang="en-US" sz="2400" b="1" dirty="0" smtClean="0"/>
              <a:t>Bayesian learning</a:t>
            </a:r>
            <a:r>
              <a:rPr lang="en-US" sz="2400" dirty="0" smtClean="0"/>
              <a:t>, information theory provides a basis for deciding which is the best model given some data.</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49</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Information</a:t>
            </a:r>
            <a:endParaRPr lang="th-TH"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15962"/>
          </a:xfrm>
        </p:spPr>
        <p:txBody>
          <a:bodyPr/>
          <a:lstStyle/>
          <a:p>
            <a:r>
              <a:rPr lang="en-US" sz="4000" dirty="0" smtClean="0"/>
              <a:t>Semantics of Probability</a:t>
            </a:r>
            <a:endParaRPr lang="th-TH" sz="4000" dirty="0"/>
          </a:p>
        </p:txBody>
      </p:sp>
      <p:sp>
        <p:nvSpPr>
          <p:cNvPr id="3" name="Content Placeholder 2"/>
          <p:cNvSpPr>
            <a:spLocks noGrp="1"/>
          </p:cNvSpPr>
          <p:nvPr>
            <p:ph idx="1"/>
          </p:nvPr>
        </p:nvSpPr>
        <p:spPr>
          <a:xfrm>
            <a:off x="266700" y="1066800"/>
            <a:ext cx="9829800" cy="5059363"/>
          </a:xfrm>
        </p:spPr>
        <p:txBody>
          <a:bodyPr/>
          <a:lstStyle/>
          <a:p>
            <a:r>
              <a:rPr lang="en-US" sz="2400" b="1" dirty="0" smtClean="0"/>
              <a:t>Probability theory </a:t>
            </a:r>
            <a:r>
              <a:rPr lang="en-US" sz="2400" dirty="0" smtClean="0"/>
              <a:t>is built on the foundation of </a:t>
            </a:r>
            <a:r>
              <a:rPr lang="en-US" sz="2400" b="1" dirty="0" smtClean="0"/>
              <a:t>worlds </a:t>
            </a:r>
            <a:r>
              <a:rPr lang="en-US" sz="2400" dirty="0" smtClean="0"/>
              <a:t>and </a:t>
            </a:r>
            <a:r>
              <a:rPr lang="en-US" sz="2400" b="1" dirty="0" smtClean="0"/>
              <a:t>variables</a:t>
            </a:r>
          </a:p>
          <a:p>
            <a:pPr lvl="1"/>
            <a:r>
              <a:rPr lang="en-US" sz="2000" b="1" dirty="0" smtClean="0"/>
              <a:t>Variables </a:t>
            </a:r>
            <a:r>
              <a:rPr lang="en-US" sz="2000" dirty="0" smtClean="0"/>
              <a:t>could be described in terms of </a:t>
            </a:r>
            <a:r>
              <a:rPr lang="en-US" sz="2000" b="1" dirty="0" smtClean="0"/>
              <a:t>worlds</a:t>
            </a:r>
            <a:r>
              <a:rPr lang="en-US" sz="2000" dirty="0" smtClean="0"/>
              <a:t>; </a:t>
            </a:r>
            <a:r>
              <a:rPr lang="en-US" sz="2000" b="1" dirty="0" smtClean="0"/>
              <a:t>a variable is a function from worlds into the domain of the variable.</a:t>
            </a:r>
          </a:p>
          <a:p>
            <a:r>
              <a:rPr lang="en-US" sz="2400" dirty="0" smtClean="0"/>
              <a:t>Variables will be written starting with an </a:t>
            </a:r>
            <a:r>
              <a:rPr lang="en-US" sz="2400" b="1" dirty="0" smtClean="0"/>
              <a:t>uppercase letter</a:t>
            </a:r>
            <a:r>
              <a:rPr lang="en-US" sz="2400" dirty="0" smtClean="0"/>
              <a:t>. </a:t>
            </a:r>
          </a:p>
          <a:p>
            <a:r>
              <a:rPr lang="en-US" sz="2400" dirty="0" smtClean="0"/>
              <a:t>Each variable has a </a:t>
            </a:r>
            <a:r>
              <a:rPr lang="en-US" sz="2400" b="1" dirty="0" smtClean="0"/>
              <a:t>domain</a:t>
            </a:r>
            <a:r>
              <a:rPr lang="en-US" sz="2400" dirty="0" smtClean="0"/>
              <a:t> which is the set of values that the variable can take</a:t>
            </a:r>
          </a:p>
          <a:p>
            <a:pPr lvl="1"/>
            <a:r>
              <a:rPr lang="en-US" sz="2000" dirty="0" smtClean="0"/>
              <a:t>A </a:t>
            </a:r>
            <a:r>
              <a:rPr lang="en-US" sz="2000" b="1" dirty="0" smtClean="0"/>
              <a:t>Boolean variable </a:t>
            </a:r>
            <a:r>
              <a:rPr lang="en-US" sz="2000" dirty="0" smtClean="0"/>
              <a:t>is a variable with </a:t>
            </a:r>
            <a:r>
              <a:rPr lang="en-US" sz="2000" b="1" dirty="0" smtClean="0"/>
              <a:t>domain</a:t>
            </a:r>
            <a:r>
              <a:rPr lang="en-US" sz="2000" dirty="0" smtClean="0"/>
              <a:t> </a:t>
            </a:r>
            <a:r>
              <a:rPr lang="en-US" sz="2000" b="1" dirty="0" smtClean="0"/>
              <a:t>{</a:t>
            </a:r>
            <a:r>
              <a:rPr lang="en-US" sz="2000" b="1" i="1" dirty="0" smtClean="0"/>
              <a:t>true</a:t>
            </a:r>
            <a:r>
              <a:rPr lang="en-US" sz="2000" dirty="0" smtClean="0"/>
              <a:t>, </a:t>
            </a:r>
            <a:r>
              <a:rPr lang="en-US" sz="2000" b="1" i="1" dirty="0" smtClean="0"/>
              <a:t>false</a:t>
            </a:r>
            <a:r>
              <a:rPr lang="en-US" sz="2000" dirty="0" smtClean="0"/>
              <a:t>}.</a:t>
            </a:r>
          </a:p>
          <a:p>
            <a:pPr lvl="1"/>
            <a:r>
              <a:rPr lang="en-US" sz="2000" dirty="0" smtClean="0"/>
              <a:t>A </a:t>
            </a:r>
            <a:r>
              <a:rPr lang="en-US" sz="2000" b="1" dirty="0" smtClean="0"/>
              <a:t>discrete variable </a:t>
            </a:r>
            <a:r>
              <a:rPr lang="en-US" sz="2000" dirty="0" smtClean="0"/>
              <a:t>has a domain that is </a:t>
            </a:r>
            <a:r>
              <a:rPr lang="en-US" sz="2000" b="1" dirty="0" smtClean="0"/>
              <a:t>a finite</a:t>
            </a:r>
            <a:r>
              <a:rPr lang="en-US" sz="2000" dirty="0" smtClean="0"/>
              <a:t> set. For example, a world could consist of the </a:t>
            </a:r>
            <a:r>
              <a:rPr lang="en-US" sz="2000" b="1" i="1" dirty="0" smtClean="0"/>
              <a:t>symptoms</a:t>
            </a:r>
            <a:r>
              <a:rPr lang="en-US" sz="2000" dirty="0" smtClean="0"/>
              <a:t>, </a:t>
            </a:r>
            <a:r>
              <a:rPr lang="en-US" sz="2000" b="1" i="1" dirty="0" smtClean="0"/>
              <a:t>diseases</a:t>
            </a:r>
            <a:r>
              <a:rPr lang="en-US" sz="2000" dirty="0" smtClean="0"/>
              <a:t> and </a:t>
            </a:r>
            <a:r>
              <a:rPr lang="en-US" sz="2000" b="1" i="1" dirty="0" smtClean="0"/>
              <a:t>test results</a:t>
            </a:r>
            <a:r>
              <a:rPr lang="en-US" sz="2000" dirty="0" smtClean="0"/>
              <a:t>.</a:t>
            </a:r>
          </a:p>
          <a:p>
            <a:pPr lvl="2"/>
            <a:r>
              <a:rPr lang="en-US" sz="2000" dirty="0" smtClean="0"/>
              <a:t>We might be able to answer questions about the probability that a patient with a particular combination of symptoms may come into the hospital again in the nearby future.</a:t>
            </a:r>
            <a:endParaRPr lang="th-TH" sz="2000" dirty="0" smtClean="0"/>
          </a:p>
          <a:p>
            <a:endParaRPr lang="th-TH" sz="20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a:t>
            </a:fld>
            <a:endParaRPr lang="th-T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639762"/>
          </a:xfrm>
        </p:spPr>
        <p:txBody>
          <a:bodyPr/>
          <a:lstStyle/>
          <a:p>
            <a:r>
              <a:rPr lang="en-US" sz="4000" dirty="0" smtClean="0"/>
              <a:t>Independence</a:t>
            </a:r>
            <a:endParaRPr lang="th-TH" sz="4000" dirty="0"/>
          </a:p>
        </p:txBody>
      </p:sp>
      <p:sp>
        <p:nvSpPr>
          <p:cNvPr id="3" name="Content Placeholder 2"/>
          <p:cNvSpPr>
            <a:spLocks noGrp="1"/>
          </p:cNvSpPr>
          <p:nvPr>
            <p:ph idx="1"/>
          </p:nvPr>
        </p:nvSpPr>
        <p:spPr>
          <a:xfrm>
            <a:off x="190500" y="990600"/>
            <a:ext cx="9906000" cy="5135563"/>
          </a:xfrm>
        </p:spPr>
        <p:txBody>
          <a:bodyPr/>
          <a:lstStyle/>
          <a:p>
            <a:r>
              <a:rPr lang="en-US" sz="2400" dirty="0" smtClean="0"/>
              <a:t>The axioms of probability are very weak and provide few constraints on allowable conditional probabilities.</a:t>
            </a:r>
          </a:p>
          <a:p>
            <a:r>
              <a:rPr lang="en-US" sz="2400" dirty="0" smtClean="0"/>
              <a:t>A useful way to </a:t>
            </a:r>
            <a:r>
              <a:rPr lang="en-US" sz="2400" b="1" dirty="0" smtClean="0"/>
              <a:t>limit the amount of information </a:t>
            </a:r>
            <a:r>
              <a:rPr lang="en-US" sz="2400" dirty="0" smtClean="0"/>
              <a:t>required is to assume that each </a:t>
            </a:r>
            <a:r>
              <a:rPr lang="en-US" sz="2400" b="1" dirty="0" smtClean="0"/>
              <a:t>variable only directly depends </a:t>
            </a:r>
            <a:r>
              <a:rPr lang="en-US" sz="2400" dirty="0" smtClean="0"/>
              <a:t>on a few other variables.</a:t>
            </a:r>
          </a:p>
          <a:p>
            <a:r>
              <a:rPr lang="en-US" sz="2400" dirty="0" smtClean="0"/>
              <a:t>This uses assumptions of </a:t>
            </a:r>
            <a:r>
              <a:rPr lang="en-US" sz="2400" b="1" dirty="0" smtClean="0"/>
              <a:t>conditional independence</a:t>
            </a:r>
            <a:r>
              <a:rPr lang="en-US" sz="2400" dirty="0" smtClean="0"/>
              <a:t>.</a:t>
            </a:r>
          </a:p>
          <a:p>
            <a:r>
              <a:rPr lang="en-US" sz="2400" dirty="0" smtClean="0"/>
              <a:t>As long as the value of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e</a:t>
            </a:r>
            <a:r>
              <a:rPr lang="en-US" sz="2400" b="1" dirty="0" smtClean="0"/>
              <a:t>)</a:t>
            </a:r>
            <a:r>
              <a:rPr lang="en-US" sz="2400" dirty="0" smtClean="0"/>
              <a:t> is not </a:t>
            </a:r>
            <a:r>
              <a:rPr lang="en-US" sz="2400" b="1" dirty="0" smtClean="0"/>
              <a:t>0</a:t>
            </a:r>
            <a:r>
              <a:rPr lang="en-US" sz="2400" dirty="0" smtClean="0"/>
              <a:t> or </a:t>
            </a:r>
            <a:r>
              <a:rPr lang="en-US" sz="2400" b="1" dirty="0" smtClean="0"/>
              <a:t>1</a:t>
            </a:r>
            <a:r>
              <a:rPr lang="en-US" sz="2400" dirty="0" smtClean="0"/>
              <a:t>, the value of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e</a:t>
            </a:r>
            <a:r>
              <a:rPr lang="en-US" sz="2400" b="1" dirty="0" smtClean="0"/>
              <a:t>) does not constrain</a:t>
            </a:r>
            <a:r>
              <a:rPr lang="en-US" sz="2400" dirty="0" smtClean="0"/>
              <a:t> the value of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f</a:t>
            </a:r>
            <a:r>
              <a:rPr lang="en-US" sz="2400" b="1" dirty="0" err="1" smtClean="0"/>
              <a:t>∧</a:t>
            </a:r>
            <a:r>
              <a:rPr lang="en-US" sz="2400" b="1" i="1" dirty="0" err="1" smtClean="0"/>
              <a:t>e</a:t>
            </a:r>
            <a:r>
              <a:rPr lang="en-US" sz="2400" b="1" dirty="0" smtClean="0"/>
              <a:t>)</a:t>
            </a:r>
            <a:r>
              <a:rPr lang="en-US" sz="2400" dirty="0" smtClean="0"/>
              <a:t>.</a:t>
            </a:r>
          </a:p>
          <a:p>
            <a:r>
              <a:rPr lang="en-US" sz="2400" dirty="0" smtClean="0"/>
              <a:t>This latter probability could have any value in the range </a:t>
            </a:r>
            <a:r>
              <a:rPr lang="en-US" sz="2400" b="1" dirty="0" smtClean="0"/>
              <a:t>[0, 1]</a:t>
            </a:r>
            <a:r>
              <a:rPr lang="en-US" sz="2400" dirty="0" smtClean="0"/>
              <a:t>. It is </a:t>
            </a:r>
            <a:r>
              <a:rPr lang="en-US" sz="2400" b="1" dirty="0" smtClean="0"/>
              <a:t>1 </a:t>
            </a:r>
            <a:r>
              <a:rPr lang="en-US" sz="2400" dirty="0" smtClean="0"/>
              <a:t>when </a:t>
            </a:r>
            <a:r>
              <a:rPr lang="en-US" sz="2400" b="1" i="1" dirty="0" smtClean="0"/>
              <a:t>f </a:t>
            </a:r>
            <a:r>
              <a:rPr lang="en-US" sz="2400" dirty="0" smtClean="0"/>
              <a:t>implies </a:t>
            </a:r>
            <a:r>
              <a:rPr lang="en-US" sz="2400" b="1" i="1" dirty="0" smtClean="0"/>
              <a:t>h</a:t>
            </a:r>
            <a:r>
              <a:rPr lang="en-US" sz="2400" dirty="0" smtClean="0"/>
              <a:t>, and it is </a:t>
            </a:r>
            <a:r>
              <a:rPr lang="en-US" sz="2400" b="1" dirty="0" smtClean="0"/>
              <a:t>0</a:t>
            </a:r>
            <a:r>
              <a:rPr lang="en-US" sz="2400" dirty="0" smtClean="0"/>
              <a:t> if </a:t>
            </a:r>
            <a:r>
              <a:rPr lang="en-US" sz="2400" b="1" i="1" dirty="0" smtClean="0"/>
              <a:t>f</a:t>
            </a:r>
            <a:r>
              <a:rPr lang="en-US" sz="2400" dirty="0" smtClean="0"/>
              <a:t> implies </a:t>
            </a:r>
            <a:r>
              <a:rPr lang="en-US" sz="2400" b="1" dirty="0" smtClean="0"/>
              <a:t>￢</a:t>
            </a:r>
            <a:r>
              <a:rPr lang="en-US" sz="2400" b="1" i="1" dirty="0" smtClean="0"/>
              <a:t>h</a:t>
            </a:r>
            <a:r>
              <a:rPr lang="en-US" sz="2400" dirty="0" smtClean="0"/>
              <a:t>.</a:t>
            </a:r>
          </a:p>
          <a:p>
            <a:r>
              <a:rPr lang="en-US" sz="2400" dirty="0" smtClean="0"/>
              <a:t>Certain knowledge in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e</a:t>
            </a:r>
            <a:r>
              <a:rPr lang="en-US" sz="2400" b="1" dirty="0" smtClean="0"/>
              <a:t>) </a:t>
            </a:r>
            <a:r>
              <a:rPr lang="pt-BR" sz="2400" dirty="0" smtClean="0"/>
              <a:t>= </a:t>
            </a:r>
            <a:r>
              <a:rPr lang="en-US" sz="2400" b="1" i="1" dirty="0" smtClean="0"/>
              <a:t>P</a:t>
            </a:r>
            <a:r>
              <a:rPr lang="en-US" sz="2400" b="1" dirty="0" smtClean="0"/>
              <a:t>(</a:t>
            </a:r>
            <a:r>
              <a:rPr lang="en-US" sz="2400" b="1" i="1" dirty="0" err="1" smtClean="0"/>
              <a:t>h</a:t>
            </a:r>
            <a:r>
              <a:rPr lang="en-US" sz="2400" b="1" dirty="0" err="1" smtClean="0"/>
              <a:t>|</a:t>
            </a:r>
            <a:r>
              <a:rPr lang="en-US" sz="2400" b="1" i="1" dirty="0" err="1" smtClean="0"/>
              <a:t>f</a:t>
            </a:r>
            <a:r>
              <a:rPr lang="en-US" sz="2400" b="1" dirty="0" err="1" smtClean="0"/>
              <a:t>∧</a:t>
            </a:r>
            <a:r>
              <a:rPr lang="en-US" sz="2400" b="1" i="1" dirty="0" err="1" smtClean="0"/>
              <a:t>e</a:t>
            </a:r>
            <a:r>
              <a:rPr lang="en-US" sz="2400" b="1" dirty="0" smtClean="0"/>
              <a:t>)</a:t>
            </a:r>
            <a:r>
              <a:rPr lang="pt-BR" sz="2400" dirty="0" smtClean="0"/>
              <a:t> </a:t>
            </a:r>
            <a:r>
              <a:rPr lang="en-US" sz="2400" dirty="0" smtClean="0"/>
              <a:t>specifies </a:t>
            </a:r>
            <a:r>
              <a:rPr lang="en-US" sz="2400" b="1" i="1" dirty="0" smtClean="0"/>
              <a:t>f</a:t>
            </a:r>
            <a:r>
              <a:rPr lang="en-US" sz="2400" dirty="0" smtClean="0"/>
              <a:t> </a:t>
            </a:r>
            <a:r>
              <a:rPr lang="en-US" sz="2400" b="1" dirty="0" smtClean="0"/>
              <a:t>is irrelevant (</a:t>
            </a:r>
            <a:r>
              <a:rPr lang="en-US" sz="2400" b="1" i="1" dirty="0" smtClean="0"/>
              <a:t>f</a:t>
            </a:r>
            <a:r>
              <a:rPr lang="en-US" sz="2400" dirty="0" smtClean="0"/>
              <a:t> </a:t>
            </a:r>
            <a:r>
              <a:rPr lang="en-US" sz="2400" b="1" dirty="0" smtClean="0"/>
              <a:t>is 1) </a:t>
            </a:r>
            <a:r>
              <a:rPr lang="en-US" sz="2400" dirty="0" smtClean="0"/>
              <a:t>to the probability of </a:t>
            </a:r>
            <a:r>
              <a:rPr lang="en-US" sz="2400" b="1" i="1" dirty="0" smtClean="0"/>
              <a:t>h</a:t>
            </a:r>
            <a:r>
              <a:rPr lang="en-US" sz="2400" dirty="0" smtClean="0"/>
              <a:t> given that </a:t>
            </a:r>
            <a:r>
              <a:rPr lang="en-US" sz="2400" b="1" i="1" dirty="0" smtClean="0"/>
              <a:t>e</a:t>
            </a:r>
            <a:r>
              <a:rPr lang="en-US" sz="2400" dirty="0" smtClean="0"/>
              <a:t> is observed.</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50</a:t>
            </a:fld>
            <a:endParaRPr lang="th-TH"/>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51</a:t>
            </a:fld>
            <a:endParaRPr lang="th-TH"/>
          </a:p>
        </p:txBody>
      </p:sp>
      <p:sp>
        <p:nvSpPr>
          <p:cNvPr id="6" name="Title 1"/>
          <p:cNvSpPr>
            <a:spLocks noGrp="1"/>
          </p:cNvSpPr>
          <p:nvPr>
            <p:ph type="title"/>
          </p:nvPr>
        </p:nvSpPr>
        <p:spPr>
          <a:xfrm>
            <a:off x="514350" y="274638"/>
            <a:ext cx="9258300" cy="639762"/>
          </a:xfrm>
        </p:spPr>
        <p:txBody>
          <a:bodyPr/>
          <a:lstStyle/>
          <a:p>
            <a:r>
              <a:rPr lang="en-US" sz="4000" dirty="0" smtClean="0"/>
              <a:t>Independence</a:t>
            </a:r>
            <a:endParaRPr lang="th-TH" sz="4000" dirty="0"/>
          </a:p>
        </p:txBody>
      </p:sp>
      <p:pic>
        <p:nvPicPr>
          <p:cNvPr id="119810" name="Picture 2"/>
          <p:cNvPicPr>
            <a:picLocks noChangeAspect="1" noChangeArrowheads="1"/>
          </p:cNvPicPr>
          <p:nvPr/>
        </p:nvPicPr>
        <p:blipFill>
          <a:blip r:embed="rId2" cstate="print"/>
          <a:srcRect/>
          <a:stretch>
            <a:fillRect/>
          </a:stretch>
        </p:blipFill>
        <p:spPr bwMode="auto">
          <a:xfrm>
            <a:off x="419100" y="1219200"/>
            <a:ext cx="9568526" cy="403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990600"/>
            <a:ext cx="9753600" cy="5135563"/>
          </a:xfrm>
        </p:spPr>
        <p:txBody>
          <a:bodyPr/>
          <a:lstStyle/>
          <a:p>
            <a:r>
              <a:rPr lang="en-US" sz="2400" dirty="0" smtClean="0"/>
              <a:t>A </a:t>
            </a:r>
            <a:r>
              <a:rPr lang="en-US" sz="2400" b="1" dirty="0" smtClean="0"/>
              <a:t>belief network </a:t>
            </a:r>
            <a:r>
              <a:rPr lang="en-US" sz="2400" dirty="0" smtClean="0"/>
              <a:t>is a directed model of </a:t>
            </a:r>
            <a:r>
              <a:rPr lang="en-US" sz="2400" b="1" dirty="0" smtClean="0"/>
              <a:t>conditional dependence </a:t>
            </a:r>
            <a:r>
              <a:rPr lang="en-US" sz="2400" dirty="0" smtClean="0"/>
              <a:t>among a set of </a:t>
            </a:r>
            <a:r>
              <a:rPr lang="en-US" sz="2400" b="1" dirty="0" smtClean="0"/>
              <a:t>random variables</a:t>
            </a:r>
            <a:r>
              <a:rPr lang="en-US" sz="2400" dirty="0" smtClean="0"/>
              <a:t>.</a:t>
            </a:r>
          </a:p>
          <a:p>
            <a:r>
              <a:rPr lang="en-US" sz="2400" dirty="0" smtClean="0"/>
              <a:t>The </a:t>
            </a:r>
            <a:r>
              <a:rPr lang="en-US" sz="2400" b="1" dirty="0" smtClean="0"/>
              <a:t>conditional independence </a:t>
            </a:r>
            <a:r>
              <a:rPr lang="en-US" sz="2400" dirty="0" smtClean="0"/>
              <a:t>in a </a:t>
            </a:r>
            <a:r>
              <a:rPr lang="en-US" sz="2400" b="1" dirty="0" smtClean="0"/>
              <a:t>belief network </a:t>
            </a:r>
            <a:r>
              <a:rPr lang="en-US" sz="2400" dirty="0" smtClean="0"/>
              <a:t>takes in an </a:t>
            </a:r>
            <a:r>
              <a:rPr lang="en-US" sz="2400" b="1" dirty="0" smtClean="0"/>
              <a:t>ordering of the variables</a:t>
            </a:r>
            <a:r>
              <a:rPr lang="en-US" sz="2400" dirty="0" smtClean="0"/>
              <a:t>, and results in a </a:t>
            </a:r>
            <a:r>
              <a:rPr lang="en-US" sz="2400" b="1" dirty="0" smtClean="0"/>
              <a:t>directed graph</a:t>
            </a:r>
            <a:r>
              <a:rPr lang="en-US" sz="2400" dirty="0" smtClean="0"/>
              <a:t>.</a:t>
            </a:r>
          </a:p>
          <a:p>
            <a:r>
              <a:rPr lang="en-US" sz="2400" dirty="0" smtClean="0"/>
              <a:t>To define a </a:t>
            </a:r>
            <a:r>
              <a:rPr lang="en-US" sz="2400" b="1" dirty="0" smtClean="0"/>
              <a:t>belief network </a:t>
            </a:r>
            <a:r>
              <a:rPr lang="en-US" sz="2400" dirty="0" smtClean="0"/>
              <a:t>on a set of </a:t>
            </a:r>
            <a:r>
              <a:rPr lang="en-US" sz="2400" b="1" i="1" dirty="0" smtClean="0"/>
              <a:t>random variables</a:t>
            </a:r>
            <a:r>
              <a:rPr lang="en-US" sz="2400" dirty="0" smtClean="0"/>
              <a:t>, {</a:t>
            </a:r>
            <a:r>
              <a:rPr lang="en-US" sz="2400" b="1" i="1" dirty="0" smtClean="0"/>
              <a:t>X</a:t>
            </a:r>
            <a:r>
              <a:rPr lang="en-US" sz="2400" b="1" baseline="-25000" dirty="0" smtClean="0"/>
              <a:t>1</a:t>
            </a:r>
            <a:r>
              <a:rPr lang="en-US" sz="2400" b="1" dirty="0" smtClean="0"/>
              <a:t>, . . . ,</a:t>
            </a:r>
            <a:r>
              <a:rPr lang="en-US" sz="2400" b="1" i="1" dirty="0" smtClean="0"/>
              <a:t>X</a:t>
            </a:r>
            <a:r>
              <a:rPr lang="en-US" sz="2400" b="1" i="1" baseline="-25000" dirty="0" smtClean="0"/>
              <a:t>n</a:t>
            </a:r>
            <a:r>
              <a:rPr lang="en-US" sz="2400" dirty="0" smtClean="0"/>
              <a:t>}, first select a total ordering of the variables, say, </a:t>
            </a:r>
            <a:r>
              <a:rPr lang="en-US" sz="2400" b="1" i="1" dirty="0" smtClean="0"/>
              <a:t>X</a:t>
            </a:r>
            <a:r>
              <a:rPr lang="en-US" sz="2400" b="1" baseline="-25000" dirty="0" smtClean="0"/>
              <a:t>1</a:t>
            </a:r>
            <a:r>
              <a:rPr lang="en-US" sz="2400" dirty="0" smtClean="0"/>
              <a:t>, . . . ,</a:t>
            </a:r>
            <a:r>
              <a:rPr lang="en-US" sz="2400" b="1" i="1" dirty="0" smtClean="0"/>
              <a:t> X</a:t>
            </a:r>
            <a:r>
              <a:rPr lang="en-US" sz="2400" b="1" i="1" baseline="-25000" dirty="0" smtClean="0"/>
              <a:t>n</a:t>
            </a:r>
            <a:r>
              <a:rPr lang="en-US" sz="2400" dirty="0" smtClean="0"/>
              <a:t> </a:t>
            </a:r>
          </a:p>
          <a:p>
            <a:pPr lvl="1"/>
            <a:r>
              <a:rPr lang="en-US" sz="2400" dirty="0" smtClean="0"/>
              <a:t>The </a:t>
            </a:r>
            <a:r>
              <a:rPr lang="en-US" sz="2400" b="1" u="sng" dirty="0" smtClean="0"/>
              <a:t>chain rule </a:t>
            </a:r>
            <a:r>
              <a:rPr lang="en-US" sz="2400" dirty="0" smtClean="0"/>
              <a:t>shows (see </a:t>
            </a:r>
            <a:r>
              <a:rPr lang="en-US" sz="2400" b="1" dirty="0" smtClean="0"/>
              <a:t>proposition 8.3</a:t>
            </a:r>
            <a:r>
              <a:rPr lang="en-US" sz="2400" dirty="0" smtClean="0"/>
              <a:t>) how to decompose a </a:t>
            </a:r>
            <a:r>
              <a:rPr lang="en-US" sz="2400" b="1" dirty="0" smtClean="0"/>
              <a:t>conjunction</a:t>
            </a:r>
            <a:r>
              <a:rPr lang="en-US" sz="2400" dirty="0" smtClean="0"/>
              <a:t> into </a:t>
            </a:r>
            <a:r>
              <a:rPr lang="en-US" sz="2400" b="1" dirty="0" smtClean="0"/>
              <a:t>conditional probabilities</a:t>
            </a:r>
            <a:r>
              <a:rPr lang="en-US" sz="2400" dirty="0" smtClean="0"/>
              <a:t>:</a:t>
            </a:r>
          </a:p>
          <a:p>
            <a:pPr marL="914400" lvl="1" indent="-457200">
              <a:buNone/>
            </a:pPr>
            <a:endParaRPr lang="en-US" altLang="ja-JP" sz="2000" b="1" dirty="0" smtClean="0"/>
          </a:p>
          <a:p>
            <a:pPr lvl="1"/>
            <a:endParaRPr lang="en-US" sz="2000" dirty="0" smtClean="0"/>
          </a:p>
          <a:p>
            <a:pPr lvl="1"/>
            <a:r>
              <a:rPr lang="en-US" sz="2000" dirty="0" smtClean="0"/>
              <a:t>Define the </a:t>
            </a:r>
            <a:r>
              <a:rPr lang="en-US" sz="2000" b="1" dirty="0" smtClean="0"/>
              <a:t>parents</a:t>
            </a:r>
            <a:r>
              <a:rPr lang="en-US" sz="2000" dirty="0" smtClean="0"/>
              <a:t> of random variable </a:t>
            </a:r>
            <a:r>
              <a:rPr lang="en-US" sz="2000" b="1" i="1" dirty="0" smtClean="0"/>
              <a:t>X</a:t>
            </a:r>
            <a:r>
              <a:rPr lang="en-US" sz="2000" b="1" i="1" baseline="-25000" dirty="0" smtClean="0"/>
              <a:t>i</a:t>
            </a:r>
            <a:r>
              <a:rPr lang="en-US" sz="2000" dirty="0" smtClean="0"/>
              <a:t> , written </a:t>
            </a:r>
            <a:r>
              <a:rPr lang="en-US" sz="2000" b="1" dirty="0" smtClean="0"/>
              <a:t>parents(</a:t>
            </a:r>
            <a:r>
              <a:rPr lang="en-US" sz="2000" b="1" i="1" dirty="0" smtClean="0"/>
              <a:t>X</a:t>
            </a:r>
            <a:r>
              <a:rPr lang="en-US" sz="2000" b="1" i="1" baseline="-25000" dirty="0" smtClean="0"/>
              <a:t>i</a:t>
            </a:r>
            <a:r>
              <a:rPr lang="en-US" sz="2000" b="1" dirty="0" smtClean="0"/>
              <a:t>)</a:t>
            </a:r>
            <a:r>
              <a:rPr lang="en-US" sz="2000" dirty="0" smtClean="0"/>
              <a:t>, to be a minimal set of predecessors of </a:t>
            </a:r>
            <a:r>
              <a:rPr lang="en-US" sz="2000" b="1" i="1" dirty="0" smtClean="0"/>
              <a:t>X</a:t>
            </a:r>
            <a:r>
              <a:rPr lang="en-US" sz="2000" b="1" i="1" baseline="-25000" dirty="0" smtClean="0"/>
              <a:t>i</a:t>
            </a:r>
            <a:r>
              <a:rPr lang="en-US" sz="2000" dirty="0" smtClean="0"/>
              <a:t> in the total ordering such that the other predecessors of </a:t>
            </a:r>
            <a:r>
              <a:rPr lang="en-US" sz="2000" b="1" i="1" dirty="0" smtClean="0"/>
              <a:t>X</a:t>
            </a:r>
            <a:r>
              <a:rPr lang="en-US" sz="2000" b="1" i="1" baseline="-25000" dirty="0" smtClean="0"/>
              <a:t>i</a:t>
            </a:r>
            <a:r>
              <a:rPr lang="en-US" sz="2000" dirty="0" smtClean="0"/>
              <a:t> </a:t>
            </a:r>
            <a:r>
              <a:rPr lang="en-US" sz="2000" b="1" dirty="0" smtClean="0"/>
              <a:t>are conditionally independent </a:t>
            </a:r>
            <a:r>
              <a:rPr lang="en-US" sz="2000" dirty="0" smtClean="0"/>
              <a:t>of </a:t>
            </a:r>
            <a:r>
              <a:rPr lang="en-US" sz="2000" b="1" i="1" dirty="0" smtClean="0"/>
              <a:t>X</a:t>
            </a:r>
            <a:r>
              <a:rPr lang="en-US" sz="2000" b="1" i="1" baseline="-25000" dirty="0" smtClean="0"/>
              <a:t>i</a:t>
            </a:r>
            <a:r>
              <a:rPr lang="en-US" sz="2000" dirty="0" smtClean="0"/>
              <a:t> given </a:t>
            </a:r>
            <a:r>
              <a:rPr lang="en-US" sz="2000" b="1" dirty="0" smtClean="0"/>
              <a:t>parents(</a:t>
            </a:r>
            <a:r>
              <a:rPr lang="en-US" sz="2000" b="1" i="1" dirty="0" smtClean="0"/>
              <a:t>X</a:t>
            </a:r>
            <a:r>
              <a:rPr lang="en-US" sz="2000" b="1" i="1" baseline="-25000" dirty="0" smtClean="0"/>
              <a:t>i</a:t>
            </a:r>
            <a:r>
              <a:rPr lang="en-US" sz="2000" b="1" dirty="0" smtClean="0"/>
              <a:t>)</a:t>
            </a:r>
            <a:r>
              <a:rPr lang="en-US" sz="2000" dirty="0" smtClean="0"/>
              <a:t>.</a:t>
            </a:r>
            <a:endParaRPr lang="en-US" sz="2000" b="1" dirty="0" smtClean="0"/>
          </a:p>
          <a:p>
            <a:pPr marL="914400" lvl="1" indent="-457200">
              <a:buNone/>
            </a:pPr>
            <a:endParaRPr lang="th-TH" sz="2400" b="1"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52</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Belief Networks</a:t>
            </a:r>
            <a:endParaRPr lang="th-TH" sz="4000" dirty="0"/>
          </a:p>
        </p:txBody>
      </p:sp>
      <p:graphicFrame>
        <p:nvGraphicFramePr>
          <p:cNvPr id="7" name="Object 6"/>
          <p:cNvGraphicFramePr>
            <a:graphicFrameLocks noChangeAspect="1"/>
          </p:cNvGraphicFramePr>
          <p:nvPr/>
        </p:nvGraphicFramePr>
        <p:xfrm>
          <a:off x="3009900" y="3962400"/>
          <a:ext cx="6096000" cy="1447800"/>
        </p:xfrm>
        <a:graphic>
          <a:graphicData uri="http://schemas.openxmlformats.org/presentationml/2006/ole">
            <p:oleObj spid="_x0000_s132098" name="Equation" r:id="rId3" imgW="2577960" imgH="66024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53</a:t>
            </a:fld>
            <a:endParaRPr lang="th-TH"/>
          </a:p>
        </p:txBody>
      </p:sp>
      <p:sp>
        <p:nvSpPr>
          <p:cNvPr id="8" name="Title 1"/>
          <p:cNvSpPr>
            <a:spLocks noGrp="1"/>
          </p:cNvSpPr>
          <p:nvPr>
            <p:ph type="title"/>
          </p:nvPr>
        </p:nvSpPr>
        <p:spPr>
          <a:xfrm>
            <a:off x="514350" y="274638"/>
            <a:ext cx="9258300" cy="792162"/>
          </a:xfrm>
        </p:spPr>
        <p:txBody>
          <a:bodyPr/>
          <a:lstStyle/>
          <a:p>
            <a:r>
              <a:rPr lang="en-US" sz="4000" dirty="0" smtClean="0"/>
              <a:t>Chain Rule</a:t>
            </a:r>
            <a:endParaRPr lang="th-TH" sz="4000" dirty="0"/>
          </a:p>
        </p:txBody>
      </p:sp>
      <p:pic>
        <p:nvPicPr>
          <p:cNvPr id="150529" name="Picture 1"/>
          <p:cNvPicPr>
            <a:picLocks noChangeAspect="1" noChangeArrowheads="1"/>
          </p:cNvPicPr>
          <p:nvPr/>
        </p:nvPicPr>
        <p:blipFill>
          <a:blip r:embed="rId2" cstate="print"/>
          <a:srcRect/>
          <a:stretch>
            <a:fillRect/>
          </a:stretch>
        </p:blipFill>
        <p:spPr bwMode="auto">
          <a:xfrm>
            <a:off x="342900" y="1204913"/>
            <a:ext cx="9601200" cy="473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10287000" cy="5410200"/>
          </a:xfrm>
        </p:spPr>
        <p:txBody>
          <a:bodyPr/>
          <a:lstStyle/>
          <a:p>
            <a:r>
              <a:rPr lang="en-US" sz="2400" dirty="0" smtClean="0"/>
              <a:t>Thus </a:t>
            </a:r>
            <a:r>
              <a:rPr lang="en-US" sz="2400" b="1" i="1" dirty="0" smtClean="0"/>
              <a:t>X</a:t>
            </a:r>
            <a:r>
              <a:rPr lang="en-US" sz="2400" b="1" i="1" baseline="-25000" dirty="0" smtClean="0"/>
              <a:t>i</a:t>
            </a:r>
            <a:r>
              <a:rPr lang="en-US" sz="2400" b="1" i="1" dirty="0" smtClean="0"/>
              <a:t> </a:t>
            </a:r>
            <a:r>
              <a:rPr lang="en-US" sz="2400" dirty="0" smtClean="0"/>
              <a:t>probabilistically depends on each of its </a:t>
            </a:r>
            <a:r>
              <a:rPr lang="en-US" sz="2400" b="1" dirty="0" smtClean="0"/>
              <a:t>parents</a:t>
            </a:r>
            <a:r>
              <a:rPr lang="en-US" sz="2400" dirty="0" smtClean="0"/>
              <a:t>, but is </a:t>
            </a:r>
            <a:r>
              <a:rPr lang="en-US" sz="2400" b="1" dirty="0" smtClean="0"/>
              <a:t>independent</a:t>
            </a:r>
            <a:r>
              <a:rPr lang="en-US" sz="2400" dirty="0" smtClean="0"/>
              <a:t> of its </a:t>
            </a:r>
            <a:r>
              <a:rPr lang="en-US" sz="2400" b="1" dirty="0" smtClean="0"/>
              <a:t>other predecessors</a:t>
            </a:r>
            <a:r>
              <a:rPr lang="en-US" sz="2400" dirty="0" smtClean="0"/>
              <a:t>. </a:t>
            </a:r>
          </a:p>
          <a:p>
            <a:r>
              <a:rPr lang="en-US" sz="2400" dirty="0" smtClean="0"/>
              <a:t>That is, </a:t>
            </a:r>
            <a:r>
              <a:rPr lang="en-US" sz="2400" b="1" dirty="0" smtClean="0"/>
              <a:t>parents(</a:t>
            </a:r>
            <a:r>
              <a:rPr lang="en-US" sz="2400" b="1" i="1" dirty="0" smtClean="0"/>
              <a:t>X</a:t>
            </a:r>
            <a:r>
              <a:rPr lang="en-US" sz="2400" b="1" i="1" baseline="-25000" dirty="0" smtClean="0"/>
              <a:t>i</a:t>
            </a:r>
            <a:r>
              <a:rPr lang="en-US" sz="2400" b="1" dirty="0" smtClean="0"/>
              <a:t>) ⊆ {</a:t>
            </a:r>
            <a:r>
              <a:rPr lang="en-US" sz="2400" b="1" i="1" dirty="0" smtClean="0"/>
              <a:t>X</a:t>
            </a:r>
            <a:r>
              <a:rPr lang="en-US" sz="2400" b="1" baseline="-25000" dirty="0" smtClean="0"/>
              <a:t>1</a:t>
            </a:r>
            <a:r>
              <a:rPr lang="en-US" sz="2400" b="1" dirty="0" smtClean="0"/>
              <a:t>, . . . ,</a:t>
            </a:r>
            <a:r>
              <a:rPr lang="en-US" sz="2400" b="1" i="1" dirty="0" smtClean="0"/>
              <a:t> X</a:t>
            </a:r>
            <a:r>
              <a:rPr lang="en-US" sz="2400" b="1" i="1" baseline="-25000" dirty="0" smtClean="0"/>
              <a:t>i</a:t>
            </a:r>
            <a:r>
              <a:rPr lang="en-US" sz="2400" b="1" baseline="-25000" dirty="0" smtClean="0"/>
              <a:t>-1</a:t>
            </a:r>
            <a:r>
              <a:rPr lang="en-US" sz="2400" b="1" dirty="0" smtClean="0"/>
              <a:t>} </a:t>
            </a:r>
            <a:r>
              <a:rPr lang="en-US" sz="2400" dirty="0" smtClean="0"/>
              <a:t>such that </a:t>
            </a:r>
            <a:r>
              <a:rPr lang="fr-FR" sz="2400" b="1" dirty="0" smtClean="0"/>
              <a:t>(</a:t>
            </a:r>
            <a:r>
              <a:rPr lang="en-US" sz="2400" b="1" i="1" dirty="0" smtClean="0"/>
              <a:t>X</a:t>
            </a:r>
            <a:r>
              <a:rPr lang="en-US" sz="2400" b="1" i="1" baseline="-25000" dirty="0" smtClean="0"/>
              <a:t>i</a:t>
            </a:r>
            <a:r>
              <a:rPr lang="fr-FR" sz="2400" b="1" dirty="0" smtClean="0"/>
              <a:t> | </a:t>
            </a:r>
            <a:r>
              <a:rPr lang="en-US" sz="2400" b="1" i="1" dirty="0" smtClean="0"/>
              <a:t>X</a:t>
            </a:r>
            <a:r>
              <a:rPr lang="en-US" sz="2400" b="1" baseline="-25000" dirty="0" smtClean="0"/>
              <a:t>1</a:t>
            </a:r>
            <a:r>
              <a:rPr lang="fr-FR" sz="2400" b="1" dirty="0" smtClean="0"/>
              <a:t>, . . . ,</a:t>
            </a:r>
            <a:r>
              <a:rPr lang="en-US" sz="2400" b="1" i="1" dirty="0" smtClean="0"/>
              <a:t> X</a:t>
            </a:r>
            <a:r>
              <a:rPr lang="en-US" sz="2400" b="1" i="1" baseline="-25000" dirty="0" smtClean="0"/>
              <a:t>i</a:t>
            </a:r>
            <a:r>
              <a:rPr lang="en-US" sz="2400" b="1" baseline="-25000" dirty="0" smtClean="0"/>
              <a:t>-1</a:t>
            </a:r>
            <a:r>
              <a:rPr lang="fr-FR" sz="2400" b="1" dirty="0" smtClean="0"/>
              <a:t>) = </a:t>
            </a:r>
            <a:r>
              <a:rPr lang="fr-FR" sz="2400" b="1" i="1" dirty="0" smtClean="0"/>
              <a:t>P</a:t>
            </a:r>
            <a:r>
              <a:rPr lang="fr-FR" sz="2400" b="1" dirty="0" smtClean="0"/>
              <a:t>(</a:t>
            </a:r>
            <a:r>
              <a:rPr lang="en-US" sz="2400" b="1" i="1" dirty="0" smtClean="0"/>
              <a:t>X</a:t>
            </a:r>
            <a:r>
              <a:rPr lang="en-US" sz="2400" b="1" i="1" baseline="-25000" dirty="0" smtClean="0"/>
              <a:t>i</a:t>
            </a:r>
            <a:r>
              <a:rPr lang="fr-FR" sz="2400" b="1" dirty="0" smtClean="0"/>
              <a:t> | parents(</a:t>
            </a:r>
            <a:r>
              <a:rPr lang="en-US" sz="2400" b="1" i="1" dirty="0" smtClean="0"/>
              <a:t>X</a:t>
            </a:r>
            <a:r>
              <a:rPr lang="en-US" sz="2400" b="1" i="1" baseline="-25000" dirty="0" smtClean="0"/>
              <a:t>i</a:t>
            </a:r>
            <a:r>
              <a:rPr lang="fr-FR" sz="2400" b="1" dirty="0" smtClean="0"/>
              <a:t>)). </a:t>
            </a:r>
            <a:r>
              <a:rPr lang="en-US" sz="2400" dirty="0" smtClean="0"/>
              <a:t>Putting the </a:t>
            </a:r>
            <a:r>
              <a:rPr lang="en-US" sz="2400" b="1" dirty="0" smtClean="0"/>
              <a:t>chain rule </a:t>
            </a:r>
            <a:r>
              <a:rPr lang="en-US" sz="2400" dirty="0" smtClean="0"/>
              <a:t>and the definition of parents together gives:</a:t>
            </a:r>
          </a:p>
          <a:p>
            <a:endParaRPr lang="en-US" sz="2400" b="1" dirty="0" smtClean="0"/>
          </a:p>
          <a:p>
            <a:pPr lvl="1"/>
            <a:r>
              <a:rPr lang="en-US" sz="2000" dirty="0" smtClean="0"/>
              <a:t>The </a:t>
            </a:r>
            <a:r>
              <a:rPr lang="en-US" sz="2000" b="1" dirty="0" smtClean="0"/>
              <a:t>probability </a:t>
            </a:r>
            <a:r>
              <a:rPr lang="en-US" sz="2000" dirty="0" smtClean="0"/>
              <a:t>over all of the variables, </a:t>
            </a:r>
            <a:r>
              <a:rPr lang="en-US" sz="2000" b="1" i="1" dirty="0" smtClean="0"/>
              <a:t>P</a:t>
            </a:r>
            <a:r>
              <a:rPr lang="en-US" sz="2000" b="1" dirty="0" smtClean="0"/>
              <a:t>(</a:t>
            </a:r>
            <a:r>
              <a:rPr lang="en-US" sz="2000" b="1" i="1" dirty="0" smtClean="0"/>
              <a:t>X</a:t>
            </a:r>
            <a:r>
              <a:rPr lang="en-US" sz="2000" b="1" baseline="-25000" dirty="0" smtClean="0"/>
              <a:t>1</a:t>
            </a:r>
            <a:r>
              <a:rPr lang="en-US" sz="2000" b="1" dirty="0" smtClean="0"/>
              <a:t>,</a:t>
            </a:r>
            <a:r>
              <a:rPr lang="en-US" sz="2000" b="1" i="1" dirty="0" smtClean="0"/>
              <a:t>X</a:t>
            </a:r>
            <a:r>
              <a:rPr lang="en-US" sz="2000" b="1" baseline="-25000" dirty="0" smtClean="0"/>
              <a:t>2</a:t>
            </a:r>
            <a:r>
              <a:rPr lang="en-US" sz="2000" b="1" dirty="0" smtClean="0"/>
              <a:t>, . . . ,</a:t>
            </a:r>
            <a:r>
              <a:rPr lang="en-US" sz="2000" b="1" i="1" dirty="0" smtClean="0"/>
              <a:t>X</a:t>
            </a:r>
            <a:r>
              <a:rPr lang="en-US" sz="2000" b="1" i="1" baseline="-25000" dirty="0" smtClean="0"/>
              <a:t>n</a:t>
            </a:r>
            <a:r>
              <a:rPr lang="en-US" sz="2000" b="1" dirty="0" smtClean="0"/>
              <a:t>)</a:t>
            </a:r>
            <a:r>
              <a:rPr lang="en-US" sz="2000" dirty="0" smtClean="0"/>
              <a:t>, is called the </a:t>
            </a:r>
            <a:r>
              <a:rPr lang="en-US" sz="2000" b="1" dirty="0" smtClean="0"/>
              <a:t>joint probability distribution</a:t>
            </a:r>
            <a:r>
              <a:rPr lang="en-US" sz="2000" dirty="0" smtClean="0"/>
              <a:t>. </a:t>
            </a:r>
          </a:p>
          <a:p>
            <a:r>
              <a:rPr lang="en-US" sz="2400" dirty="0" smtClean="0"/>
              <a:t>A </a:t>
            </a:r>
            <a:r>
              <a:rPr lang="en-US" sz="2400" b="1" dirty="0" smtClean="0"/>
              <a:t>belief network </a:t>
            </a:r>
            <a:r>
              <a:rPr lang="en-US" sz="2400" dirty="0" smtClean="0"/>
              <a:t>defines a factorization of </a:t>
            </a:r>
            <a:r>
              <a:rPr lang="en-US" sz="2400" b="1" dirty="0" smtClean="0"/>
              <a:t>the joint probability distribution </a:t>
            </a:r>
            <a:r>
              <a:rPr lang="en-US" sz="2400" dirty="0" smtClean="0"/>
              <a:t>into a </a:t>
            </a:r>
            <a:r>
              <a:rPr lang="en-US" sz="2400" b="1" dirty="0" smtClean="0"/>
              <a:t>product of conditional probabilities:</a:t>
            </a:r>
            <a:endParaRPr lang="en-US" sz="2400" dirty="0" smtClean="0"/>
          </a:p>
          <a:p>
            <a:pPr lvl="1"/>
            <a:r>
              <a:rPr lang="en-US" sz="2200" dirty="0" smtClean="0"/>
              <a:t>A </a:t>
            </a:r>
            <a:r>
              <a:rPr lang="en-US" sz="2200" b="1" dirty="0" smtClean="0"/>
              <a:t>belief network</a:t>
            </a:r>
            <a:r>
              <a:rPr lang="en-US" sz="2200" dirty="0" smtClean="0"/>
              <a:t>, also called a </a:t>
            </a:r>
            <a:r>
              <a:rPr lang="en-US" sz="2200" b="1" dirty="0" smtClean="0"/>
              <a:t>Bayesian network</a:t>
            </a:r>
            <a:r>
              <a:rPr lang="en-US" sz="2200" dirty="0" smtClean="0"/>
              <a:t>, is an </a:t>
            </a:r>
            <a:r>
              <a:rPr lang="en-US" sz="2200" b="1" dirty="0" smtClean="0"/>
              <a:t>acyclic directed graph (DAG)</a:t>
            </a:r>
            <a:r>
              <a:rPr lang="en-US" sz="2200" dirty="0" smtClean="0"/>
              <a:t>, where the </a:t>
            </a:r>
            <a:r>
              <a:rPr lang="en-US" sz="2200" b="1" dirty="0" smtClean="0"/>
              <a:t>nodes are random variables</a:t>
            </a:r>
            <a:r>
              <a:rPr lang="en-US" sz="2200" dirty="0" smtClean="0"/>
              <a:t>. </a:t>
            </a:r>
          </a:p>
          <a:p>
            <a:pPr lvl="1"/>
            <a:r>
              <a:rPr lang="en-US" sz="2200" dirty="0" smtClean="0"/>
              <a:t>a set of </a:t>
            </a:r>
            <a:r>
              <a:rPr lang="en-US" sz="2200" b="1" dirty="0" smtClean="0"/>
              <a:t>conditional probability distributions </a:t>
            </a:r>
            <a:r>
              <a:rPr lang="en-US" sz="2200" dirty="0" smtClean="0"/>
              <a:t>giving </a:t>
            </a:r>
            <a:r>
              <a:rPr lang="en-US" sz="2200" b="1" i="1" dirty="0" smtClean="0"/>
              <a:t>P</a:t>
            </a:r>
            <a:r>
              <a:rPr lang="en-US" sz="2200" b="1" dirty="0" smtClean="0"/>
              <a:t>(</a:t>
            </a:r>
            <a:r>
              <a:rPr lang="en-US" sz="2200" b="1" i="1" dirty="0" smtClean="0"/>
              <a:t>X</a:t>
            </a:r>
            <a:r>
              <a:rPr lang="en-US" sz="2200" b="1" dirty="0" smtClean="0"/>
              <a:t> | parents(</a:t>
            </a:r>
            <a:r>
              <a:rPr lang="en-US" sz="2200" b="1" i="1" dirty="0" smtClean="0"/>
              <a:t>X</a:t>
            </a:r>
            <a:r>
              <a:rPr lang="en-US" sz="2200" b="1" dirty="0" smtClean="0"/>
              <a:t>)) </a:t>
            </a:r>
            <a:r>
              <a:rPr lang="en-US" sz="2200" dirty="0" smtClean="0"/>
              <a:t>for each variable </a:t>
            </a:r>
            <a:r>
              <a:rPr lang="en-US" sz="2200" b="1" i="1" dirty="0" smtClean="0"/>
              <a:t>X</a:t>
            </a:r>
            <a:r>
              <a:rPr lang="en-US" sz="2200" dirty="0" smtClean="0"/>
              <a:t>.</a:t>
            </a:r>
            <a:endParaRPr lang="th-TH" sz="2200" dirty="0" smtClean="0"/>
          </a:p>
          <a:p>
            <a:pPr lvl="1"/>
            <a:endParaRPr lang="en-US" sz="2000" dirty="0" smtClean="0"/>
          </a:p>
          <a:p>
            <a:pPr lvl="1"/>
            <a:endParaRPr lang="en-US" sz="2000" dirty="0" smtClean="0"/>
          </a:p>
          <a:p>
            <a:pPr lvl="1"/>
            <a:endParaRPr lang="th-TH" sz="2000" b="1"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54</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Belief Networks</a:t>
            </a:r>
            <a:endParaRPr lang="th-TH" sz="4000" dirty="0"/>
          </a:p>
        </p:txBody>
      </p:sp>
      <p:graphicFrame>
        <p:nvGraphicFramePr>
          <p:cNvPr id="133122" name="Object 2"/>
          <p:cNvGraphicFramePr>
            <a:graphicFrameLocks noChangeAspect="1"/>
          </p:cNvGraphicFramePr>
          <p:nvPr/>
        </p:nvGraphicFramePr>
        <p:xfrm>
          <a:off x="2476500" y="2514600"/>
          <a:ext cx="6156325" cy="1828800"/>
        </p:xfrm>
        <a:graphic>
          <a:graphicData uri="http://schemas.openxmlformats.org/presentationml/2006/ole">
            <p:oleObj spid="_x0000_s133122" name="Equation" r:id="rId3" imgW="2603160" imgH="88884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10287000" cy="5287963"/>
          </a:xfrm>
        </p:spPr>
        <p:txBody>
          <a:bodyPr/>
          <a:lstStyle/>
          <a:p>
            <a:r>
              <a:rPr lang="en-US" sz="2200" b="1" dirty="0" smtClean="0"/>
              <a:t>Example 8.13 </a:t>
            </a:r>
            <a:r>
              <a:rPr lang="en-US" sz="2200" dirty="0" smtClean="0"/>
              <a:t>Consider the </a:t>
            </a:r>
            <a:r>
              <a:rPr lang="en-US" sz="2200" b="1" dirty="0" smtClean="0"/>
              <a:t>four variables </a:t>
            </a:r>
            <a:r>
              <a:rPr lang="en-US" sz="2200" dirty="0" smtClean="0"/>
              <a:t>with the ordering:{</a:t>
            </a:r>
            <a:r>
              <a:rPr lang="en-US" sz="2200" b="1" i="1" dirty="0" smtClean="0"/>
              <a:t>Intelligent</a:t>
            </a:r>
            <a:r>
              <a:rPr lang="en-US" sz="2200" b="1" dirty="0" smtClean="0"/>
              <a:t>, </a:t>
            </a:r>
            <a:r>
              <a:rPr lang="en-US" sz="2200" b="1" i="1" dirty="0" err="1" smtClean="0"/>
              <a:t>Works_hard</a:t>
            </a:r>
            <a:r>
              <a:rPr lang="en-US" sz="2200" b="1" dirty="0" smtClean="0"/>
              <a:t>, </a:t>
            </a:r>
            <a:r>
              <a:rPr lang="en-US" sz="2200" b="1" i="1" dirty="0" smtClean="0"/>
              <a:t>Answers</a:t>
            </a:r>
            <a:r>
              <a:rPr lang="en-US" sz="2200" b="1" dirty="0" smtClean="0"/>
              <a:t>, </a:t>
            </a:r>
            <a:r>
              <a:rPr lang="en-US" sz="2200" b="1" i="1" dirty="0" smtClean="0"/>
              <a:t>Grade</a:t>
            </a:r>
            <a:r>
              <a:rPr lang="en-US" sz="2200" dirty="0" smtClean="0"/>
              <a:t>}. Consider the variables in order. </a:t>
            </a:r>
            <a:r>
              <a:rPr lang="en-US" sz="2200" b="1" i="1" dirty="0" smtClean="0"/>
              <a:t>Intelligent </a:t>
            </a:r>
            <a:r>
              <a:rPr lang="en-US" sz="2200" dirty="0" smtClean="0"/>
              <a:t>does not have any </a:t>
            </a:r>
            <a:r>
              <a:rPr lang="en-US" sz="2200" b="1" dirty="0" smtClean="0"/>
              <a:t>parents</a:t>
            </a:r>
            <a:r>
              <a:rPr lang="en-US" sz="2200" dirty="0" smtClean="0"/>
              <a:t>, thus </a:t>
            </a:r>
            <a:r>
              <a:rPr lang="en-US" sz="2200" b="1" dirty="0" smtClean="0"/>
              <a:t>parents(Intelligent) = {}</a:t>
            </a:r>
            <a:r>
              <a:rPr lang="en-US" sz="2200" dirty="0" smtClean="0"/>
              <a:t>. Similarly </a:t>
            </a:r>
            <a:r>
              <a:rPr lang="en-US" sz="2200" b="1" i="1" dirty="0" err="1" smtClean="0"/>
              <a:t>Works_hard</a:t>
            </a:r>
            <a:r>
              <a:rPr lang="en-US" sz="2200" b="1" i="1" dirty="0" smtClean="0"/>
              <a:t> </a:t>
            </a:r>
            <a:r>
              <a:rPr lang="en-US" sz="2200" i="1" dirty="0" smtClean="0"/>
              <a:t>is </a:t>
            </a:r>
            <a:r>
              <a:rPr lang="en-US" sz="2200" dirty="0" smtClean="0"/>
              <a:t>independent of </a:t>
            </a:r>
            <a:r>
              <a:rPr lang="en-US" sz="2200" b="1" i="1" dirty="0" smtClean="0"/>
              <a:t>Intelligent</a:t>
            </a:r>
            <a:r>
              <a:rPr lang="en-US" sz="2200" dirty="0" smtClean="0"/>
              <a:t>, and it has </a:t>
            </a:r>
            <a:r>
              <a:rPr lang="en-US" sz="2200" b="1" dirty="0" smtClean="0"/>
              <a:t>no parents</a:t>
            </a:r>
            <a:r>
              <a:rPr lang="en-US" sz="2200" dirty="0" smtClean="0"/>
              <a:t>. The corresponding </a:t>
            </a:r>
            <a:r>
              <a:rPr lang="en-US" sz="2200" b="1" dirty="0" smtClean="0"/>
              <a:t>belief network </a:t>
            </a:r>
            <a:r>
              <a:rPr lang="en-US" sz="2200" dirty="0" smtClean="0"/>
              <a:t>is given </a:t>
            </a:r>
            <a:r>
              <a:rPr lang="en-US" sz="2200" b="1" dirty="0" smtClean="0"/>
              <a:t>in Figure 8.2</a:t>
            </a:r>
            <a:r>
              <a:rPr lang="en-US" sz="2200" dirty="0" smtClean="0"/>
              <a:t>. The variable </a:t>
            </a:r>
            <a:r>
              <a:rPr lang="en-US" sz="2200" b="1" i="1" dirty="0" smtClean="0"/>
              <a:t>Answers</a:t>
            </a:r>
            <a:r>
              <a:rPr lang="en-US" sz="2200" dirty="0" smtClean="0"/>
              <a:t> has two parents, </a:t>
            </a:r>
            <a:r>
              <a:rPr lang="en-US" sz="2200" b="1" i="1" dirty="0" smtClean="0"/>
              <a:t>Intelligent</a:t>
            </a:r>
            <a:r>
              <a:rPr lang="en-US" sz="2200" b="1" dirty="0" smtClean="0"/>
              <a:t> </a:t>
            </a:r>
            <a:r>
              <a:rPr lang="en-US" sz="2200" dirty="0" smtClean="0"/>
              <a:t>and </a:t>
            </a:r>
            <a:r>
              <a:rPr lang="en-US" sz="2200" b="1" i="1" dirty="0" err="1" smtClean="0"/>
              <a:t>Works_hard</a:t>
            </a:r>
            <a:r>
              <a:rPr lang="en-US" sz="2200" dirty="0" smtClean="0"/>
              <a:t>, so </a:t>
            </a:r>
            <a:r>
              <a:rPr lang="en-US" sz="2200" b="1" i="1" dirty="0" smtClean="0"/>
              <a:t>parents</a:t>
            </a:r>
            <a:r>
              <a:rPr lang="en-US" sz="2200" b="1" dirty="0" smtClean="0"/>
              <a:t>(</a:t>
            </a:r>
            <a:r>
              <a:rPr lang="en-US" sz="2200" b="1" i="1" dirty="0" smtClean="0"/>
              <a:t>Answers</a:t>
            </a:r>
            <a:r>
              <a:rPr lang="en-US" sz="2200" b="1" dirty="0" smtClean="0"/>
              <a:t>) = </a:t>
            </a:r>
            <a:r>
              <a:rPr lang="en-US" sz="2200" dirty="0" smtClean="0"/>
              <a:t>{</a:t>
            </a:r>
            <a:r>
              <a:rPr lang="en-US" sz="2200" b="1" i="1" dirty="0" smtClean="0"/>
              <a:t>Intelligent</a:t>
            </a:r>
            <a:r>
              <a:rPr lang="en-US" sz="2200" b="1" dirty="0" smtClean="0"/>
              <a:t>, </a:t>
            </a:r>
            <a:r>
              <a:rPr lang="en-US" sz="2200" b="1" i="1" dirty="0" err="1" smtClean="0"/>
              <a:t>Works_hard</a:t>
            </a:r>
            <a:r>
              <a:rPr lang="en-US" sz="2200" dirty="0" smtClean="0"/>
              <a:t>}</a:t>
            </a:r>
            <a:r>
              <a:rPr lang="en-US" sz="2200" b="1" dirty="0" smtClean="0"/>
              <a:t>.</a:t>
            </a:r>
          </a:p>
          <a:p>
            <a:r>
              <a:rPr lang="en-US" sz="2200" b="1" i="1" dirty="0" smtClean="0"/>
              <a:t>Grade</a:t>
            </a:r>
            <a:r>
              <a:rPr lang="en-US" sz="2200" dirty="0" smtClean="0"/>
              <a:t> is independent of </a:t>
            </a:r>
            <a:r>
              <a:rPr lang="en-US" sz="2200" b="1" i="1" dirty="0" smtClean="0"/>
              <a:t>Intelligent</a:t>
            </a:r>
            <a:r>
              <a:rPr lang="en-US" sz="2200" dirty="0" smtClean="0"/>
              <a:t> and </a:t>
            </a:r>
            <a:r>
              <a:rPr lang="en-US" sz="2200" b="1" i="1" dirty="0" err="1" smtClean="0"/>
              <a:t>Works_hard</a:t>
            </a:r>
            <a:r>
              <a:rPr lang="en-US" sz="2200" i="1" dirty="0" smtClean="0"/>
              <a:t>  and has a parent</a:t>
            </a:r>
            <a:r>
              <a:rPr lang="en-US" sz="2200" dirty="0" smtClean="0"/>
              <a:t>:</a:t>
            </a:r>
          </a:p>
          <a:p>
            <a:pPr>
              <a:buNone/>
            </a:pPr>
            <a:r>
              <a:rPr lang="en-US" sz="2200" dirty="0" smtClean="0"/>
              <a:t>                                              </a:t>
            </a:r>
            <a:r>
              <a:rPr lang="en-US" sz="2200" b="1" i="1" dirty="0" smtClean="0"/>
              <a:t>parents</a:t>
            </a:r>
            <a:r>
              <a:rPr lang="en-US" sz="2200" b="1" dirty="0" smtClean="0"/>
              <a:t>(</a:t>
            </a:r>
            <a:r>
              <a:rPr lang="en-US" sz="2200" b="1" i="1" dirty="0" smtClean="0"/>
              <a:t>Grade</a:t>
            </a:r>
            <a:r>
              <a:rPr lang="en-US" sz="2200" b="1" dirty="0" smtClean="0"/>
              <a:t>) = {</a:t>
            </a:r>
            <a:r>
              <a:rPr lang="en-US" sz="2200" b="1" i="1" dirty="0" smtClean="0"/>
              <a:t>Answers</a:t>
            </a:r>
            <a:r>
              <a:rPr lang="en-US" sz="2200" b="1" dirty="0" smtClean="0"/>
              <a:t>}.</a:t>
            </a:r>
          </a:p>
          <a:p>
            <a:r>
              <a:rPr lang="en-US" sz="2200" dirty="0" smtClean="0"/>
              <a:t>This graph defines the decomposition of </a:t>
            </a:r>
            <a:r>
              <a:rPr lang="en-US" sz="2200" b="1" dirty="0" smtClean="0"/>
              <a:t>the joint distribution</a:t>
            </a:r>
            <a:r>
              <a:rPr lang="en-US" sz="2200" dirty="0" smtClean="0"/>
              <a:t>: </a:t>
            </a:r>
          </a:p>
          <a:p>
            <a:pPr>
              <a:buNone/>
            </a:pPr>
            <a:r>
              <a:rPr lang="en-US" sz="2200" b="1" i="1" dirty="0" smtClean="0"/>
              <a:t>    P</a:t>
            </a:r>
            <a:r>
              <a:rPr lang="en-US" sz="2200" b="1" dirty="0" smtClean="0"/>
              <a:t>(</a:t>
            </a:r>
            <a:r>
              <a:rPr lang="en-US" sz="2200" b="1" i="1" dirty="0" smtClean="0"/>
              <a:t>Intelligent</a:t>
            </a:r>
            <a:r>
              <a:rPr lang="en-US" sz="2200" b="1" dirty="0" smtClean="0"/>
              <a:t>, </a:t>
            </a:r>
            <a:r>
              <a:rPr lang="en-US" sz="2200" b="1" i="1" dirty="0" err="1" smtClean="0"/>
              <a:t>Works_hard</a:t>
            </a:r>
            <a:r>
              <a:rPr lang="en-US" sz="2200" b="1" dirty="0" smtClean="0"/>
              <a:t>, </a:t>
            </a:r>
            <a:r>
              <a:rPr lang="en-US" sz="2200" b="1" i="1" dirty="0" smtClean="0"/>
              <a:t>Answers</a:t>
            </a:r>
            <a:r>
              <a:rPr lang="en-US" sz="2200" b="1" dirty="0" smtClean="0"/>
              <a:t>, </a:t>
            </a:r>
            <a:r>
              <a:rPr lang="en-US" sz="2200" b="1" i="1" dirty="0" smtClean="0"/>
              <a:t>Grade</a:t>
            </a:r>
            <a:r>
              <a:rPr lang="en-US" sz="2200" b="1" dirty="0" smtClean="0"/>
              <a:t>) = </a:t>
            </a:r>
            <a:r>
              <a:rPr lang="en-US" sz="2200" b="1" i="1" dirty="0" smtClean="0"/>
              <a:t>P</a:t>
            </a:r>
            <a:r>
              <a:rPr lang="en-US" sz="2200" b="1" dirty="0" smtClean="0"/>
              <a:t>(</a:t>
            </a:r>
            <a:r>
              <a:rPr lang="en-US" sz="2200" b="1" i="1" dirty="0" smtClean="0"/>
              <a:t>Intelligent</a:t>
            </a:r>
            <a:r>
              <a:rPr lang="en-US" sz="2200" b="1" dirty="0" smtClean="0"/>
              <a:t>) ∗ </a:t>
            </a:r>
            <a:r>
              <a:rPr lang="en-US" sz="2200" b="1" i="1" dirty="0" smtClean="0"/>
              <a:t>P</a:t>
            </a:r>
            <a:r>
              <a:rPr lang="en-US" sz="2200" b="1" dirty="0" smtClean="0"/>
              <a:t>(</a:t>
            </a:r>
            <a:r>
              <a:rPr lang="en-US" sz="2200" b="1" i="1" dirty="0" smtClean="0"/>
              <a:t>Works_</a:t>
            </a:r>
            <a:r>
              <a:rPr lang="en-US" sz="2200" b="1" dirty="0" smtClean="0"/>
              <a:t> </a:t>
            </a:r>
            <a:r>
              <a:rPr lang="en-US" sz="2200" b="1" i="1" dirty="0" smtClean="0"/>
              <a:t>hard</a:t>
            </a:r>
            <a:r>
              <a:rPr lang="en-US" sz="2200" b="1" dirty="0" smtClean="0"/>
              <a:t>) ∗ </a:t>
            </a:r>
            <a:r>
              <a:rPr lang="en-US" sz="2200" b="1" i="1" dirty="0" smtClean="0"/>
              <a:t>P</a:t>
            </a:r>
            <a:r>
              <a:rPr lang="en-US" sz="2200" b="1" dirty="0" smtClean="0"/>
              <a:t>(</a:t>
            </a:r>
            <a:r>
              <a:rPr lang="en-US" sz="2200" b="1" i="1" dirty="0" err="1" smtClean="0"/>
              <a:t>Answers</a:t>
            </a:r>
            <a:r>
              <a:rPr lang="en-US" sz="2200" b="1" dirty="0" err="1" smtClean="0"/>
              <a:t>|</a:t>
            </a:r>
            <a:r>
              <a:rPr lang="en-US" sz="2200" b="1" i="1" dirty="0" err="1" smtClean="0"/>
              <a:t>Intelligent</a:t>
            </a:r>
            <a:r>
              <a:rPr lang="en-US" sz="2200" b="1" i="1" dirty="0" smtClean="0"/>
              <a:t> </a:t>
            </a:r>
            <a:r>
              <a:rPr lang="en-US" sz="2200" b="1" dirty="0" smtClean="0">
                <a:sym typeface="Symbol"/>
              </a:rPr>
              <a:t> </a:t>
            </a:r>
            <a:r>
              <a:rPr lang="en-US" sz="2200" b="1" i="1" dirty="0" err="1" smtClean="0"/>
              <a:t>Works_hard</a:t>
            </a:r>
            <a:r>
              <a:rPr lang="en-US" sz="2200" b="1" dirty="0" smtClean="0"/>
              <a:t>) ∗ </a:t>
            </a:r>
            <a:r>
              <a:rPr lang="en-US" sz="2200" b="1" i="1" dirty="0" smtClean="0"/>
              <a:t>P</a:t>
            </a:r>
            <a:r>
              <a:rPr lang="en-US" sz="2200" b="1" dirty="0" smtClean="0"/>
              <a:t>(</a:t>
            </a:r>
            <a:r>
              <a:rPr lang="en-US" sz="2200" b="1" i="1" dirty="0" err="1" smtClean="0"/>
              <a:t>Grade</a:t>
            </a:r>
            <a:r>
              <a:rPr lang="en-US" sz="2200" b="1" dirty="0" err="1" smtClean="0"/>
              <a:t>|</a:t>
            </a:r>
            <a:r>
              <a:rPr lang="en-US" sz="2200" b="1" i="1" dirty="0" err="1" smtClean="0"/>
              <a:t>Answers</a:t>
            </a:r>
            <a:r>
              <a:rPr lang="en-US" sz="2200" b="1" dirty="0" smtClean="0"/>
              <a:t>)</a:t>
            </a:r>
          </a:p>
          <a:p>
            <a:pPr lvl="1"/>
            <a:r>
              <a:rPr lang="en-US" sz="2000" dirty="0" smtClean="0"/>
              <a:t>The </a:t>
            </a:r>
            <a:r>
              <a:rPr lang="en-US" sz="2000" b="1" dirty="0" smtClean="0"/>
              <a:t>domains</a:t>
            </a:r>
            <a:r>
              <a:rPr lang="en-US" sz="2000" dirty="0" smtClean="0"/>
              <a:t> of the </a:t>
            </a:r>
            <a:r>
              <a:rPr lang="en-US" sz="2000" b="1" dirty="0" smtClean="0"/>
              <a:t>variables</a:t>
            </a:r>
            <a:r>
              <a:rPr lang="en-US" sz="2000" dirty="0" smtClean="0"/>
              <a:t> are simple, for example the domain of </a:t>
            </a:r>
            <a:r>
              <a:rPr lang="en-US" sz="2000" b="1" i="1" dirty="0" smtClean="0"/>
              <a:t>Answers</a:t>
            </a:r>
            <a:r>
              <a:rPr lang="en-US" sz="2000" dirty="0" smtClean="0"/>
              <a:t> may be {</a:t>
            </a:r>
            <a:r>
              <a:rPr lang="en-US" sz="2000" b="1" i="1" dirty="0" smtClean="0"/>
              <a:t>insightful, clear, superficial, vacuous</a:t>
            </a:r>
            <a:r>
              <a:rPr lang="en-US" sz="2000" dirty="0" smtClean="0"/>
              <a:t>}</a:t>
            </a:r>
            <a:endParaRPr lang="th-TH" sz="18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55</a:t>
            </a:fld>
            <a:endParaRPr lang="th-TH"/>
          </a:p>
        </p:txBody>
      </p:sp>
      <p:sp>
        <p:nvSpPr>
          <p:cNvPr id="6" name="Title 1"/>
          <p:cNvSpPr>
            <a:spLocks noGrp="1"/>
          </p:cNvSpPr>
          <p:nvPr>
            <p:ph type="title"/>
          </p:nvPr>
        </p:nvSpPr>
        <p:spPr>
          <a:xfrm>
            <a:off x="495300" y="228600"/>
            <a:ext cx="9258300" cy="609600"/>
          </a:xfrm>
        </p:spPr>
        <p:txBody>
          <a:bodyPr/>
          <a:lstStyle/>
          <a:p>
            <a:r>
              <a:rPr lang="en-US" sz="4000" dirty="0" smtClean="0"/>
              <a:t>Belief Networks</a:t>
            </a:r>
            <a:endParaRPr lang="th-TH"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err="1" smtClean="0"/>
              <a:t>Asst.Prof.Dr</a:t>
            </a:r>
            <a:r>
              <a:rPr lang="en-US" dirty="0" smtClean="0"/>
              <a:t>. </a:t>
            </a:r>
            <a:r>
              <a:rPr lang="en-US" dirty="0" err="1" smtClean="0"/>
              <a:t>Anilkumar</a:t>
            </a:r>
            <a:r>
              <a:rPr lang="en-US" dirty="0" smtClean="0"/>
              <a:t> K.G</a:t>
            </a:r>
            <a:endParaRPr lang="th-TH" dirty="0"/>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56</a:t>
            </a:fld>
            <a:endParaRPr lang="th-TH"/>
          </a:p>
        </p:txBody>
      </p:sp>
      <p:sp>
        <p:nvSpPr>
          <p:cNvPr id="6" name="Title 1"/>
          <p:cNvSpPr>
            <a:spLocks noGrp="1"/>
          </p:cNvSpPr>
          <p:nvPr>
            <p:ph type="title"/>
          </p:nvPr>
        </p:nvSpPr>
        <p:spPr>
          <a:xfrm>
            <a:off x="495300" y="381000"/>
            <a:ext cx="9258300" cy="609600"/>
          </a:xfrm>
        </p:spPr>
        <p:txBody>
          <a:bodyPr/>
          <a:lstStyle/>
          <a:p>
            <a:r>
              <a:rPr lang="en-US" sz="4000" dirty="0" smtClean="0"/>
              <a:t>Belief Networks</a:t>
            </a:r>
            <a:endParaRPr lang="th-TH" sz="4000" dirty="0"/>
          </a:p>
        </p:txBody>
      </p:sp>
      <p:pic>
        <p:nvPicPr>
          <p:cNvPr id="134146" name="Picture 2"/>
          <p:cNvPicPr>
            <a:picLocks noChangeAspect="1" noChangeArrowheads="1"/>
          </p:cNvPicPr>
          <p:nvPr/>
        </p:nvPicPr>
        <p:blipFill>
          <a:blip r:embed="rId3" cstate="print"/>
          <a:srcRect/>
          <a:stretch>
            <a:fillRect/>
          </a:stretch>
        </p:blipFill>
        <p:spPr bwMode="auto">
          <a:xfrm>
            <a:off x="1104900" y="1066800"/>
            <a:ext cx="7985219" cy="4048125"/>
          </a:xfrm>
          <a:prstGeom prst="rect">
            <a:avLst/>
          </a:prstGeom>
          <a:noFill/>
          <a:ln w="9525">
            <a:noFill/>
            <a:miter lim="800000"/>
            <a:headEnd/>
            <a:tailEnd/>
          </a:ln>
        </p:spPr>
      </p:pic>
      <p:sp>
        <p:nvSpPr>
          <p:cNvPr id="7" name="Content Placeholder 2"/>
          <p:cNvSpPr>
            <a:spLocks noGrp="1"/>
          </p:cNvSpPr>
          <p:nvPr>
            <p:ph idx="1"/>
          </p:nvPr>
        </p:nvSpPr>
        <p:spPr>
          <a:xfrm>
            <a:off x="190500" y="5257800"/>
            <a:ext cx="9906000" cy="838200"/>
          </a:xfrm>
        </p:spPr>
        <p:txBody>
          <a:bodyPr/>
          <a:lstStyle/>
          <a:p>
            <a:r>
              <a:rPr lang="en-US" sz="2400" dirty="0" smtClean="0"/>
              <a:t>A </a:t>
            </a:r>
            <a:r>
              <a:rPr lang="en-US" sz="2400" b="1" dirty="0" smtClean="0"/>
              <a:t>belief network </a:t>
            </a:r>
            <a:r>
              <a:rPr lang="en-US" sz="2400" dirty="0" smtClean="0"/>
              <a:t>specifies a </a:t>
            </a:r>
            <a:r>
              <a:rPr lang="en-US" sz="2400" b="1" dirty="0" smtClean="0"/>
              <a:t>joint probability distribution </a:t>
            </a:r>
            <a:r>
              <a:rPr lang="en-US" sz="2400" dirty="0" smtClean="0"/>
              <a:t>from which arbitrary conditional probabilities can be derived.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0287000" cy="5410200"/>
          </a:xfrm>
        </p:spPr>
        <p:txBody>
          <a:bodyPr/>
          <a:lstStyle/>
          <a:p>
            <a:r>
              <a:rPr lang="en-US" sz="2400" b="1" u="sng" dirty="0" smtClean="0"/>
              <a:t>Example 8.14</a:t>
            </a:r>
            <a:r>
              <a:rPr lang="en-US" sz="2400" b="1" dirty="0" smtClean="0"/>
              <a:t>: </a:t>
            </a:r>
            <a:r>
              <a:rPr lang="en-US" sz="2400" dirty="0" smtClean="0"/>
              <a:t>Before there are any observations, the distribution over intelligence is </a:t>
            </a:r>
            <a:r>
              <a:rPr lang="en-US" sz="2400" b="1" i="1" dirty="0" smtClean="0"/>
              <a:t>P</a:t>
            </a:r>
            <a:r>
              <a:rPr lang="en-US" sz="2400" b="1" dirty="0" smtClean="0"/>
              <a:t>(</a:t>
            </a:r>
            <a:r>
              <a:rPr lang="en-US" sz="2400" b="1" i="1" dirty="0" smtClean="0"/>
              <a:t>Intelligent</a:t>
            </a:r>
            <a:r>
              <a:rPr lang="en-US" sz="2400" b="1" dirty="0" smtClean="0"/>
              <a:t>)</a:t>
            </a:r>
            <a:r>
              <a:rPr lang="en-US" sz="2400" dirty="0" smtClean="0"/>
              <a:t>, which is provided as part of the network.</a:t>
            </a:r>
          </a:p>
          <a:p>
            <a:r>
              <a:rPr lang="en-US" sz="2400" dirty="0" smtClean="0"/>
              <a:t> To determine the distribution over grades, </a:t>
            </a:r>
            <a:r>
              <a:rPr lang="en-US" sz="2400" b="1" i="1" dirty="0" smtClean="0"/>
              <a:t>P</a:t>
            </a:r>
            <a:r>
              <a:rPr lang="en-US" sz="2400" b="1" dirty="0" smtClean="0"/>
              <a:t>(</a:t>
            </a:r>
            <a:r>
              <a:rPr lang="en-US" sz="2400" b="1" i="1" dirty="0" smtClean="0"/>
              <a:t>Grade</a:t>
            </a:r>
            <a:r>
              <a:rPr lang="en-US" sz="2400" b="1" dirty="0" smtClean="0"/>
              <a:t>)</a:t>
            </a:r>
            <a:r>
              <a:rPr lang="en-US" sz="2400" dirty="0" smtClean="0"/>
              <a:t>, requires </a:t>
            </a:r>
            <a:r>
              <a:rPr lang="en-US" sz="2400" b="1" dirty="0" smtClean="0"/>
              <a:t>inference</a:t>
            </a:r>
            <a:r>
              <a:rPr lang="en-US" sz="2400" dirty="0" smtClean="0"/>
              <a:t>. </a:t>
            </a:r>
          </a:p>
          <a:p>
            <a:r>
              <a:rPr lang="en-US" sz="2400" dirty="0" smtClean="0"/>
              <a:t>If a grade of </a:t>
            </a:r>
            <a:r>
              <a:rPr lang="en-US" sz="2400" b="1" dirty="0" smtClean="0"/>
              <a:t>A</a:t>
            </a:r>
            <a:r>
              <a:rPr lang="en-US" sz="2400" dirty="0" smtClean="0"/>
              <a:t> is observed, the </a:t>
            </a:r>
            <a:r>
              <a:rPr lang="en-US" sz="2400" b="1" dirty="0" smtClean="0"/>
              <a:t>posterior distribution </a:t>
            </a:r>
            <a:r>
              <a:rPr lang="en-US" sz="2400" dirty="0" smtClean="0"/>
              <a:t>of </a:t>
            </a:r>
            <a:r>
              <a:rPr lang="en-US" sz="2400" b="1" i="1" dirty="0" smtClean="0"/>
              <a:t>Intelligent </a:t>
            </a:r>
            <a:r>
              <a:rPr lang="en-US" sz="2400" dirty="0" smtClean="0"/>
              <a:t>is given by: </a:t>
            </a:r>
            <a:r>
              <a:rPr lang="en-US" sz="2400" b="1" i="1" dirty="0" smtClean="0"/>
              <a:t>P</a:t>
            </a:r>
            <a:r>
              <a:rPr lang="en-US" sz="2400" b="1" dirty="0" smtClean="0"/>
              <a:t>(</a:t>
            </a:r>
            <a:r>
              <a:rPr lang="en-US" sz="2400" b="1" i="1" dirty="0" err="1" smtClean="0"/>
              <a:t>Intelligent</a:t>
            </a:r>
            <a:r>
              <a:rPr lang="en-US" sz="2400" b="1" dirty="0" err="1" smtClean="0"/>
              <a:t>|</a:t>
            </a:r>
            <a:r>
              <a:rPr lang="en-US" sz="2400" b="1" i="1" dirty="0" err="1" smtClean="0"/>
              <a:t>Grade</a:t>
            </a:r>
            <a:r>
              <a:rPr lang="en-US" sz="2400" b="1" dirty="0" smtClean="0"/>
              <a:t>=A); </a:t>
            </a:r>
            <a:r>
              <a:rPr lang="en-US" sz="2400" i="1" dirty="0" smtClean="0"/>
              <a:t>intelligent in the presence of grade A</a:t>
            </a:r>
            <a:endParaRPr lang="en-US" sz="2400" b="1" dirty="0" smtClean="0"/>
          </a:p>
          <a:p>
            <a:r>
              <a:rPr lang="en-US" sz="2400" dirty="0" smtClean="0"/>
              <a:t>If it was observed that </a:t>
            </a:r>
            <a:r>
              <a:rPr lang="en-US" sz="2400" b="1" i="1" dirty="0" err="1" smtClean="0"/>
              <a:t>Works_hard</a:t>
            </a:r>
            <a:r>
              <a:rPr lang="en-US" sz="2400" dirty="0" smtClean="0"/>
              <a:t> is </a:t>
            </a:r>
            <a:r>
              <a:rPr lang="en-US" sz="2400" b="1" dirty="0" smtClean="0"/>
              <a:t>false</a:t>
            </a:r>
            <a:r>
              <a:rPr lang="en-US" sz="2400" dirty="0" smtClean="0"/>
              <a:t>, the </a:t>
            </a:r>
            <a:r>
              <a:rPr lang="en-US" sz="2400" b="1" dirty="0" smtClean="0"/>
              <a:t>posterior distribution</a:t>
            </a:r>
            <a:r>
              <a:rPr lang="en-US" sz="2400" dirty="0" smtClean="0"/>
              <a:t> of </a:t>
            </a:r>
            <a:r>
              <a:rPr lang="en-US" sz="2400" b="1" i="1" dirty="0" smtClean="0"/>
              <a:t>Intelligent</a:t>
            </a:r>
            <a:r>
              <a:rPr lang="en-US" sz="2400" dirty="0" smtClean="0"/>
              <a:t> is: </a:t>
            </a:r>
          </a:p>
          <a:p>
            <a:pPr>
              <a:buNone/>
            </a:pPr>
            <a:r>
              <a:rPr lang="en-US" sz="2400" dirty="0" smtClean="0"/>
              <a:t>                </a:t>
            </a:r>
            <a:r>
              <a:rPr lang="en-US" sz="2400" b="1" i="1" dirty="0" smtClean="0"/>
              <a:t>P</a:t>
            </a:r>
            <a:r>
              <a:rPr lang="en-US" sz="2400" b="1" dirty="0" smtClean="0"/>
              <a:t>(</a:t>
            </a:r>
            <a:r>
              <a:rPr lang="en-US" sz="2400" b="1" i="1" dirty="0" err="1" smtClean="0"/>
              <a:t>Intelligent</a:t>
            </a:r>
            <a:r>
              <a:rPr lang="en-US" sz="2400" b="1" dirty="0" err="1" smtClean="0"/>
              <a:t>|</a:t>
            </a:r>
            <a:r>
              <a:rPr lang="en-US" sz="2400" b="1" i="1" dirty="0" err="1" smtClean="0"/>
              <a:t>Grade</a:t>
            </a:r>
            <a:r>
              <a:rPr lang="en-US" sz="2400" b="1" dirty="0" smtClean="0"/>
              <a:t>=A ∧ </a:t>
            </a:r>
            <a:r>
              <a:rPr lang="en-US" sz="2400" b="1" i="1" dirty="0" err="1" smtClean="0"/>
              <a:t>Works_hard</a:t>
            </a:r>
            <a:r>
              <a:rPr lang="en-US" sz="2400" b="1" i="1" dirty="0" smtClean="0"/>
              <a:t> </a:t>
            </a:r>
            <a:r>
              <a:rPr lang="en-US" sz="2400" b="1" dirty="0" smtClean="0"/>
              <a:t>= false).</a:t>
            </a:r>
          </a:p>
          <a:p>
            <a:pPr lvl="1"/>
            <a:r>
              <a:rPr lang="en-US" sz="2000" dirty="0" smtClean="0"/>
              <a:t>Although </a:t>
            </a:r>
            <a:r>
              <a:rPr lang="en-US" sz="2000" b="1" i="1" dirty="0" smtClean="0"/>
              <a:t>Intelligent</a:t>
            </a:r>
            <a:r>
              <a:rPr lang="en-US" sz="2000" dirty="0" smtClean="0"/>
              <a:t> and </a:t>
            </a:r>
            <a:r>
              <a:rPr lang="en-US" sz="2000" b="1" i="1" dirty="0" err="1" smtClean="0"/>
              <a:t>Works_hard</a:t>
            </a:r>
            <a:r>
              <a:rPr lang="en-US" sz="2000" dirty="0" smtClean="0"/>
              <a:t> are </a:t>
            </a:r>
            <a:r>
              <a:rPr lang="en-US" sz="2000" b="1" dirty="0" smtClean="0"/>
              <a:t>independent</a:t>
            </a:r>
            <a:r>
              <a:rPr lang="en-US" sz="2000" dirty="0" smtClean="0"/>
              <a:t> as per the given observations, they are dependent given the </a:t>
            </a:r>
            <a:r>
              <a:rPr lang="en-US" sz="2000" b="1" i="1" dirty="0" smtClean="0"/>
              <a:t>grade</a:t>
            </a:r>
            <a:r>
              <a:rPr lang="en-US" sz="2000" dirty="0" smtClean="0"/>
              <a:t>.</a:t>
            </a:r>
          </a:p>
          <a:p>
            <a:r>
              <a:rPr lang="en-US" sz="2400" u="sng" dirty="0" smtClean="0"/>
              <a:t>This might explain why some people claim </a:t>
            </a:r>
            <a:r>
              <a:rPr lang="en-US" sz="2400" b="1" u="sng" dirty="0" smtClean="0"/>
              <a:t>they did not work hard </a:t>
            </a:r>
            <a:r>
              <a:rPr lang="en-US" sz="2400" u="sng" dirty="0" smtClean="0"/>
              <a:t>to get a </a:t>
            </a:r>
            <a:r>
              <a:rPr lang="en-US" sz="2400" b="1" u="sng" dirty="0" smtClean="0"/>
              <a:t>good grade</a:t>
            </a:r>
            <a:r>
              <a:rPr lang="en-US" sz="2400" u="sng" dirty="0" smtClean="0"/>
              <a:t>; it increases the probability that they are </a:t>
            </a:r>
            <a:r>
              <a:rPr lang="en-US" sz="2400" b="1" u="sng" dirty="0" smtClean="0"/>
              <a:t>intelligent</a:t>
            </a:r>
            <a:r>
              <a:rPr lang="en-US" sz="2400" dirty="0" smtClean="0"/>
              <a:t>.</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57</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Observations and Queries </a:t>
            </a:r>
            <a:endParaRPr lang="th-TH" sz="4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4800"/>
            <a:ext cx="9258300" cy="457200"/>
          </a:xfrm>
        </p:spPr>
        <p:txBody>
          <a:bodyPr/>
          <a:lstStyle/>
          <a:p>
            <a:r>
              <a:rPr lang="en-US" sz="4000" dirty="0" smtClean="0"/>
              <a:t>Constructing Belief Networks</a:t>
            </a:r>
            <a:endParaRPr lang="th-TH" sz="4000" dirty="0"/>
          </a:p>
        </p:txBody>
      </p:sp>
      <p:sp>
        <p:nvSpPr>
          <p:cNvPr id="3" name="Content Placeholder 2"/>
          <p:cNvSpPr>
            <a:spLocks noGrp="1"/>
          </p:cNvSpPr>
          <p:nvPr>
            <p:ph idx="1"/>
          </p:nvPr>
        </p:nvSpPr>
        <p:spPr>
          <a:xfrm>
            <a:off x="0" y="838200"/>
            <a:ext cx="10287000" cy="5562600"/>
          </a:xfrm>
        </p:spPr>
        <p:txBody>
          <a:bodyPr/>
          <a:lstStyle/>
          <a:p>
            <a:r>
              <a:rPr lang="en-US" sz="2400" dirty="0" smtClean="0"/>
              <a:t>To represent a domain in a </a:t>
            </a:r>
            <a:r>
              <a:rPr lang="en-US" sz="2400" b="1" dirty="0" smtClean="0"/>
              <a:t>belief network</a:t>
            </a:r>
            <a:r>
              <a:rPr lang="en-US" sz="2400" dirty="0" smtClean="0"/>
              <a:t>, the designer of a network must consider the following questions:</a:t>
            </a:r>
          </a:p>
          <a:p>
            <a:pPr lvl="1"/>
            <a:r>
              <a:rPr lang="en-US" sz="2400" b="1" dirty="0" smtClean="0"/>
              <a:t>What are the relevant variables? </a:t>
            </a:r>
            <a:r>
              <a:rPr lang="en-US" sz="2400" dirty="0" smtClean="0"/>
              <a:t>what the agent may observe in the domain. what information the agent is interested in knowing the posterior probability of. What the other hidden variables or latent variables that will not be observed or queried but make the model simpler.</a:t>
            </a:r>
          </a:p>
          <a:p>
            <a:pPr lvl="1"/>
            <a:r>
              <a:rPr lang="en-US" sz="2400" b="1" dirty="0" smtClean="0"/>
              <a:t>What values should these variables take? </a:t>
            </a:r>
            <a:r>
              <a:rPr lang="en-US" sz="2400" dirty="0" smtClean="0"/>
              <a:t>For each variable, the designer should specify what it means to take each value in its domain.</a:t>
            </a:r>
          </a:p>
          <a:p>
            <a:pPr lvl="1"/>
            <a:r>
              <a:rPr lang="en-US" sz="2400" b="1" dirty="0" smtClean="0"/>
              <a:t>What is the relationship between the variables? </a:t>
            </a:r>
            <a:r>
              <a:rPr lang="en-US" sz="2400" dirty="0" smtClean="0"/>
              <a:t>This should be expressed by adding arcs in the graph to define the parent relation.</a:t>
            </a:r>
          </a:p>
          <a:p>
            <a:pPr lvl="1"/>
            <a:r>
              <a:rPr lang="en-US" sz="2400" b="1" dirty="0" smtClean="0"/>
              <a:t>How does the distribution of a variable depend on its parents? </a:t>
            </a:r>
            <a:r>
              <a:rPr lang="en-US" sz="2400" dirty="0" smtClean="0"/>
              <a:t>This is expressed in terms of the conditional probability distributions.</a:t>
            </a:r>
            <a:endParaRPr lang="th-TH" sz="2400" dirty="0" smtClean="0"/>
          </a:p>
          <a:p>
            <a:pPr lvl="1"/>
            <a:endParaRPr lang="en-US" sz="2400" dirty="0" smtClean="0"/>
          </a:p>
          <a:p>
            <a:pPr lvl="1"/>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58</a:t>
            </a:fld>
            <a:endParaRPr lang="th-TH"/>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59</a:t>
            </a:fld>
            <a:endParaRPr lang="th-TH"/>
          </a:p>
        </p:txBody>
      </p:sp>
      <p:pic>
        <p:nvPicPr>
          <p:cNvPr id="179202" name="Picture 2"/>
          <p:cNvPicPr>
            <a:picLocks noChangeAspect="1" noChangeArrowheads="1"/>
          </p:cNvPicPr>
          <p:nvPr/>
        </p:nvPicPr>
        <p:blipFill>
          <a:blip r:embed="rId2" cstate="print"/>
          <a:srcRect/>
          <a:stretch>
            <a:fillRect/>
          </a:stretch>
        </p:blipFill>
        <p:spPr bwMode="auto">
          <a:xfrm>
            <a:off x="0" y="304800"/>
            <a:ext cx="9919213"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66800"/>
            <a:ext cx="9753600" cy="5059363"/>
          </a:xfrm>
        </p:spPr>
        <p:txBody>
          <a:bodyPr/>
          <a:lstStyle/>
          <a:p>
            <a:r>
              <a:rPr lang="en-US" sz="2400" dirty="0" smtClean="0"/>
              <a:t>We first define a </a:t>
            </a:r>
            <a:r>
              <a:rPr lang="en-US" sz="2400" b="1" dirty="0" smtClean="0"/>
              <a:t>probability</a:t>
            </a:r>
            <a:r>
              <a:rPr lang="en-US" sz="2400" dirty="0" smtClean="0"/>
              <a:t> over finite sets of worlds with finitely many variables and use this to define the probability of </a:t>
            </a:r>
            <a:r>
              <a:rPr lang="en-US" sz="2400" b="1" dirty="0" smtClean="0"/>
              <a:t>propositions</a:t>
            </a:r>
            <a:r>
              <a:rPr lang="en-US" sz="2400" dirty="0" smtClean="0"/>
              <a:t>.</a:t>
            </a:r>
          </a:p>
          <a:p>
            <a:r>
              <a:rPr lang="en-US" sz="2400" dirty="0" smtClean="0"/>
              <a:t>A </a:t>
            </a:r>
            <a:r>
              <a:rPr lang="en-US" sz="2400" b="1" dirty="0" smtClean="0"/>
              <a:t>probability measure </a:t>
            </a:r>
            <a:r>
              <a:rPr lang="en-US" sz="2400" dirty="0" smtClean="0"/>
              <a:t>is a function </a:t>
            </a:r>
            <a:r>
              <a:rPr lang="en-US" sz="2400" b="1" i="1" dirty="0" smtClean="0"/>
              <a:t>P</a:t>
            </a:r>
            <a:r>
              <a:rPr lang="en-US" sz="2400" dirty="0" smtClean="0"/>
              <a:t> from worlds into the non-negative real numbers such that, </a:t>
            </a:r>
          </a:p>
          <a:p>
            <a:pPr>
              <a:buNone/>
            </a:pPr>
            <a:endParaRPr lang="en-US" sz="2400" dirty="0" smtClean="0"/>
          </a:p>
          <a:p>
            <a:endParaRPr lang="en-US" sz="2400" dirty="0" smtClean="0"/>
          </a:p>
          <a:p>
            <a:pPr lvl="1"/>
            <a:r>
              <a:rPr lang="en-US" sz="2000" dirty="0" smtClean="0"/>
              <a:t>where </a:t>
            </a:r>
            <a:r>
              <a:rPr lang="en-US" sz="2000" b="1" i="1" dirty="0" smtClean="0"/>
              <a:t>Ω</a:t>
            </a:r>
            <a:r>
              <a:rPr lang="en-US" sz="2000" dirty="0" smtClean="0"/>
              <a:t> is the set of all possible worlds. </a:t>
            </a:r>
          </a:p>
          <a:p>
            <a:pPr lvl="1"/>
            <a:r>
              <a:rPr lang="en-US" sz="2000" dirty="0" smtClean="0"/>
              <a:t>The use of 1 as the probability of the set of all of the worlds is just by convention.</a:t>
            </a:r>
          </a:p>
          <a:p>
            <a:r>
              <a:rPr lang="en-US" sz="2400" dirty="0" smtClean="0"/>
              <a:t>The probability of proposition </a:t>
            </a:r>
            <a:r>
              <a:rPr lang="en-US" sz="2400" b="1" i="1" dirty="0" smtClean="0"/>
              <a:t>α</a:t>
            </a:r>
            <a:r>
              <a:rPr lang="en-US" sz="2400" dirty="0" smtClean="0"/>
              <a:t>, written </a:t>
            </a:r>
            <a:r>
              <a:rPr lang="en-US" sz="2400" b="1" i="1" dirty="0" smtClean="0"/>
              <a:t>P</a:t>
            </a:r>
            <a:r>
              <a:rPr lang="en-US" sz="2400" b="1" dirty="0" smtClean="0"/>
              <a:t>(</a:t>
            </a:r>
            <a:r>
              <a:rPr lang="en-US" sz="2400" b="1" i="1" dirty="0" smtClean="0"/>
              <a:t>α</a:t>
            </a:r>
            <a:r>
              <a:rPr lang="en-US" sz="2400" b="1" dirty="0" smtClean="0"/>
              <a:t>)</a:t>
            </a:r>
            <a:r>
              <a:rPr lang="en-US" sz="2400" dirty="0" smtClean="0"/>
              <a:t>, is the sum of the probabilities of possible worlds in which </a:t>
            </a:r>
            <a:r>
              <a:rPr lang="en-US" sz="2400" b="1" i="1" dirty="0" smtClean="0"/>
              <a:t>α</a:t>
            </a:r>
            <a:r>
              <a:rPr lang="en-US" sz="2400" dirty="0" smtClean="0"/>
              <a:t> is true.</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a:t>
            </a:fld>
            <a:endParaRPr lang="th-TH"/>
          </a:p>
        </p:txBody>
      </p:sp>
      <p:sp>
        <p:nvSpPr>
          <p:cNvPr id="6" name="Title 1"/>
          <p:cNvSpPr>
            <a:spLocks noGrp="1"/>
          </p:cNvSpPr>
          <p:nvPr>
            <p:ph type="title"/>
          </p:nvPr>
        </p:nvSpPr>
        <p:spPr>
          <a:xfrm>
            <a:off x="419100" y="228600"/>
            <a:ext cx="9258300" cy="792162"/>
          </a:xfrm>
        </p:spPr>
        <p:txBody>
          <a:bodyPr/>
          <a:lstStyle/>
          <a:p>
            <a:r>
              <a:rPr lang="en-US" sz="4000" dirty="0" smtClean="0"/>
              <a:t>Semantics of Probability</a:t>
            </a:r>
            <a:endParaRPr lang="th-TH" sz="4000" dirty="0"/>
          </a:p>
        </p:txBody>
      </p:sp>
      <p:graphicFrame>
        <p:nvGraphicFramePr>
          <p:cNvPr id="8" name="Object 7"/>
          <p:cNvGraphicFramePr>
            <a:graphicFrameLocks noChangeAspect="1"/>
          </p:cNvGraphicFramePr>
          <p:nvPr/>
        </p:nvGraphicFramePr>
        <p:xfrm>
          <a:off x="3848100" y="3048000"/>
          <a:ext cx="2209800" cy="2152650"/>
        </p:xfrm>
        <a:graphic>
          <a:graphicData uri="http://schemas.openxmlformats.org/presentationml/2006/ole">
            <p:oleObj spid="_x0000_s58371" name="Equation" r:id="rId3" imgW="749160" imgH="799920" progId="Equation.3">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60</a:t>
            </a:fld>
            <a:endParaRPr lang="th-TH"/>
          </a:p>
        </p:txBody>
      </p:sp>
      <p:pic>
        <p:nvPicPr>
          <p:cNvPr id="141314" name="Picture 2"/>
          <p:cNvPicPr>
            <a:picLocks noChangeAspect="1" noChangeArrowheads="1"/>
          </p:cNvPicPr>
          <p:nvPr/>
        </p:nvPicPr>
        <p:blipFill>
          <a:blip r:embed="rId2" cstate="print"/>
          <a:srcRect/>
          <a:stretch>
            <a:fillRect/>
          </a:stretch>
        </p:blipFill>
        <p:spPr bwMode="auto">
          <a:xfrm>
            <a:off x="266700" y="685800"/>
            <a:ext cx="9601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61</a:t>
            </a:fld>
            <a:endParaRPr lang="th-TH"/>
          </a:p>
        </p:txBody>
      </p:sp>
      <p:pic>
        <p:nvPicPr>
          <p:cNvPr id="142338" name="Picture 2"/>
          <p:cNvPicPr>
            <a:picLocks noChangeAspect="1" noChangeArrowheads="1"/>
          </p:cNvPicPr>
          <p:nvPr/>
        </p:nvPicPr>
        <p:blipFill>
          <a:blip r:embed="rId2" cstate="print"/>
          <a:srcRect/>
          <a:stretch>
            <a:fillRect/>
          </a:stretch>
        </p:blipFill>
        <p:spPr bwMode="auto">
          <a:xfrm>
            <a:off x="362929" y="533400"/>
            <a:ext cx="9697729" cy="556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62</a:t>
            </a:fld>
            <a:endParaRPr lang="th-TH"/>
          </a:p>
        </p:txBody>
      </p:sp>
      <p:pic>
        <p:nvPicPr>
          <p:cNvPr id="147458" name="Picture 2"/>
          <p:cNvPicPr>
            <a:picLocks noChangeAspect="1" noChangeArrowheads="1"/>
          </p:cNvPicPr>
          <p:nvPr/>
        </p:nvPicPr>
        <p:blipFill>
          <a:blip r:embed="rId2" cstate="print"/>
          <a:srcRect/>
          <a:stretch>
            <a:fillRect/>
          </a:stretch>
        </p:blipFill>
        <p:spPr bwMode="auto">
          <a:xfrm>
            <a:off x="1181100" y="1676400"/>
            <a:ext cx="7577138" cy="4514850"/>
          </a:xfrm>
          <a:prstGeom prst="rect">
            <a:avLst/>
          </a:prstGeom>
          <a:noFill/>
          <a:ln w="9525">
            <a:noFill/>
            <a:miter lim="800000"/>
            <a:headEnd/>
            <a:tailEnd/>
          </a:ln>
        </p:spPr>
      </p:pic>
      <p:sp>
        <p:nvSpPr>
          <p:cNvPr id="7" name="Title 1"/>
          <p:cNvSpPr>
            <a:spLocks noGrp="1"/>
          </p:cNvSpPr>
          <p:nvPr>
            <p:ph type="title"/>
          </p:nvPr>
        </p:nvSpPr>
        <p:spPr>
          <a:xfrm>
            <a:off x="514350" y="304800"/>
            <a:ext cx="9258300" cy="8382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63</a:t>
            </a:fld>
            <a:endParaRPr lang="th-TH"/>
          </a:p>
        </p:txBody>
      </p:sp>
      <p:pic>
        <p:nvPicPr>
          <p:cNvPr id="143363" name="Picture 3"/>
          <p:cNvPicPr>
            <a:picLocks noChangeAspect="1" noChangeArrowheads="1"/>
          </p:cNvPicPr>
          <p:nvPr/>
        </p:nvPicPr>
        <p:blipFill>
          <a:blip r:embed="rId2" cstate="print"/>
          <a:srcRect/>
          <a:stretch>
            <a:fillRect/>
          </a:stretch>
        </p:blipFill>
        <p:spPr bwMode="auto">
          <a:xfrm>
            <a:off x="495300" y="685800"/>
            <a:ext cx="9220200" cy="533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64</a:t>
            </a:fld>
            <a:endParaRPr lang="th-TH"/>
          </a:p>
        </p:txBody>
      </p:sp>
      <p:pic>
        <p:nvPicPr>
          <p:cNvPr id="180226" name="Picture 2"/>
          <p:cNvPicPr>
            <a:picLocks noChangeAspect="1" noChangeArrowheads="1"/>
          </p:cNvPicPr>
          <p:nvPr/>
        </p:nvPicPr>
        <p:blipFill>
          <a:blip r:embed="rId2" cstate="print"/>
          <a:srcRect/>
          <a:stretch>
            <a:fillRect/>
          </a:stretch>
        </p:blipFill>
        <p:spPr bwMode="auto">
          <a:xfrm>
            <a:off x="395288" y="1033463"/>
            <a:ext cx="9496425"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65</a:t>
            </a:fld>
            <a:endParaRPr lang="th-TH"/>
          </a:p>
        </p:txBody>
      </p:sp>
      <p:pic>
        <p:nvPicPr>
          <p:cNvPr id="145410" name="Picture 2"/>
          <p:cNvPicPr>
            <a:picLocks noChangeAspect="1" noChangeArrowheads="1"/>
          </p:cNvPicPr>
          <p:nvPr/>
        </p:nvPicPr>
        <p:blipFill>
          <a:blip r:embed="rId2" cstate="print"/>
          <a:srcRect/>
          <a:stretch>
            <a:fillRect/>
          </a:stretch>
        </p:blipFill>
        <p:spPr bwMode="auto">
          <a:xfrm>
            <a:off x="419100" y="609600"/>
            <a:ext cx="9525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49155" name="Slide Number Placeholder 5"/>
          <p:cNvSpPr>
            <a:spLocks noGrp="1"/>
          </p:cNvSpPr>
          <p:nvPr>
            <p:ph type="sldNum" sz="quarter" idx="12"/>
          </p:nvPr>
        </p:nvSpPr>
        <p:spPr>
          <a:noFill/>
        </p:spPr>
        <p:txBody>
          <a:bodyPr/>
          <a:lstStyle/>
          <a:p>
            <a:fld id="{CCE26538-F32A-48AD-B7EA-B66FCB066EA3}" type="slidenum">
              <a:rPr lang="en-US" smtClean="0"/>
              <a:pPr/>
              <a:t>66</a:t>
            </a:fld>
            <a:endParaRPr lang="th-TH" smtClean="0"/>
          </a:p>
        </p:txBody>
      </p:sp>
      <p:sp>
        <p:nvSpPr>
          <p:cNvPr id="49157" name="Rectangle 3"/>
          <p:cNvSpPr>
            <a:spLocks noGrp="1" noChangeArrowheads="1"/>
          </p:cNvSpPr>
          <p:nvPr>
            <p:ph type="body" idx="1"/>
          </p:nvPr>
        </p:nvSpPr>
        <p:spPr>
          <a:xfrm>
            <a:off x="0" y="1143000"/>
            <a:ext cx="10287000" cy="5715000"/>
          </a:xfrm>
        </p:spPr>
        <p:txBody>
          <a:bodyPr/>
          <a:lstStyle/>
          <a:p>
            <a:pPr algn="just" eaLnBrk="1" hangingPunct="1">
              <a:lnSpc>
                <a:spcPct val="90000"/>
              </a:lnSpc>
            </a:pPr>
            <a:r>
              <a:rPr lang="en-US" sz="2000" b="1" dirty="0" smtClean="0"/>
              <a:t>Consider the following situation</a:t>
            </a:r>
            <a:endParaRPr lang="en-US" sz="2000" b="1" dirty="0" smtClean="0">
              <a:cs typeface="Times New Roman" pitchFamily="18" charset="0"/>
            </a:endParaRPr>
          </a:p>
          <a:p>
            <a:pPr algn="just" eaLnBrk="1" hangingPunct="1">
              <a:lnSpc>
                <a:spcPct val="90000"/>
              </a:lnSpc>
              <a:buFontTx/>
              <a:buNone/>
            </a:pPr>
            <a:r>
              <a:rPr lang="en-US" sz="2000" dirty="0" smtClean="0"/>
              <a:t>	</a:t>
            </a:r>
            <a:r>
              <a:rPr lang="en-US" sz="2000" dirty="0" smtClean="0">
                <a:solidFill>
                  <a:schemeClr val="tx2"/>
                </a:solidFill>
              </a:rPr>
              <a:t>You have a new burglar alarm installed at home. It is fairly reliable at detecting a burglary, but also responds to minor earthquakes. You have two neighbors, </a:t>
            </a:r>
            <a:r>
              <a:rPr lang="en-US" sz="2000" i="1" dirty="0" smtClean="0">
                <a:solidFill>
                  <a:schemeClr val="tx2"/>
                </a:solidFill>
              </a:rPr>
              <a:t>John</a:t>
            </a:r>
            <a:r>
              <a:rPr lang="en-US" sz="2000" dirty="0" smtClean="0">
                <a:solidFill>
                  <a:schemeClr val="tx2"/>
                </a:solidFill>
              </a:rPr>
              <a:t> and </a:t>
            </a:r>
            <a:r>
              <a:rPr lang="en-US" sz="2000" i="1" dirty="0" smtClean="0">
                <a:solidFill>
                  <a:schemeClr val="tx2"/>
                </a:solidFill>
              </a:rPr>
              <a:t>Marry</a:t>
            </a:r>
            <a:r>
              <a:rPr lang="en-US" sz="2000" dirty="0" smtClean="0">
                <a:solidFill>
                  <a:schemeClr val="tx2"/>
                </a:solidFill>
              </a:rPr>
              <a:t>, who have promised to call you at work when they hear the alarm. John always calls when he hears the alarm, but some times confuses the telephone ringing with the alarm and calls then. Marry on the other hand, likes rather loud music and sometimes misses the alarm. Given evidence of who has or has not called, we would like to estimate the </a:t>
            </a:r>
            <a:r>
              <a:rPr lang="en-US" sz="2000" b="1" dirty="0" smtClean="0">
                <a:solidFill>
                  <a:schemeClr val="tx2"/>
                </a:solidFill>
              </a:rPr>
              <a:t>probability of a burglary</a:t>
            </a:r>
            <a:r>
              <a:rPr lang="en-US" sz="2000" dirty="0" smtClean="0">
                <a:solidFill>
                  <a:schemeClr val="tx2"/>
                </a:solidFill>
              </a:rPr>
              <a:t>.</a:t>
            </a:r>
            <a:endParaRPr lang="en-US" sz="2000" dirty="0" smtClean="0">
              <a:solidFill>
                <a:schemeClr val="tx2"/>
              </a:solidFill>
              <a:cs typeface="Times New Roman" pitchFamily="18" charset="0"/>
            </a:endParaRPr>
          </a:p>
          <a:p>
            <a:pPr eaLnBrk="1" hangingPunct="1">
              <a:lnSpc>
                <a:spcPct val="90000"/>
              </a:lnSpc>
            </a:pPr>
            <a:r>
              <a:rPr lang="en-US" sz="2000" dirty="0" smtClean="0"/>
              <a:t>In the case of </a:t>
            </a:r>
            <a:r>
              <a:rPr lang="en-US" sz="2000" b="1" dirty="0" smtClean="0"/>
              <a:t>burglary network</a:t>
            </a:r>
            <a:r>
              <a:rPr lang="en-US" sz="2000" dirty="0" smtClean="0"/>
              <a:t>, </a:t>
            </a:r>
            <a:r>
              <a:rPr lang="en-US" sz="2000" b="1" dirty="0" smtClean="0"/>
              <a:t>burglary </a:t>
            </a:r>
            <a:r>
              <a:rPr lang="en-US" sz="2000" dirty="0" smtClean="0"/>
              <a:t>and </a:t>
            </a:r>
            <a:r>
              <a:rPr lang="en-US" sz="2000" b="1" dirty="0" smtClean="0"/>
              <a:t>earthquakes</a:t>
            </a:r>
            <a:r>
              <a:rPr lang="en-US" sz="2000" dirty="0" smtClean="0"/>
              <a:t> directly effect the probability of the </a:t>
            </a:r>
            <a:r>
              <a:rPr lang="en-US" sz="2000" b="1" dirty="0" smtClean="0"/>
              <a:t>alarm</a:t>
            </a:r>
            <a:r>
              <a:rPr lang="en-US" sz="2000" dirty="0" smtClean="0"/>
              <a:t>, but John and Marry call depends only on the alarm, that is the network represents that they do not perceive any burglaries directly, and they do not feel the minor earthquakes.</a:t>
            </a:r>
          </a:p>
          <a:p>
            <a:pPr eaLnBrk="1" hangingPunct="1">
              <a:lnSpc>
                <a:spcPct val="90000"/>
              </a:lnSpc>
              <a:buFontTx/>
              <a:buNone/>
            </a:pPr>
            <a:r>
              <a:rPr lang="en-US" sz="2000" u="sng" dirty="0" smtClean="0"/>
              <a:t>Notice that</a:t>
            </a:r>
            <a:r>
              <a:rPr lang="en-US" sz="2000" dirty="0" smtClean="0"/>
              <a:t> the network does not have nodes corresponding to Marry currently listening to loud music or to the telephone ringing and confusing John. The probabilities actually summarize a potentially infinite set of possible circumstances in which the alarm might fail or John or Marry might fail to call , etc.</a:t>
            </a:r>
            <a:endParaRPr lang="en-US" sz="2000" dirty="0" smtClean="0">
              <a:cs typeface="Times New Roman" pitchFamily="18" charset="0"/>
            </a:endParaRPr>
          </a:p>
          <a:p>
            <a:pPr eaLnBrk="1" hangingPunct="1">
              <a:lnSpc>
                <a:spcPct val="90000"/>
              </a:lnSpc>
              <a:buFontTx/>
              <a:buNone/>
            </a:pPr>
            <a:endParaRPr lang="en-US" sz="2000" dirty="0" smtClean="0">
              <a:cs typeface="Times New Roman" pitchFamily="18" charset="0"/>
            </a:endParaRPr>
          </a:p>
          <a:p>
            <a:pPr eaLnBrk="1" hangingPunct="1">
              <a:lnSpc>
                <a:spcPct val="90000"/>
              </a:lnSpc>
              <a:buFontTx/>
              <a:buNone/>
            </a:pPr>
            <a:r>
              <a:rPr lang="en-US" sz="2000" dirty="0" smtClean="0"/>
              <a:t>   </a:t>
            </a:r>
            <a:endParaRPr lang="en-US" sz="2000" dirty="0" smtClean="0">
              <a:cs typeface="Times New Roman" pitchFamily="18" charset="0"/>
            </a:endParaRPr>
          </a:p>
          <a:p>
            <a:pPr eaLnBrk="1" hangingPunct="1">
              <a:lnSpc>
                <a:spcPct val="90000"/>
              </a:lnSpc>
              <a:buFontTx/>
              <a:buNone/>
            </a:pPr>
            <a:endParaRPr lang="en-US" sz="2000" dirty="0" smtClean="0"/>
          </a:p>
        </p:txBody>
      </p:sp>
      <p:sp>
        <p:nvSpPr>
          <p:cNvPr id="6" name="Title 1"/>
          <p:cNvSpPr>
            <a:spLocks noGrp="1"/>
          </p:cNvSpPr>
          <p:nvPr>
            <p:ph type="title"/>
          </p:nvPr>
        </p:nvSpPr>
        <p:spPr>
          <a:xfrm>
            <a:off x="514350" y="304800"/>
            <a:ext cx="9258300" cy="7620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0179" name="Slide Number Placeholder 5"/>
          <p:cNvSpPr>
            <a:spLocks noGrp="1"/>
          </p:cNvSpPr>
          <p:nvPr>
            <p:ph type="sldNum" sz="quarter" idx="12"/>
          </p:nvPr>
        </p:nvSpPr>
        <p:spPr>
          <a:noFill/>
        </p:spPr>
        <p:txBody>
          <a:bodyPr/>
          <a:lstStyle/>
          <a:p>
            <a:fld id="{5ED65B20-2BFD-48AE-9EFA-43E096AEBC56}" type="slidenum">
              <a:rPr lang="en-US" smtClean="0"/>
              <a:pPr/>
              <a:t>67</a:t>
            </a:fld>
            <a:endParaRPr lang="th-TH" smtClean="0"/>
          </a:p>
        </p:txBody>
      </p:sp>
      <p:sp>
        <p:nvSpPr>
          <p:cNvPr id="50181" name="Rectangle 3"/>
          <p:cNvSpPr>
            <a:spLocks noGrp="1" noChangeArrowheads="1"/>
          </p:cNvSpPr>
          <p:nvPr>
            <p:ph type="body" idx="1"/>
          </p:nvPr>
        </p:nvSpPr>
        <p:spPr>
          <a:xfrm>
            <a:off x="228600" y="990600"/>
            <a:ext cx="9829800" cy="5562600"/>
          </a:xfrm>
        </p:spPr>
        <p:txBody>
          <a:bodyPr/>
          <a:lstStyle/>
          <a:p>
            <a:pPr eaLnBrk="1" hangingPunct="1"/>
            <a:r>
              <a:rPr lang="en-US" sz="2400" smtClean="0"/>
              <a:t>“</a:t>
            </a:r>
            <a:r>
              <a:rPr lang="en-US" sz="2400" i="1" smtClean="0"/>
              <a:t>I'm at work, neighbor John calls to say my alarm is ringing, but neighbor Mary doesn't call </a:t>
            </a:r>
            <a:r>
              <a:rPr lang="en-US" sz="2400" smtClean="0"/>
              <a:t>“. Sometimes it's set off by minor earthquakes. Is there a burglar?</a:t>
            </a:r>
          </a:p>
          <a:p>
            <a:pPr lvl="1" eaLnBrk="1" hangingPunct="1"/>
            <a:r>
              <a:rPr lang="en-US" sz="2400" b="1" smtClean="0"/>
              <a:t>Variables</a:t>
            </a:r>
            <a:r>
              <a:rPr lang="en-US" sz="2400" smtClean="0"/>
              <a:t>: </a:t>
            </a:r>
            <a:r>
              <a:rPr lang="en-US" sz="2400" i="1" smtClean="0"/>
              <a:t>Burglary</a:t>
            </a:r>
            <a:r>
              <a:rPr lang="en-US" sz="2400" smtClean="0"/>
              <a:t>(</a:t>
            </a:r>
            <a:r>
              <a:rPr lang="en-US" sz="2400" b="1" i="1" smtClean="0"/>
              <a:t>B</a:t>
            </a:r>
            <a:r>
              <a:rPr lang="en-US" sz="2400" smtClean="0"/>
              <a:t>), </a:t>
            </a:r>
            <a:r>
              <a:rPr lang="en-US" sz="2400" i="1" smtClean="0"/>
              <a:t>Earthquake</a:t>
            </a:r>
            <a:r>
              <a:rPr lang="en-US" sz="2400" smtClean="0"/>
              <a:t>(</a:t>
            </a:r>
            <a:r>
              <a:rPr lang="en-US" sz="2400" b="1" i="1" smtClean="0"/>
              <a:t>E</a:t>
            </a:r>
            <a:r>
              <a:rPr lang="en-US" sz="2400" smtClean="0"/>
              <a:t>), </a:t>
            </a:r>
            <a:r>
              <a:rPr lang="en-US" sz="2400" i="1" smtClean="0"/>
              <a:t>Alarm</a:t>
            </a:r>
            <a:r>
              <a:rPr lang="en-US" sz="2400" smtClean="0"/>
              <a:t>(</a:t>
            </a:r>
            <a:r>
              <a:rPr lang="en-US" sz="2400" b="1" i="1" smtClean="0"/>
              <a:t>A</a:t>
            </a:r>
            <a:r>
              <a:rPr lang="en-US" sz="2400" smtClean="0"/>
              <a:t>)</a:t>
            </a:r>
            <a:r>
              <a:rPr lang="en-US" sz="2400" i="1" smtClean="0"/>
              <a:t>,</a:t>
            </a:r>
            <a:r>
              <a:rPr lang="en-US" sz="2400" smtClean="0"/>
              <a:t> </a:t>
            </a:r>
            <a:r>
              <a:rPr lang="en-US" sz="2400" i="1" smtClean="0"/>
              <a:t>JohnCalls</a:t>
            </a:r>
            <a:r>
              <a:rPr lang="en-US" sz="2400" smtClean="0"/>
              <a:t>(</a:t>
            </a:r>
            <a:r>
              <a:rPr lang="en-US" sz="2400" b="1" i="1" smtClean="0"/>
              <a:t>J</a:t>
            </a:r>
            <a:r>
              <a:rPr lang="en-US" sz="2400" smtClean="0"/>
              <a:t>), </a:t>
            </a:r>
            <a:r>
              <a:rPr lang="en-US" sz="2400" i="1" smtClean="0"/>
              <a:t>MaryCalls</a:t>
            </a:r>
            <a:r>
              <a:rPr lang="en-US" sz="2400" smtClean="0"/>
              <a:t>(</a:t>
            </a:r>
            <a:r>
              <a:rPr lang="en-US" sz="2400" b="1" i="1" smtClean="0"/>
              <a:t>M</a:t>
            </a:r>
            <a:r>
              <a:rPr lang="en-US" sz="2400" smtClean="0"/>
              <a:t>)</a:t>
            </a:r>
          </a:p>
          <a:p>
            <a:pPr eaLnBrk="1" hangingPunct="1"/>
            <a:r>
              <a:rPr lang="en-US" sz="2400" smtClean="0"/>
              <a:t>Network topology reflects "causal" knowledge:</a:t>
            </a:r>
          </a:p>
          <a:p>
            <a:pPr lvl="1" eaLnBrk="1" hangingPunct="1"/>
            <a:r>
              <a:rPr lang="en-US" sz="2400" smtClean="0"/>
              <a:t>A </a:t>
            </a:r>
            <a:r>
              <a:rPr lang="en-US" sz="2400" i="1" smtClean="0"/>
              <a:t>burglar</a:t>
            </a:r>
            <a:r>
              <a:rPr lang="en-US" sz="2400" smtClean="0"/>
              <a:t> can set the alarm off</a:t>
            </a:r>
          </a:p>
          <a:p>
            <a:pPr lvl="1" eaLnBrk="1" hangingPunct="1"/>
            <a:r>
              <a:rPr lang="en-US" sz="2400" smtClean="0"/>
              <a:t>An </a:t>
            </a:r>
            <a:r>
              <a:rPr lang="en-US" sz="2400" i="1" smtClean="0"/>
              <a:t>earthquake</a:t>
            </a:r>
            <a:r>
              <a:rPr lang="en-US" sz="2400" smtClean="0"/>
              <a:t> can set the alarm off</a:t>
            </a:r>
          </a:p>
          <a:p>
            <a:pPr lvl="1" eaLnBrk="1" hangingPunct="1"/>
            <a:r>
              <a:rPr lang="en-US" sz="2400" smtClean="0"/>
              <a:t>The alarm can cause </a:t>
            </a:r>
            <a:r>
              <a:rPr lang="en-US" sz="2400" i="1" smtClean="0"/>
              <a:t>Mary to call</a:t>
            </a:r>
          </a:p>
          <a:p>
            <a:pPr lvl="1" eaLnBrk="1" hangingPunct="1"/>
            <a:r>
              <a:rPr lang="en-US" sz="2400" smtClean="0"/>
              <a:t>The alarm can cause </a:t>
            </a:r>
            <a:r>
              <a:rPr lang="en-US" sz="2400" i="1" smtClean="0"/>
              <a:t>John to call</a:t>
            </a:r>
          </a:p>
          <a:p>
            <a:pPr lvl="1" eaLnBrk="1" hangingPunct="1"/>
            <a:endParaRPr lang="en-US" sz="2400" smtClean="0"/>
          </a:p>
        </p:txBody>
      </p:sp>
      <p:sp>
        <p:nvSpPr>
          <p:cNvPr id="6" name="Title 1"/>
          <p:cNvSpPr>
            <a:spLocks noGrp="1"/>
          </p:cNvSpPr>
          <p:nvPr>
            <p:ph type="title"/>
          </p:nvPr>
        </p:nvSpPr>
        <p:spPr>
          <a:xfrm>
            <a:off x="514350" y="304800"/>
            <a:ext cx="9258300" cy="6858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1203" name="Slide Number Placeholder 5"/>
          <p:cNvSpPr>
            <a:spLocks noGrp="1"/>
          </p:cNvSpPr>
          <p:nvPr>
            <p:ph type="sldNum" sz="quarter" idx="12"/>
          </p:nvPr>
        </p:nvSpPr>
        <p:spPr>
          <a:noFill/>
        </p:spPr>
        <p:txBody>
          <a:bodyPr/>
          <a:lstStyle/>
          <a:p>
            <a:fld id="{C71C83FC-8833-4B17-A6FA-5CA0A84BBAAE}" type="slidenum">
              <a:rPr lang="en-US" smtClean="0"/>
              <a:pPr/>
              <a:t>68</a:t>
            </a:fld>
            <a:endParaRPr lang="th-TH" smtClean="0"/>
          </a:p>
        </p:txBody>
      </p:sp>
      <p:pic>
        <p:nvPicPr>
          <p:cNvPr id="51204" name="Picture 2" descr="burglary2"/>
          <p:cNvPicPr>
            <a:picLocks noGrp="1" noChangeAspect="1" noChangeArrowheads="1"/>
          </p:cNvPicPr>
          <p:nvPr>
            <p:ph type="body" idx="1"/>
          </p:nvPr>
        </p:nvPicPr>
        <p:blipFill>
          <a:blip r:embed="rId2" cstate="print"/>
          <a:srcRect/>
          <a:stretch>
            <a:fillRect/>
          </a:stretch>
        </p:blipFill>
        <p:spPr>
          <a:xfrm>
            <a:off x="495300" y="1143000"/>
            <a:ext cx="6172200" cy="4038600"/>
          </a:xfrm>
          <a:noFill/>
        </p:spPr>
      </p:pic>
      <p:sp>
        <p:nvSpPr>
          <p:cNvPr id="51205" name="Text Box 3"/>
          <p:cNvSpPr txBox="1">
            <a:spLocks noChangeArrowheads="1"/>
          </p:cNvSpPr>
          <p:nvPr/>
        </p:nvSpPr>
        <p:spPr bwMode="auto">
          <a:xfrm>
            <a:off x="6286500" y="1828800"/>
            <a:ext cx="3684588" cy="2244725"/>
          </a:xfrm>
          <a:prstGeom prst="rect">
            <a:avLst/>
          </a:prstGeom>
          <a:noFill/>
          <a:ln w="12700" algn="ctr">
            <a:noFill/>
            <a:miter lim="800000"/>
            <a:headEnd/>
            <a:tailEnd/>
          </a:ln>
        </p:spPr>
        <p:txBody>
          <a:bodyPr wrap="none" lIns="90488" tIns="44450" rIns="90488" bIns="44450">
            <a:spAutoFit/>
          </a:bodyPr>
          <a:lstStyle/>
          <a:p>
            <a:r>
              <a:rPr lang="en-US" sz="2000"/>
              <a:t>The topology shows that</a:t>
            </a:r>
          </a:p>
          <a:p>
            <a:r>
              <a:rPr lang="en-US" sz="2000" i="1"/>
              <a:t>Burglary</a:t>
            </a:r>
            <a:r>
              <a:rPr lang="en-US" sz="2000"/>
              <a:t> and </a:t>
            </a:r>
            <a:r>
              <a:rPr lang="en-US" sz="2000" i="1"/>
              <a:t>Earthquake </a:t>
            </a:r>
          </a:p>
          <a:p>
            <a:r>
              <a:rPr lang="en-US" sz="2000"/>
              <a:t>Directly affect the probability</a:t>
            </a:r>
          </a:p>
          <a:p>
            <a:r>
              <a:rPr lang="en-US" sz="2000"/>
              <a:t>Of the alarm. But </a:t>
            </a:r>
            <a:r>
              <a:rPr lang="en-US" sz="2000" i="1"/>
              <a:t>JohnCall</a:t>
            </a:r>
            <a:r>
              <a:rPr lang="en-US" sz="2000"/>
              <a:t> and</a:t>
            </a:r>
          </a:p>
          <a:p>
            <a:r>
              <a:rPr lang="en-US" sz="2000" i="1"/>
              <a:t>MaryCall</a:t>
            </a:r>
            <a:r>
              <a:rPr lang="en-US" sz="2000"/>
              <a:t> depend on the </a:t>
            </a:r>
          </a:p>
          <a:p>
            <a:r>
              <a:rPr lang="en-US" sz="2000"/>
              <a:t>Alarm.</a:t>
            </a:r>
          </a:p>
          <a:p>
            <a:endParaRPr lang="th-TH" sz="2000"/>
          </a:p>
        </p:txBody>
      </p:sp>
      <p:sp>
        <p:nvSpPr>
          <p:cNvPr id="51207" name="Text Box 5"/>
          <p:cNvSpPr txBox="1">
            <a:spLocks noChangeArrowheads="1"/>
          </p:cNvSpPr>
          <p:nvPr/>
        </p:nvSpPr>
        <p:spPr bwMode="auto">
          <a:xfrm>
            <a:off x="266700" y="5181600"/>
            <a:ext cx="10125075" cy="1382713"/>
          </a:xfrm>
          <a:prstGeom prst="rect">
            <a:avLst/>
          </a:prstGeom>
          <a:noFill/>
          <a:ln w="12700" algn="ctr">
            <a:noFill/>
            <a:miter lim="800000"/>
            <a:headEnd/>
            <a:tailEnd/>
          </a:ln>
        </p:spPr>
        <p:txBody>
          <a:bodyPr wrap="none" lIns="90488" tIns="44450" rIns="90488" bIns="44450">
            <a:spAutoFit/>
          </a:bodyPr>
          <a:lstStyle/>
          <a:p>
            <a:pPr>
              <a:buFontTx/>
              <a:buChar char="•"/>
            </a:pPr>
            <a:r>
              <a:rPr lang="en-US" sz="2000"/>
              <a:t> In the </a:t>
            </a:r>
            <a:r>
              <a:rPr lang="en-US" sz="2000" b="1"/>
              <a:t>CPT</a:t>
            </a:r>
            <a:r>
              <a:rPr lang="en-US" sz="2000"/>
              <a:t>(</a:t>
            </a:r>
            <a:r>
              <a:rPr lang="en-US" sz="2000" b="1"/>
              <a:t>conditional probability table</a:t>
            </a:r>
            <a:r>
              <a:rPr lang="en-US" sz="2000"/>
              <a:t>), letters </a:t>
            </a:r>
            <a:r>
              <a:rPr lang="en-US" sz="2000" i="1"/>
              <a:t>B</a:t>
            </a:r>
            <a:r>
              <a:rPr lang="en-US" sz="2000"/>
              <a:t>, </a:t>
            </a:r>
            <a:r>
              <a:rPr lang="en-US" sz="2000" i="1"/>
              <a:t>E</a:t>
            </a:r>
            <a:r>
              <a:rPr lang="en-US" sz="2000"/>
              <a:t>, </a:t>
            </a:r>
            <a:r>
              <a:rPr lang="en-US" sz="2000" i="1"/>
              <a:t>A</a:t>
            </a:r>
            <a:r>
              <a:rPr lang="en-US" sz="2000"/>
              <a:t>, </a:t>
            </a:r>
            <a:r>
              <a:rPr lang="en-US" sz="2000" i="1"/>
              <a:t>J</a:t>
            </a:r>
            <a:r>
              <a:rPr lang="en-US" sz="2000"/>
              <a:t> and </a:t>
            </a:r>
            <a:r>
              <a:rPr lang="en-US" sz="2000" i="1"/>
              <a:t>M</a:t>
            </a:r>
            <a:r>
              <a:rPr lang="en-US" sz="2000"/>
              <a:t> stand for Burglary, </a:t>
            </a:r>
          </a:p>
          <a:p>
            <a:r>
              <a:rPr lang="en-US" sz="2000"/>
              <a:t>  Earthquake, Alarm, JohnCalls and MaryCalls respectively</a:t>
            </a:r>
          </a:p>
          <a:p>
            <a:endParaRPr lang="en-US" sz="2400">
              <a:latin typeface="Times New Roman" pitchFamily="18" charset="0"/>
            </a:endParaRPr>
          </a:p>
          <a:p>
            <a:endParaRPr lang="th-TH" sz="2000"/>
          </a:p>
        </p:txBody>
      </p:sp>
      <p:sp>
        <p:nvSpPr>
          <p:cNvPr id="8" name="Title 1"/>
          <p:cNvSpPr>
            <a:spLocks noGrp="1"/>
          </p:cNvSpPr>
          <p:nvPr>
            <p:ph type="title"/>
          </p:nvPr>
        </p:nvSpPr>
        <p:spPr>
          <a:xfrm>
            <a:off x="514350" y="304800"/>
            <a:ext cx="9258300" cy="8382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2227" name="Slide Number Placeholder 5"/>
          <p:cNvSpPr>
            <a:spLocks noGrp="1"/>
          </p:cNvSpPr>
          <p:nvPr>
            <p:ph type="sldNum" sz="quarter" idx="12"/>
          </p:nvPr>
        </p:nvSpPr>
        <p:spPr>
          <a:noFill/>
        </p:spPr>
        <p:txBody>
          <a:bodyPr/>
          <a:lstStyle/>
          <a:p>
            <a:fld id="{123B8438-7663-4375-AEBF-E15A1BA88B3C}" type="slidenum">
              <a:rPr lang="en-US" smtClean="0"/>
              <a:pPr/>
              <a:t>69</a:t>
            </a:fld>
            <a:endParaRPr lang="th-TH" smtClean="0"/>
          </a:p>
        </p:txBody>
      </p:sp>
      <p:sp>
        <p:nvSpPr>
          <p:cNvPr id="52229" name="Rectangle 3"/>
          <p:cNvSpPr>
            <a:spLocks noGrp="1" noChangeArrowheads="1"/>
          </p:cNvSpPr>
          <p:nvPr>
            <p:ph type="body" idx="1"/>
          </p:nvPr>
        </p:nvSpPr>
        <p:spPr>
          <a:xfrm>
            <a:off x="0" y="1066800"/>
            <a:ext cx="10287000" cy="5486400"/>
          </a:xfrm>
        </p:spPr>
        <p:txBody>
          <a:bodyPr/>
          <a:lstStyle/>
          <a:p>
            <a:pPr eaLnBrk="1" hangingPunct="1"/>
            <a:r>
              <a:rPr lang="en-US" sz="2000" dirty="0" smtClean="0"/>
              <a:t>Once we have specified the topology, we need to specify the </a:t>
            </a:r>
            <a:r>
              <a:rPr lang="en-US" sz="2000" dirty="0" smtClean="0">
                <a:solidFill>
                  <a:schemeClr val="tx2"/>
                </a:solidFill>
              </a:rPr>
              <a:t>CPT</a:t>
            </a:r>
            <a:r>
              <a:rPr lang="en-US" sz="2000" dirty="0" smtClean="0"/>
              <a:t> for each node. For example, </a:t>
            </a:r>
            <a:r>
              <a:rPr lang="en-US" sz="2000" b="1" dirty="0" smtClean="0"/>
              <a:t>the CPT for the random variable </a:t>
            </a:r>
            <a:r>
              <a:rPr lang="en-US" sz="2000" b="1" i="1" dirty="0" smtClean="0">
                <a:solidFill>
                  <a:schemeClr val="tx2"/>
                </a:solidFill>
              </a:rPr>
              <a:t>Alarm</a:t>
            </a:r>
            <a:r>
              <a:rPr lang="en-US" sz="2000" b="1" dirty="0" smtClean="0"/>
              <a:t> might look like this:</a:t>
            </a:r>
            <a:endParaRPr lang="en-US" sz="2000" b="1" dirty="0" smtClean="0">
              <a:cs typeface="Times New Roman" pitchFamily="18" charset="0"/>
            </a:endParaRPr>
          </a:p>
          <a:p>
            <a:pPr eaLnBrk="1" hangingPunct="1">
              <a:buFontTx/>
              <a:buNone/>
            </a:pPr>
            <a:endParaRPr lang="en-US" sz="2000" b="1" dirty="0" smtClean="0"/>
          </a:p>
          <a:p>
            <a:pPr eaLnBrk="1" hangingPunct="1">
              <a:buFontTx/>
              <a:buNone/>
            </a:pPr>
            <a:r>
              <a:rPr lang="en-US" sz="2000" dirty="0" smtClean="0"/>
              <a:t>	   </a:t>
            </a:r>
            <a:r>
              <a:rPr lang="en-US" sz="2000" i="1" dirty="0" smtClean="0"/>
              <a:t>B</a:t>
            </a:r>
            <a:r>
              <a:rPr lang="en-US" sz="2000" dirty="0" smtClean="0"/>
              <a:t>		</a:t>
            </a:r>
            <a:r>
              <a:rPr lang="en-US" sz="2000" i="1" dirty="0" smtClean="0"/>
              <a:t>E</a:t>
            </a:r>
            <a:r>
              <a:rPr lang="en-US" sz="2000" dirty="0" smtClean="0"/>
              <a:t>	      </a:t>
            </a:r>
            <a:r>
              <a:rPr lang="en-US" sz="2000" i="1" dirty="0" smtClean="0"/>
              <a:t>P</a:t>
            </a:r>
            <a:r>
              <a:rPr lang="en-US" sz="2000" dirty="0" smtClean="0"/>
              <a:t>(</a:t>
            </a:r>
            <a:r>
              <a:rPr lang="en-US" sz="2000" i="1" dirty="0" smtClean="0"/>
              <a:t>A</a:t>
            </a:r>
            <a:r>
              <a:rPr lang="en-US" sz="2000" dirty="0" smtClean="0"/>
              <a:t>|</a:t>
            </a:r>
            <a:r>
              <a:rPr lang="en-US" sz="2000" i="1" dirty="0" smtClean="0"/>
              <a:t>B</a:t>
            </a:r>
            <a:r>
              <a:rPr lang="en-US" sz="2000" dirty="0" smtClean="0"/>
              <a:t>, </a:t>
            </a:r>
            <a:r>
              <a:rPr lang="en-US" sz="2000" i="1" dirty="0" smtClean="0"/>
              <a:t>E</a:t>
            </a:r>
            <a:r>
              <a:rPr lang="en-US" sz="2000" dirty="0" smtClean="0"/>
              <a:t>) </a:t>
            </a:r>
            <a:endParaRPr lang="en-US" sz="2000" dirty="0" smtClean="0">
              <a:cs typeface="Times New Roman" pitchFamily="18" charset="0"/>
            </a:endParaRPr>
          </a:p>
          <a:p>
            <a:pPr eaLnBrk="1" hangingPunct="1">
              <a:buFontTx/>
              <a:buNone/>
            </a:pPr>
            <a:r>
              <a:rPr lang="en-US" sz="2000" dirty="0" smtClean="0"/>
              <a:t>				T	 F</a:t>
            </a:r>
            <a:endParaRPr lang="en-US" sz="2000" dirty="0" smtClean="0">
              <a:cs typeface="Times New Roman" pitchFamily="18" charset="0"/>
            </a:endParaRPr>
          </a:p>
          <a:p>
            <a:pPr eaLnBrk="1" hangingPunct="1">
              <a:buFontTx/>
              <a:buNone/>
            </a:pPr>
            <a:r>
              <a:rPr lang="en-US" sz="2000" dirty="0" smtClean="0"/>
              <a:t>	   T		</a:t>
            </a:r>
            <a:r>
              <a:rPr lang="en-US" sz="2000" dirty="0" err="1" smtClean="0"/>
              <a:t>T</a:t>
            </a:r>
            <a:r>
              <a:rPr lang="en-US" sz="2000" dirty="0" smtClean="0"/>
              <a:t>	0.95	0.05</a:t>
            </a:r>
            <a:endParaRPr lang="en-US" sz="2000" dirty="0" smtClean="0">
              <a:cs typeface="Times New Roman" pitchFamily="18" charset="0"/>
            </a:endParaRPr>
          </a:p>
          <a:p>
            <a:pPr eaLnBrk="1" hangingPunct="1">
              <a:buFontTx/>
              <a:buNone/>
            </a:pPr>
            <a:r>
              <a:rPr lang="en-US" sz="2000" dirty="0" smtClean="0"/>
              <a:t>	   T		F	0.94	0.06</a:t>
            </a:r>
            <a:endParaRPr lang="en-US" sz="2000" dirty="0" smtClean="0">
              <a:cs typeface="Times New Roman" pitchFamily="18" charset="0"/>
            </a:endParaRPr>
          </a:p>
          <a:p>
            <a:pPr eaLnBrk="1" hangingPunct="1">
              <a:buFontTx/>
              <a:buNone/>
            </a:pPr>
            <a:r>
              <a:rPr lang="en-US" sz="2000" dirty="0" smtClean="0"/>
              <a:t>	   F 		T	0.29	0.71</a:t>
            </a:r>
            <a:endParaRPr lang="en-US" sz="2000" dirty="0" smtClean="0">
              <a:cs typeface="Times New Roman" pitchFamily="18" charset="0"/>
            </a:endParaRPr>
          </a:p>
          <a:p>
            <a:pPr eaLnBrk="1" hangingPunct="1">
              <a:buFontTx/>
              <a:buNone/>
            </a:pPr>
            <a:r>
              <a:rPr lang="en-US" sz="2000" dirty="0" smtClean="0"/>
              <a:t>        F		</a:t>
            </a:r>
            <a:r>
              <a:rPr lang="en-US" sz="2000" dirty="0" err="1" smtClean="0"/>
              <a:t>F</a:t>
            </a:r>
            <a:r>
              <a:rPr lang="en-US" sz="2000" dirty="0" smtClean="0"/>
              <a:t>	0.001	0.999</a:t>
            </a:r>
            <a:endParaRPr lang="en-US" sz="2000" dirty="0" smtClean="0">
              <a:cs typeface="Times New Roman" pitchFamily="18" charset="0"/>
            </a:endParaRPr>
          </a:p>
          <a:p>
            <a:pPr eaLnBrk="1" hangingPunct="1">
              <a:buFontTx/>
              <a:buNone/>
            </a:pPr>
            <a:r>
              <a:rPr lang="en-US" sz="2000" dirty="0" smtClean="0"/>
              <a:t> </a:t>
            </a:r>
            <a:endParaRPr lang="en-US" sz="2000" dirty="0" smtClean="0">
              <a:cs typeface="Times New Roman" pitchFamily="18" charset="0"/>
            </a:endParaRPr>
          </a:p>
          <a:p>
            <a:pPr eaLnBrk="1" hangingPunct="1">
              <a:buFontTx/>
              <a:buNone/>
            </a:pPr>
            <a:endParaRPr lang="en-US" sz="2000" dirty="0" smtClean="0"/>
          </a:p>
        </p:txBody>
      </p:sp>
      <p:sp>
        <p:nvSpPr>
          <p:cNvPr id="52230" name="Line 4"/>
          <p:cNvSpPr>
            <a:spLocks noChangeShapeType="1"/>
          </p:cNvSpPr>
          <p:nvPr/>
        </p:nvSpPr>
        <p:spPr bwMode="auto">
          <a:xfrm>
            <a:off x="495300" y="2819400"/>
            <a:ext cx="4343400" cy="0"/>
          </a:xfrm>
          <a:prstGeom prst="line">
            <a:avLst/>
          </a:prstGeom>
          <a:noFill/>
          <a:ln w="12700">
            <a:solidFill>
              <a:schemeClr val="tx1"/>
            </a:solidFill>
            <a:round/>
            <a:headEnd/>
            <a:tailEnd/>
          </a:ln>
        </p:spPr>
        <p:txBody>
          <a:bodyPr wrap="none" lIns="90488" tIns="44450" rIns="90488" bIns="44450"/>
          <a:lstStyle/>
          <a:p>
            <a:endParaRPr lang="th-TH"/>
          </a:p>
        </p:txBody>
      </p:sp>
      <p:sp>
        <p:nvSpPr>
          <p:cNvPr id="52231" name="Line 5"/>
          <p:cNvSpPr>
            <a:spLocks noChangeShapeType="1"/>
          </p:cNvSpPr>
          <p:nvPr/>
        </p:nvSpPr>
        <p:spPr bwMode="auto">
          <a:xfrm>
            <a:off x="1257300" y="2438400"/>
            <a:ext cx="0" cy="2286000"/>
          </a:xfrm>
          <a:prstGeom prst="line">
            <a:avLst/>
          </a:prstGeom>
          <a:noFill/>
          <a:ln w="12700">
            <a:solidFill>
              <a:schemeClr val="tx1"/>
            </a:solidFill>
            <a:round/>
            <a:headEnd/>
            <a:tailEnd/>
          </a:ln>
        </p:spPr>
        <p:txBody>
          <a:bodyPr wrap="none" lIns="90488" tIns="44450" rIns="90488" bIns="44450"/>
          <a:lstStyle/>
          <a:p>
            <a:endParaRPr lang="th-TH"/>
          </a:p>
        </p:txBody>
      </p:sp>
      <p:sp>
        <p:nvSpPr>
          <p:cNvPr id="52232" name="Line 6"/>
          <p:cNvSpPr>
            <a:spLocks noChangeShapeType="1"/>
          </p:cNvSpPr>
          <p:nvPr/>
        </p:nvSpPr>
        <p:spPr bwMode="auto">
          <a:xfrm>
            <a:off x="2552700" y="2438400"/>
            <a:ext cx="0" cy="2286000"/>
          </a:xfrm>
          <a:prstGeom prst="line">
            <a:avLst/>
          </a:prstGeom>
          <a:noFill/>
          <a:ln w="12700">
            <a:solidFill>
              <a:schemeClr val="tx1"/>
            </a:solidFill>
            <a:round/>
            <a:headEnd/>
            <a:tailEnd/>
          </a:ln>
        </p:spPr>
        <p:txBody>
          <a:bodyPr wrap="none" lIns="90488" tIns="44450" rIns="90488" bIns="44450"/>
          <a:lstStyle/>
          <a:p>
            <a:endParaRPr lang="th-TH"/>
          </a:p>
        </p:txBody>
      </p:sp>
      <p:sp>
        <p:nvSpPr>
          <p:cNvPr id="52233" name="Line 7"/>
          <p:cNvSpPr>
            <a:spLocks noChangeShapeType="1"/>
          </p:cNvSpPr>
          <p:nvPr/>
        </p:nvSpPr>
        <p:spPr bwMode="auto">
          <a:xfrm>
            <a:off x="3619500" y="2819400"/>
            <a:ext cx="0" cy="1905000"/>
          </a:xfrm>
          <a:prstGeom prst="line">
            <a:avLst/>
          </a:prstGeom>
          <a:noFill/>
          <a:ln w="12700">
            <a:solidFill>
              <a:schemeClr val="tx1"/>
            </a:solidFill>
            <a:round/>
            <a:headEnd/>
            <a:tailEnd/>
          </a:ln>
        </p:spPr>
        <p:txBody>
          <a:bodyPr wrap="none" lIns="90488" tIns="44450" rIns="90488" bIns="44450"/>
          <a:lstStyle/>
          <a:p>
            <a:endParaRPr lang="th-TH"/>
          </a:p>
        </p:txBody>
      </p:sp>
      <p:sp>
        <p:nvSpPr>
          <p:cNvPr id="52234" name="Line 8"/>
          <p:cNvSpPr>
            <a:spLocks noChangeShapeType="1"/>
          </p:cNvSpPr>
          <p:nvPr/>
        </p:nvSpPr>
        <p:spPr bwMode="auto">
          <a:xfrm>
            <a:off x="495300" y="4724400"/>
            <a:ext cx="4343400" cy="0"/>
          </a:xfrm>
          <a:prstGeom prst="line">
            <a:avLst/>
          </a:prstGeom>
          <a:noFill/>
          <a:ln w="12700">
            <a:solidFill>
              <a:schemeClr val="tx1"/>
            </a:solidFill>
            <a:round/>
            <a:headEnd/>
            <a:tailEnd/>
          </a:ln>
        </p:spPr>
        <p:txBody>
          <a:bodyPr wrap="none" lIns="90488" tIns="44450" rIns="90488" bIns="44450"/>
          <a:lstStyle/>
          <a:p>
            <a:endParaRPr lang="th-TH"/>
          </a:p>
        </p:txBody>
      </p:sp>
      <p:sp>
        <p:nvSpPr>
          <p:cNvPr id="52235" name="Line 10"/>
          <p:cNvSpPr>
            <a:spLocks noChangeShapeType="1"/>
          </p:cNvSpPr>
          <p:nvPr/>
        </p:nvSpPr>
        <p:spPr bwMode="auto">
          <a:xfrm>
            <a:off x="4838700" y="2438400"/>
            <a:ext cx="0" cy="2286000"/>
          </a:xfrm>
          <a:prstGeom prst="line">
            <a:avLst/>
          </a:prstGeom>
          <a:noFill/>
          <a:ln w="12700">
            <a:solidFill>
              <a:schemeClr val="tx1"/>
            </a:solidFill>
            <a:round/>
            <a:headEnd/>
            <a:tailEnd/>
          </a:ln>
        </p:spPr>
        <p:txBody>
          <a:bodyPr wrap="none" lIns="90488" tIns="44450" rIns="90488" bIns="44450"/>
          <a:lstStyle/>
          <a:p>
            <a:endParaRPr lang="th-TH"/>
          </a:p>
        </p:txBody>
      </p:sp>
      <p:sp>
        <p:nvSpPr>
          <p:cNvPr id="52236" name="Line 11"/>
          <p:cNvSpPr>
            <a:spLocks noChangeShapeType="1"/>
          </p:cNvSpPr>
          <p:nvPr/>
        </p:nvSpPr>
        <p:spPr bwMode="auto">
          <a:xfrm>
            <a:off x="495300" y="2438400"/>
            <a:ext cx="0" cy="2286000"/>
          </a:xfrm>
          <a:prstGeom prst="line">
            <a:avLst/>
          </a:prstGeom>
          <a:noFill/>
          <a:ln w="12700">
            <a:solidFill>
              <a:schemeClr val="tx1"/>
            </a:solidFill>
            <a:round/>
            <a:headEnd/>
            <a:tailEnd/>
          </a:ln>
        </p:spPr>
        <p:txBody>
          <a:bodyPr wrap="none" lIns="90488" tIns="44450" rIns="90488" bIns="44450"/>
          <a:lstStyle/>
          <a:p>
            <a:endParaRPr lang="th-TH"/>
          </a:p>
        </p:txBody>
      </p:sp>
      <p:sp>
        <p:nvSpPr>
          <p:cNvPr id="52237" name="Line 12"/>
          <p:cNvSpPr>
            <a:spLocks noChangeShapeType="1"/>
          </p:cNvSpPr>
          <p:nvPr/>
        </p:nvSpPr>
        <p:spPr bwMode="auto">
          <a:xfrm>
            <a:off x="495300" y="2438400"/>
            <a:ext cx="4343400" cy="0"/>
          </a:xfrm>
          <a:prstGeom prst="line">
            <a:avLst/>
          </a:prstGeom>
          <a:noFill/>
          <a:ln w="12700">
            <a:solidFill>
              <a:schemeClr val="tx1"/>
            </a:solidFill>
            <a:round/>
            <a:headEnd/>
            <a:tailEnd/>
          </a:ln>
        </p:spPr>
        <p:txBody>
          <a:bodyPr wrap="none" lIns="90488" tIns="44450" rIns="90488" bIns="44450"/>
          <a:lstStyle/>
          <a:p>
            <a:endParaRPr lang="th-TH"/>
          </a:p>
        </p:txBody>
      </p:sp>
      <p:sp>
        <p:nvSpPr>
          <p:cNvPr id="17" name="Title 1"/>
          <p:cNvSpPr>
            <a:spLocks noGrp="1"/>
          </p:cNvSpPr>
          <p:nvPr>
            <p:ph type="title"/>
          </p:nvPr>
        </p:nvSpPr>
        <p:spPr>
          <a:xfrm>
            <a:off x="514350" y="304800"/>
            <a:ext cx="9258300" cy="6096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a:t>
            </a:fld>
            <a:endParaRPr lang="th-TH"/>
          </a:p>
        </p:txBody>
      </p:sp>
      <p:pic>
        <p:nvPicPr>
          <p:cNvPr id="59396" name="Picture 4"/>
          <p:cNvPicPr>
            <a:picLocks noChangeAspect="1" noChangeArrowheads="1"/>
          </p:cNvPicPr>
          <p:nvPr/>
        </p:nvPicPr>
        <p:blipFill>
          <a:blip r:embed="rId2" cstate="print"/>
          <a:srcRect/>
          <a:stretch>
            <a:fillRect/>
          </a:stretch>
        </p:blipFill>
        <p:spPr bwMode="auto">
          <a:xfrm>
            <a:off x="2247900" y="3505200"/>
            <a:ext cx="6135202" cy="2533650"/>
          </a:xfrm>
          <a:prstGeom prst="rect">
            <a:avLst/>
          </a:prstGeom>
          <a:noFill/>
          <a:ln w="9525">
            <a:noFill/>
            <a:miter lim="800000"/>
            <a:headEnd/>
            <a:tailEnd/>
          </a:ln>
        </p:spPr>
      </p:pic>
      <p:sp>
        <p:nvSpPr>
          <p:cNvPr id="9" name="Title 1"/>
          <p:cNvSpPr>
            <a:spLocks noGrp="1"/>
          </p:cNvSpPr>
          <p:nvPr>
            <p:ph type="title"/>
          </p:nvPr>
        </p:nvSpPr>
        <p:spPr>
          <a:xfrm>
            <a:off x="514350" y="274638"/>
            <a:ext cx="9258300" cy="792162"/>
          </a:xfrm>
        </p:spPr>
        <p:txBody>
          <a:bodyPr/>
          <a:lstStyle/>
          <a:p>
            <a:r>
              <a:rPr lang="en-US" sz="4000" dirty="0" smtClean="0"/>
              <a:t>Semantics of Probability</a:t>
            </a:r>
            <a:endParaRPr lang="th-TH" sz="4000" dirty="0"/>
          </a:p>
        </p:txBody>
      </p:sp>
      <p:pic>
        <p:nvPicPr>
          <p:cNvPr id="100353" name="Picture 1"/>
          <p:cNvPicPr>
            <a:picLocks noChangeAspect="1" noChangeArrowheads="1"/>
          </p:cNvPicPr>
          <p:nvPr/>
        </p:nvPicPr>
        <p:blipFill>
          <a:blip r:embed="rId3" cstate="print"/>
          <a:srcRect/>
          <a:stretch>
            <a:fillRect/>
          </a:stretch>
        </p:blipFill>
        <p:spPr bwMode="auto">
          <a:xfrm>
            <a:off x="266700" y="1143000"/>
            <a:ext cx="96964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53251" name="Slide Number Placeholder 5"/>
          <p:cNvSpPr>
            <a:spLocks noGrp="1"/>
          </p:cNvSpPr>
          <p:nvPr>
            <p:ph type="sldNum" sz="quarter" idx="12"/>
          </p:nvPr>
        </p:nvSpPr>
        <p:spPr>
          <a:noFill/>
        </p:spPr>
        <p:txBody>
          <a:bodyPr/>
          <a:lstStyle/>
          <a:p>
            <a:fld id="{D03DA085-9911-4534-8849-BA41E7B3935F}" type="slidenum">
              <a:rPr lang="en-US" smtClean="0"/>
              <a:pPr/>
              <a:t>70</a:t>
            </a:fld>
            <a:endParaRPr lang="th-TH" smtClean="0"/>
          </a:p>
        </p:txBody>
      </p:sp>
      <p:sp>
        <p:nvSpPr>
          <p:cNvPr id="53253" name="Rectangle 3"/>
          <p:cNvSpPr>
            <a:spLocks noGrp="1" noChangeArrowheads="1"/>
          </p:cNvSpPr>
          <p:nvPr>
            <p:ph type="body" idx="1"/>
          </p:nvPr>
        </p:nvSpPr>
        <p:spPr>
          <a:xfrm>
            <a:off x="0" y="1219200"/>
            <a:ext cx="10287000" cy="5638800"/>
          </a:xfrm>
        </p:spPr>
        <p:txBody>
          <a:bodyPr/>
          <a:lstStyle/>
          <a:p>
            <a:pPr eaLnBrk="1" hangingPunct="1">
              <a:lnSpc>
                <a:spcPct val="90000"/>
              </a:lnSpc>
            </a:pPr>
            <a:r>
              <a:rPr lang="en-US" sz="2400" dirty="0" smtClean="0"/>
              <a:t>There are two ways to understand the semantics of Bayesian networks, </a:t>
            </a:r>
          </a:p>
          <a:p>
            <a:pPr lvl="1" eaLnBrk="1" hangingPunct="1">
              <a:lnSpc>
                <a:spcPct val="90000"/>
              </a:lnSpc>
            </a:pPr>
            <a:r>
              <a:rPr lang="en-US" sz="2000" dirty="0" smtClean="0"/>
              <a:t>To see network as a representation of</a:t>
            </a:r>
            <a:r>
              <a:rPr lang="en-US" sz="2000" b="1" dirty="0" smtClean="0"/>
              <a:t> JPD (joint probability distribution)</a:t>
            </a:r>
          </a:p>
          <a:p>
            <a:pPr lvl="1" eaLnBrk="1" hangingPunct="1">
              <a:lnSpc>
                <a:spcPct val="90000"/>
              </a:lnSpc>
            </a:pPr>
            <a:r>
              <a:rPr lang="en-US" sz="2000" dirty="0" smtClean="0"/>
              <a:t>To view network as an encoding of a </a:t>
            </a:r>
            <a:r>
              <a:rPr lang="en-US" sz="2000" b="1" dirty="0" smtClean="0"/>
              <a:t>collection of conditional independence </a:t>
            </a:r>
            <a:r>
              <a:rPr lang="en-US" sz="2000" dirty="0" smtClean="0"/>
              <a:t>statements</a:t>
            </a:r>
          </a:p>
          <a:p>
            <a:pPr eaLnBrk="1" hangingPunct="1">
              <a:lnSpc>
                <a:spcPct val="90000"/>
              </a:lnSpc>
            </a:pPr>
            <a:r>
              <a:rPr lang="en-US" sz="2400" dirty="0" smtClean="0"/>
              <a:t> A generic entry in the joint is the probability of a </a:t>
            </a:r>
            <a:r>
              <a:rPr lang="en-US" sz="2400" i="1" dirty="0" smtClean="0"/>
              <a:t>conjunction</a:t>
            </a:r>
            <a:r>
              <a:rPr lang="en-US" sz="2400" dirty="0" smtClean="0"/>
              <a:t> of particular assignments to each variable, such as </a:t>
            </a:r>
          </a:p>
          <a:p>
            <a:pPr eaLnBrk="1" hangingPunct="1">
              <a:lnSpc>
                <a:spcPct val="90000"/>
              </a:lnSpc>
              <a:buFontTx/>
              <a:buNone/>
            </a:pPr>
            <a:r>
              <a:rPr lang="en-US" sz="2400" b="1" dirty="0" smtClean="0"/>
              <a:t>	</a:t>
            </a:r>
            <a:r>
              <a:rPr lang="en-US" sz="2400" i="1" dirty="0" smtClean="0"/>
              <a:t>P</a:t>
            </a:r>
            <a:r>
              <a:rPr lang="en-US" sz="2400" dirty="0" smtClean="0"/>
              <a:t>(</a:t>
            </a:r>
            <a:r>
              <a:rPr lang="en-US" sz="2400" i="1" dirty="0" smtClean="0"/>
              <a:t>X</a:t>
            </a:r>
            <a:r>
              <a:rPr lang="en-US" sz="2400" baseline="-25000" dirty="0" smtClean="0"/>
              <a:t>i</a:t>
            </a:r>
            <a:r>
              <a:rPr lang="en-US" sz="2400" dirty="0" smtClean="0"/>
              <a:t>= </a:t>
            </a:r>
            <a:r>
              <a:rPr lang="en-US" sz="2400" i="1" dirty="0" smtClean="0"/>
              <a:t>x</a:t>
            </a:r>
            <a:r>
              <a:rPr lang="en-US" sz="2400" baseline="-25000" dirty="0" smtClean="0"/>
              <a:t>1</a:t>
            </a:r>
            <a:r>
              <a:rPr lang="en-US" sz="2400" dirty="0" smtClean="0">
                <a:sym typeface="Symbol" pitchFamily="18" charset="2"/>
              </a:rPr>
              <a:t></a:t>
            </a:r>
            <a:r>
              <a:rPr lang="en-US" sz="2400" i="1" dirty="0" smtClean="0">
                <a:sym typeface="Symbol" pitchFamily="18" charset="2"/>
              </a:rPr>
              <a:t>x</a:t>
            </a:r>
            <a:r>
              <a:rPr lang="en-US" sz="2400" baseline="-25000" dirty="0" smtClean="0">
                <a:sym typeface="Symbol" pitchFamily="18" charset="2"/>
              </a:rPr>
              <a:t>2</a:t>
            </a:r>
            <a:r>
              <a:rPr lang="en-US" sz="2400" dirty="0" smtClean="0">
                <a:sym typeface="Symbol" pitchFamily="18" charset="2"/>
              </a:rPr>
              <a:t>  …</a:t>
            </a:r>
            <a:r>
              <a:rPr lang="en-US" sz="2400" i="1"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 </a:t>
            </a:r>
            <a:r>
              <a:rPr lang="en-US" sz="2400" dirty="0" smtClean="0">
                <a:cs typeface="Times New Roman" pitchFamily="18" charset="0"/>
                <a:sym typeface="Symbol" pitchFamily="18" charset="2"/>
              </a:rPr>
              <a:t></a:t>
            </a:r>
            <a:r>
              <a:rPr lang="en-US" sz="2400" baseline="-30000" dirty="0" err="1" smtClean="0">
                <a:cs typeface="Times New Roman" pitchFamily="18" charset="0"/>
                <a:sym typeface="Symbol" pitchFamily="18" charset="2"/>
              </a:rPr>
              <a:t>i</a:t>
            </a:r>
            <a:r>
              <a:rPr lang="en-US" sz="2400" baseline="-30000" dirty="0" smtClean="0">
                <a:cs typeface="Times New Roman" pitchFamily="18" charset="0"/>
                <a:sym typeface="Symbol" pitchFamily="18" charset="2"/>
              </a:rPr>
              <a:t>=1-n</a:t>
            </a:r>
            <a:r>
              <a:rPr lang="en-US" sz="2400" dirty="0" smtClean="0">
                <a:cs typeface="Times New Roman" pitchFamily="18" charset="0"/>
                <a:sym typeface="Symbol" pitchFamily="18" charset="2"/>
              </a:rPr>
              <a:t> </a:t>
            </a:r>
            <a:r>
              <a:rPr lang="en-US" sz="2400" i="1" dirty="0" smtClean="0">
                <a:cs typeface="Times New Roman" pitchFamily="18" charset="0"/>
                <a:sym typeface="Symbol" pitchFamily="18" charset="2"/>
              </a:rPr>
              <a:t>P</a:t>
            </a:r>
            <a:r>
              <a:rPr lang="en-US" sz="2400" dirty="0" smtClean="0">
                <a:cs typeface="Times New Roman" pitchFamily="18" charset="0"/>
                <a:sym typeface="Symbol" pitchFamily="18" charset="2"/>
              </a:rPr>
              <a:t>(</a:t>
            </a:r>
            <a:r>
              <a:rPr lang="en-US" sz="2400" i="1" dirty="0" smtClean="0">
                <a:cs typeface="Times New Roman" pitchFamily="18" charset="0"/>
                <a:sym typeface="Symbol" pitchFamily="18" charset="2"/>
              </a:rPr>
              <a:t>X</a:t>
            </a:r>
            <a:r>
              <a:rPr lang="en-US" sz="2400" i="1" baseline="-30000" dirty="0" smtClean="0">
                <a:cs typeface="Times New Roman" pitchFamily="18" charset="0"/>
                <a:sym typeface="Symbol" pitchFamily="18" charset="2"/>
              </a:rPr>
              <a:t>i</a:t>
            </a:r>
            <a:r>
              <a:rPr lang="en-US" sz="2400" dirty="0" smtClean="0">
                <a:cs typeface="Times New Roman" pitchFamily="18" charset="0"/>
                <a:sym typeface="Symbol" pitchFamily="18" charset="2"/>
              </a:rPr>
              <a:t>| </a:t>
            </a:r>
            <a:r>
              <a:rPr lang="en-US" sz="2400" i="1" dirty="0" smtClean="0">
                <a:cs typeface="Times New Roman" pitchFamily="18" charset="0"/>
                <a:sym typeface="Symbol" pitchFamily="18" charset="2"/>
              </a:rPr>
              <a:t>Parents</a:t>
            </a:r>
            <a:r>
              <a:rPr lang="en-US" sz="2400" dirty="0" smtClean="0">
                <a:cs typeface="Times New Roman" pitchFamily="18" charset="0"/>
                <a:sym typeface="Symbol" pitchFamily="18" charset="2"/>
              </a:rPr>
              <a:t>(</a:t>
            </a:r>
            <a:r>
              <a:rPr lang="en-US" sz="2400" i="1" dirty="0" smtClean="0">
                <a:cs typeface="Times New Roman" pitchFamily="18" charset="0"/>
                <a:sym typeface="Symbol" pitchFamily="18" charset="2"/>
              </a:rPr>
              <a:t>X</a:t>
            </a:r>
            <a:r>
              <a:rPr lang="en-US" sz="2400" i="1" baseline="-30000" dirty="0" smtClean="0">
                <a:cs typeface="Times New Roman" pitchFamily="18" charset="0"/>
                <a:sym typeface="Symbol" pitchFamily="18" charset="2"/>
              </a:rPr>
              <a:t>i</a:t>
            </a:r>
            <a:r>
              <a:rPr lang="en-US" sz="2400" dirty="0" smtClean="0">
                <a:cs typeface="Times New Roman" pitchFamily="18" charset="0"/>
                <a:sym typeface="Symbol" pitchFamily="18" charset="2"/>
              </a:rPr>
              <a:t>))</a:t>
            </a:r>
          </a:p>
          <a:p>
            <a:pPr eaLnBrk="1" hangingPunct="1">
              <a:lnSpc>
                <a:spcPct val="90000"/>
              </a:lnSpc>
            </a:pPr>
            <a:endParaRPr lang="en-US" sz="2400" dirty="0" smtClean="0">
              <a:cs typeface="Times New Roman" pitchFamily="18" charset="0"/>
              <a:sym typeface="Symbol" pitchFamily="18" charset="2"/>
            </a:endParaRPr>
          </a:p>
          <a:p>
            <a:pPr eaLnBrk="1" hangingPunct="1">
              <a:lnSpc>
                <a:spcPct val="90000"/>
              </a:lnSpc>
            </a:pPr>
            <a:r>
              <a:rPr lang="en-US" sz="2400" dirty="0" smtClean="0">
                <a:cs typeface="Times New Roman" pitchFamily="18" charset="0"/>
                <a:sym typeface="Symbol" pitchFamily="18" charset="2"/>
              </a:rPr>
              <a:t>Calculate the probability of the event that the </a:t>
            </a:r>
            <a:r>
              <a:rPr lang="en-US" sz="2400" i="1" dirty="0" smtClean="0">
                <a:cs typeface="Times New Roman" pitchFamily="18" charset="0"/>
                <a:sym typeface="Symbol" pitchFamily="18" charset="2"/>
              </a:rPr>
              <a:t>alarm</a:t>
            </a:r>
            <a:r>
              <a:rPr lang="en-US" sz="2400" dirty="0" smtClean="0">
                <a:cs typeface="Times New Roman" pitchFamily="18" charset="0"/>
                <a:sym typeface="Symbol" pitchFamily="18" charset="2"/>
              </a:rPr>
              <a:t> has sounded but neither a </a:t>
            </a:r>
            <a:r>
              <a:rPr lang="en-US" sz="2400" i="1" dirty="0" smtClean="0">
                <a:cs typeface="Times New Roman" pitchFamily="18" charset="0"/>
                <a:sym typeface="Symbol" pitchFamily="18" charset="2"/>
              </a:rPr>
              <a:t>burglary</a:t>
            </a:r>
            <a:r>
              <a:rPr lang="en-US" sz="2400" dirty="0" smtClean="0">
                <a:cs typeface="Times New Roman" pitchFamily="18" charset="0"/>
                <a:sym typeface="Symbol" pitchFamily="18" charset="2"/>
              </a:rPr>
              <a:t> nor an </a:t>
            </a:r>
            <a:r>
              <a:rPr lang="en-US" sz="2400" i="1" dirty="0" smtClean="0">
                <a:cs typeface="Times New Roman" pitchFamily="18" charset="0"/>
                <a:sym typeface="Symbol" pitchFamily="18" charset="2"/>
              </a:rPr>
              <a:t>earthquake</a:t>
            </a:r>
            <a:r>
              <a:rPr lang="en-US" sz="2400" dirty="0" smtClean="0">
                <a:cs typeface="Times New Roman" pitchFamily="18" charset="0"/>
                <a:sym typeface="Symbol" pitchFamily="18" charset="2"/>
              </a:rPr>
              <a:t> has occurred, and both John and Mary call done:</a:t>
            </a:r>
          </a:p>
          <a:p>
            <a:pPr lvl="1" eaLnBrk="1" hangingPunct="1">
              <a:lnSpc>
                <a:spcPct val="90000"/>
              </a:lnSpc>
            </a:pP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a:t>
            </a:r>
            <a:r>
              <a:rPr lang="en-US" sz="2000" b="1" i="1" dirty="0" smtClean="0">
                <a:cs typeface="Times New Roman" pitchFamily="18" charset="0"/>
                <a:sym typeface="Symbol" pitchFamily="18" charset="2"/>
              </a:rPr>
              <a:t>J</a:t>
            </a:r>
            <a:r>
              <a:rPr lang="en-US" sz="2000" b="1" dirty="0" smtClean="0">
                <a:cs typeface="Times New Roman" pitchFamily="18" charset="0"/>
                <a:sym typeface="Symbol" pitchFamily="18" charset="2"/>
              </a:rPr>
              <a:t>  </a:t>
            </a:r>
            <a:r>
              <a:rPr lang="en-US" sz="2000" b="1" i="1" dirty="0" smtClean="0">
                <a:cs typeface="Times New Roman" pitchFamily="18" charset="0"/>
                <a:sym typeface="Symbol" pitchFamily="18" charset="2"/>
              </a:rPr>
              <a:t>M</a:t>
            </a:r>
            <a:r>
              <a:rPr lang="en-US" sz="2000" b="1" dirty="0" smtClean="0">
                <a:cs typeface="Times New Roman" pitchFamily="18" charset="0"/>
                <a:sym typeface="Symbol" pitchFamily="18" charset="2"/>
              </a:rPr>
              <a:t>  </a:t>
            </a:r>
            <a:r>
              <a:rPr lang="en-US" sz="2000" b="1" i="1" dirty="0" smtClean="0">
                <a:cs typeface="Times New Roman" pitchFamily="18" charset="0"/>
                <a:sym typeface="Symbol" pitchFamily="18" charset="2"/>
              </a:rPr>
              <a:t>A</a:t>
            </a:r>
            <a:r>
              <a:rPr lang="en-US" sz="2000" b="1" dirty="0" smtClean="0">
                <a:cs typeface="Times New Roman" pitchFamily="18" charset="0"/>
                <a:sym typeface="Symbol" pitchFamily="18" charset="2"/>
              </a:rPr>
              <a:t>  ~</a:t>
            </a:r>
            <a:r>
              <a:rPr lang="en-US" sz="2000" b="1" i="1" dirty="0" smtClean="0">
                <a:cs typeface="Times New Roman" pitchFamily="18" charset="0"/>
                <a:sym typeface="Symbol" pitchFamily="18" charset="2"/>
              </a:rPr>
              <a:t>B</a:t>
            </a:r>
            <a:r>
              <a:rPr lang="en-US" sz="2000" b="1" dirty="0" smtClean="0">
                <a:cs typeface="Times New Roman" pitchFamily="18" charset="0"/>
                <a:sym typeface="Symbol" pitchFamily="18" charset="2"/>
              </a:rPr>
              <a:t>  ~</a:t>
            </a:r>
            <a:r>
              <a:rPr lang="en-US" sz="2000" b="1" i="1" dirty="0" smtClean="0">
                <a:cs typeface="Times New Roman" pitchFamily="18" charset="0"/>
                <a:sym typeface="Symbol" pitchFamily="18" charset="2"/>
              </a:rPr>
              <a:t>E</a:t>
            </a:r>
            <a:r>
              <a:rPr lang="en-US" sz="2000" b="1" dirty="0" smtClean="0">
                <a:cs typeface="Times New Roman" pitchFamily="18" charset="0"/>
                <a:sym typeface="Symbol" pitchFamily="18" charset="2"/>
              </a:rPr>
              <a:t>)</a:t>
            </a:r>
            <a:r>
              <a:rPr lang="en-US" sz="2000" dirty="0" smtClean="0">
                <a:cs typeface="Times New Roman" pitchFamily="18" charset="0"/>
                <a:sym typeface="Symbol" pitchFamily="18" charset="2"/>
              </a:rPr>
              <a:t> = </a:t>
            </a: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a:t>
            </a:r>
            <a:r>
              <a:rPr lang="en-US" sz="2000" b="1" i="1" dirty="0" smtClean="0">
                <a:cs typeface="Times New Roman" pitchFamily="18" charset="0"/>
                <a:sym typeface="Symbol" pitchFamily="18" charset="2"/>
              </a:rPr>
              <a:t>J</a:t>
            </a:r>
            <a:r>
              <a:rPr lang="en-US" sz="2000" b="1" dirty="0" smtClean="0">
                <a:cs typeface="Times New Roman" pitchFamily="18" charset="0"/>
                <a:sym typeface="Symbol" pitchFamily="18" charset="2"/>
              </a:rPr>
              <a:t>|</a:t>
            </a:r>
            <a:r>
              <a:rPr lang="en-US" sz="2000" b="1" i="1" dirty="0" smtClean="0">
                <a:cs typeface="Times New Roman" pitchFamily="18" charset="0"/>
                <a:sym typeface="Symbol" pitchFamily="18" charset="2"/>
              </a:rPr>
              <a:t>A</a:t>
            </a:r>
            <a:r>
              <a:rPr lang="en-US" sz="2000" b="1" dirty="0" smtClean="0">
                <a:cs typeface="Times New Roman" pitchFamily="18" charset="0"/>
                <a:sym typeface="Symbol" pitchFamily="18" charset="2"/>
              </a:rPr>
              <a:t> ) * </a:t>
            </a: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M</a:t>
            </a:r>
            <a:r>
              <a:rPr lang="en-US" sz="2000" b="1" dirty="0" smtClean="0">
                <a:cs typeface="Times New Roman" pitchFamily="18" charset="0"/>
                <a:sym typeface="Symbol" pitchFamily="18" charset="2"/>
              </a:rPr>
              <a:t>|</a:t>
            </a:r>
            <a:r>
              <a:rPr lang="en-US" sz="2000" b="1" i="1" dirty="0" smtClean="0">
                <a:cs typeface="Times New Roman" pitchFamily="18" charset="0"/>
                <a:sym typeface="Symbol" pitchFamily="18" charset="2"/>
              </a:rPr>
              <a:t>A</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A</a:t>
            </a:r>
            <a:r>
              <a:rPr lang="en-US" sz="2000" b="1" dirty="0" smtClean="0">
                <a:cs typeface="Times New Roman" pitchFamily="18" charset="0"/>
                <a:sym typeface="Symbol" pitchFamily="18" charset="2"/>
              </a:rPr>
              <a:t> | ~</a:t>
            </a:r>
            <a:r>
              <a:rPr lang="en-US" sz="2000" b="1" i="1" dirty="0" smtClean="0">
                <a:cs typeface="Times New Roman" pitchFamily="18" charset="0"/>
                <a:sym typeface="Symbol" pitchFamily="18" charset="2"/>
              </a:rPr>
              <a:t>B </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E</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a:t>
            </a:r>
            <a:r>
              <a:rPr lang="en-US" sz="2000" b="1" i="1" dirty="0" smtClean="0">
                <a:cs typeface="Times New Roman" pitchFamily="18" charset="0"/>
                <a:sym typeface="Symbol" pitchFamily="18" charset="2"/>
              </a:rPr>
              <a:t>B</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P</a:t>
            </a:r>
            <a:r>
              <a:rPr lang="en-US" sz="2000" b="1" dirty="0" smtClean="0">
                <a:cs typeface="Times New Roman" pitchFamily="18" charset="0"/>
                <a:sym typeface="Symbol" pitchFamily="18" charset="2"/>
              </a:rPr>
              <a:t>( ~</a:t>
            </a:r>
            <a:r>
              <a:rPr lang="en-US" sz="2000" b="1" i="1" dirty="0" smtClean="0">
                <a:cs typeface="Times New Roman" pitchFamily="18" charset="0"/>
                <a:sym typeface="Symbol" pitchFamily="18" charset="2"/>
              </a:rPr>
              <a:t>E</a:t>
            </a:r>
            <a:r>
              <a:rPr lang="en-US" sz="2000" b="1" dirty="0" smtClean="0">
                <a:cs typeface="Times New Roman" pitchFamily="18" charset="0"/>
                <a:sym typeface="Symbol" pitchFamily="18" charset="2"/>
              </a:rPr>
              <a:t>) </a:t>
            </a:r>
          </a:p>
          <a:p>
            <a:pPr lvl="1" eaLnBrk="1" hangingPunct="1">
              <a:lnSpc>
                <a:spcPct val="90000"/>
              </a:lnSpc>
              <a:buFontTx/>
              <a:buNone/>
            </a:pPr>
            <a:r>
              <a:rPr lang="en-US" sz="2000" dirty="0" smtClean="0">
                <a:cs typeface="Times New Roman" pitchFamily="18" charset="0"/>
                <a:sym typeface="Symbol" pitchFamily="18" charset="2"/>
              </a:rPr>
              <a:t>                                           = 0.90 x 0.70 x 0.001 x 0.999 x 0.998 = </a:t>
            </a:r>
            <a:r>
              <a:rPr lang="en-US" sz="2000" b="1" dirty="0" smtClean="0">
                <a:cs typeface="Times New Roman" pitchFamily="18" charset="0"/>
                <a:sym typeface="Symbol" pitchFamily="18" charset="2"/>
              </a:rPr>
              <a:t>0.00062</a:t>
            </a:r>
          </a:p>
          <a:p>
            <a:pPr eaLnBrk="1" hangingPunct="1">
              <a:lnSpc>
                <a:spcPct val="90000"/>
              </a:lnSpc>
              <a:buFontTx/>
              <a:buNone/>
            </a:pPr>
            <a:endParaRPr lang="en-US" sz="2400" dirty="0" smtClean="0">
              <a:sym typeface="Symbol" pitchFamily="18" charset="2"/>
            </a:endParaRPr>
          </a:p>
          <a:p>
            <a:pPr eaLnBrk="1" hangingPunct="1">
              <a:lnSpc>
                <a:spcPct val="90000"/>
              </a:lnSpc>
              <a:buFontTx/>
              <a:buNone/>
            </a:pPr>
            <a:r>
              <a:rPr lang="en-US" sz="2400" dirty="0" smtClean="0"/>
              <a:t>           	</a:t>
            </a:r>
          </a:p>
        </p:txBody>
      </p:sp>
      <p:sp>
        <p:nvSpPr>
          <p:cNvPr id="6" name="Title 1"/>
          <p:cNvSpPr>
            <a:spLocks noGrp="1"/>
          </p:cNvSpPr>
          <p:nvPr>
            <p:ph type="title"/>
          </p:nvPr>
        </p:nvSpPr>
        <p:spPr>
          <a:xfrm>
            <a:off x="514350" y="304800"/>
            <a:ext cx="9258300" cy="6096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600200"/>
            <a:ext cx="9753600" cy="4525963"/>
          </a:xfrm>
        </p:spPr>
        <p:txBody>
          <a:bodyPr/>
          <a:lstStyle/>
          <a:p>
            <a:r>
              <a:rPr lang="en-US" sz="2400" b="1" dirty="0" smtClean="0"/>
              <a:t>Example 8.16 </a:t>
            </a:r>
            <a:r>
              <a:rPr lang="en-US" sz="2400" dirty="0" smtClean="0"/>
              <a:t>Consider the problem of diagnosing why someone is </a:t>
            </a:r>
            <a:r>
              <a:rPr lang="en-US" sz="2400" b="1" i="1" dirty="0" smtClean="0"/>
              <a:t>sneezing</a:t>
            </a:r>
            <a:r>
              <a:rPr lang="en-US" sz="2400" dirty="0" smtClean="0"/>
              <a:t> and perhaps has a </a:t>
            </a:r>
            <a:r>
              <a:rPr lang="en-US" sz="2400" b="1" i="1" dirty="0" smtClean="0"/>
              <a:t>fever</a:t>
            </a:r>
            <a:r>
              <a:rPr lang="en-US" sz="2400" dirty="0" smtClean="0"/>
              <a:t>. Sneezing could be because of influenza or because of hay fever. They are not independent, but are correlated due to the season. Suppose hay fever depends on the season because it depends on the amount of pollen, which in turn depends on the season. The agent does not get to observe sneezing directly, but rather observed just the “</a:t>
            </a:r>
            <a:r>
              <a:rPr lang="en-US" sz="2400" b="1" i="1" dirty="0" err="1" smtClean="0"/>
              <a:t>Achoo</a:t>
            </a:r>
            <a:r>
              <a:rPr lang="en-US" sz="2400" dirty="0" smtClean="0"/>
              <a:t>” </a:t>
            </a:r>
            <a:r>
              <a:rPr lang="en-US" sz="2400" b="1" i="1" dirty="0" smtClean="0"/>
              <a:t>sound</a:t>
            </a:r>
            <a:r>
              <a:rPr lang="en-US" sz="2400" dirty="0" smtClean="0"/>
              <a:t>. Suppose fever depends directly on</a:t>
            </a:r>
            <a:r>
              <a:rPr lang="en-US" sz="2400" b="1" i="1" dirty="0" smtClean="0"/>
              <a:t> influenza</a:t>
            </a:r>
            <a:r>
              <a:rPr lang="en-US" sz="2400" dirty="0" smtClean="0"/>
              <a:t>. These dependency considerations lead to the </a:t>
            </a:r>
            <a:r>
              <a:rPr lang="en-US" sz="2400" b="1" dirty="0" smtClean="0"/>
              <a:t>belief network </a:t>
            </a:r>
            <a:r>
              <a:rPr lang="en-US" sz="2400" dirty="0" smtClean="0"/>
              <a:t>of </a:t>
            </a:r>
            <a:r>
              <a:rPr lang="en-US" sz="2400" b="1" dirty="0" smtClean="0"/>
              <a:t>Figure 8.4</a:t>
            </a:r>
            <a:r>
              <a:rPr lang="en-US" sz="2400" dirty="0" smtClean="0"/>
              <a:t>.</a:t>
            </a:r>
            <a:endParaRPr lang="th-TH" sz="24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71</a:t>
            </a:fld>
            <a:endParaRPr lang="th-TH"/>
          </a:p>
        </p:txBody>
      </p:sp>
      <p:sp>
        <p:nvSpPr>
          <p:cNvPr id="6" name="Title 1"/>
          <p:cNvSpPr>
            <a:spLocks noGrp="1"/>
          </p:cNvSpPr>
          <p:nvPr>
            <p:ph type="title"/>
          </p:nvPr>
        </p:nvSpPr>
        <p:spPr>
          <a:xfrm>
            <a:off x="514350" y="304800"/>
            <a:ext cx="9258300" cy="8382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72</a:t>
            </a:fld>
            <a:endParaRPr lang="th-TH"/>
          </a:p>
        </p:txBody>
      </p:sp>
      <p:pic>
        <p:nvPicPr>
          <p:cNvPr id="146434" name="Picture 2"/>
          <p:cNvPicPr>
            <a:picLocks noChangeAspect="1" noChangeArrowheads="1"/>
          </p:cNvPicPr>
          <p:nvPr/>
        </p:nvPicPr>
        <p:blipFill>
          <a:blip r:embed="rId2" cstate="print"/>
          <a:srcRect/>
          <a:stretch>
            <a:fillRect/>
          </a:stretch>
        </p:blipFill>
        <p:spPr bwMode="auto">
          <a:xfrm>
            <a:off x="2095500" y="1143000"/>
            <a:ext cx="5715000" cy="4916352"/>
          </a:xfrm>
          <a:prstGeom prst="rect">
            <a:avLst/>
          </a:prstGeom>
          <a:noFill/>
          <a:ln w="9525">
            <a:noFill/>
            <a:miter lim="800000"/>
            <a:headEnd/>
            <a:tailEnd/>
          </a:ln>
        </p:spPr>
      </p:pic>
      <p:sp>
        <p:nvSpPr>
          <p:cNvPr id="7" name="Title 1"/>
          <p:cNvSpPr>
            <a:spLocks noGrp="1"/>
          </p:cNvSpPr>
          <p:nvPr>
            <p:ph type="title"/>
          </p:nvPr>
        </p:nvSpPr>
        <p:spPr>
          <a:xfrm>
            <a:off x="514350" y="304800"/>
            <a:ext cx="9258300" cy="838200"/>
          </a:xfrm>
        </p:spPr>
        <p:txBody>
          <a:bodyPr/>
          <a:lstStyle/>
          <a:p>
            <a:r>
              <a:rPr lang="en-US" sz="4000" dirty="0" smtClean="0"/>
              <a:t>Constructing Belief Networks</a:t>
            </a:r>
            <a:endParaRPr lang="th-TH" sz="4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69635" name="Slide Number Placeholder 5"/>
          <p:cNvSpPr>
            <a:spLocks noGrp="1"/>
          </p:cNvSpPr>
          <p:nvPr>
            <p:ph type="sldNum" sz="quarter" idx="12"/>
          </p:nvPr>
        </p:nvSpPr>
        <p:spPr>
          <a:noFill/>
        </p:spPr>
        <p:txBody>
          <a:bodyPr/>
          <a:lstStyle/>
          <a:p>
            <a:fld id="{9E5583FB-F361-4CFD-8A0D-47FDA3EE6E87}" type="slidenum">
              <a:rPr lang="en-US" smtClean="0"/>
              <a:pPr/>
              <a:t>73</a:t>
            </a:fld>
            <a:endParaRPr lang="th-TH" smtClean="0"/>
          </a:p>
        </p:txBody>
      </p:sp>
      <p:sp>
        <p:nvSpPr>
          <p:cNvPr id="69636" name="Rectangle 2"/>
          <p:cNvSpPr>
            <a:spLocks noGrp="1" noChangeArrowheads="1"/>
          </p:cNvSpPr>
          <p:nvPr>
            <p:ph type="title"/>
          </p:nvPr>
        </p:nvSpPr>
        <p:spPr>
          <a:xfrm>
            <a:off x="876300" y="533400"/>
            <a:ext cx="8743950" cy="579438"/>
          </a:xfrm>
        </p:spPr>
        <p:txBody>
          <a:bodyPr/>
          <a:lstStyle/>
          <a:p>
            <a:pPr eaLnBrk="1" hangingPunct="1"/>
            <a:r>
              <a:rPr lang="en-US" sz="4000" dirty="0" smtClean="0"/>
              <a:t>Exercise 1</a:t>
            </a:r>
          </a:p>
        </p:txBody>
      </p:sp>
      <p:sp>
        <p:nvSpPr>
          <p:cNvPr id="6" name="Content Placeholder 5"/>
          <p:cNvSpPr>
            <a:spLocks noGrp="1"/>
          </p:cNvSpPr>
          <p:nvPr>
            <p:ph idx="1"/>
          </p:nvPr>
        </p:nvSpPr>
        <p:spPr>
          <a:xfrm>
            <a:off x="514350" y="1371600"/>
            <a:ext cx="9258300" cy="4754563"/>
          </a:xfrm>
        </p:spPr>
        <p:txBody>
          <a:bodyPr/>
          <a:lstStyle/>
          <a:p>
            <a:r>
              <a:rPr lang="en-US" sz="2800" dirty="0" smtClean="0"/>
              <a:t>Consider the following </a:t>
            </a:r>
            <a:r>
              <a:rPr lang="en-US" sz="2800" b="1" dirty="0" smtClean="0"/>
              <a:t>three variables </a:t>
            </a:r>
            <a:r>
              <a:rPr lang="en-US" sz="2800" dirty="0" smtClean="0"/>
              <a:t>Bayesian network:</a:t>
            </a:r>
          </a:p>
          <a:p>
            <a:endParaRPr lang="th-TH" dirty="0"/>
          </a:p>
        </p:txBody>
      </p:sp>
      <p:pic>
        <p:nvPicPr>
          <p:cNvPr id="193537" name="Picture 2"/>
          <p:cNvPicPr>
            <a:picLocks noChangeAspect="1" noChangeArrowheads="1"/>
          </p:cNvPicPr>
          <p:nvPr/>
        </p:nvPicPr>
        <p:blipFill>
          <a:blip r:embed="rId3" cstate="print"/>
          <a:srcRect/>
          <a:stretch>
            <a:fillRect/>
          </a:stretch>
        </p:blipFill>
        <p:spPr bwMode="auto">
          <a:xfrm>
            <a:off x="2552700" y="2743200"/>
            <a:ext cx="5575402" cy="2590800"/>
          </a:xfrm>
          <a:prstGeom prst="rect">
            <a:avLst/>
          </a:prstGeom>
          <a:noFill/>
        </p:spPr>
      </p:pic>
      <p:sp>
        <p:nvSpPr>
          <p:cNvPr id="193539" name="Rectangle 3"/>
          <p:cNvSpPr>
            <a:spLocks noChangeArrowheads="1"/>
          </p:cNvSpPr>
          <p:nvPr/>
        </p:nvSpPr>
        <p:spPr bwMode="auto">
          <a:xfrm>
            <a:off x="0" y="1647825"/>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dirty="0" smtClean="0"/>
              <a:t>Asst. Prof. Dr. </a:t>
            </a:r>
            <a:r>
              <a:rPr lang="en-US" dirty="0" err="1" smtClean="0"/>
              <a:t>Anilkumar</a:t>
            </a:r>
            <a:r>
              <a:rPr lang="en-US" dirty="0" smtClean="0"/>
              <a:t> K.G</a:t>
            </a:r>
            <a:endParaRPr lang="th-TH" dirty="0" smtClean="0"/>
          </a:p>
        </p:txBody>
      </p:sp>
      <p:sp>
        <p:nvSpPr>
          <p:cNvPr id="70659" name="Slide Number Placeholder 5"/>
          <p:cNvSpPr>
            <a:spLocks noGrp="1"/>
          </p:cNvSpPr>
          <p:nvPr>
            <p:ph type="sldNum" sz="quarter" idx="12"/>
          </p:nvPr>
        </p:nvSpPr>
        <p:spPr>
          <a:noFill/>
        </p:spPr>
        <p:txBody>
          <a:bodyPr/>
          <a:lstStyle/>
          <a:p>
            <a:fld id="{35852BE7-1B57-406D-B05F-DFC9BDD5D4FF}" type="slidenum">
              <a:rPr lang="en-US" smtClean="0"/>
              <a:pPr/>
              <a:t>74</a:t>
            </a:fld>
            <a:endParaRPr lang="th-TH" dirty="0" smtClean="0"/>
          </a:p>
        </p:txBody>
      </p:sp>
      <p:sp>
        <p:nvSpPr>
          <p:cNvPr id="70660" name="Rectangle 2"/>
          <p:cNvSpPr>
            <a:spLocks noGrp="1" noChangeArrowheads="1"/>
          </p:cNvSpPr>
          <p:nvPr>
            <p:ph type="title"/>
          </p:nvPr>
        </p:nvSpPr>
        <p:spPr>
          <a:xfrm>
            <a:off x="514350" y="614363"/>
            <a:ext cx="9258300" cy="461962"/>
          </a:xfrm>
        </p:spPr>
        <p:txBody>
          <a:bodyPr/>
          <a:lstStyle/>
          <a:p>
            <a:pPr eaLnBrk="1" hangingPunct="1"/>
            <a:r>
              <a:rPr lang="en-US" sz="4000" dirty="0" smtClean="0"/>
              <a:t>Exercise 1 cont</a:t>
            </a:r>
          </a:p>
        </p:txBody>
      </p:sp>
      <p:sp>
        <p:nvSpPr>
          <p:cNvPr id="7" name="Content Placeholder 6"/>
          <p:cNvSpPr>
            <a:spLocks noGrp="1"/>
          </p:cNvSpPr>
          <p:nvPr>
            <p:ph idx="1"/>
          </p:nvPr>
        </p:nvSpPr>
        <p:spPr>
          <a:xfrm>
            <a:off x="514350" y="1219200"/>
            <a:ext cx="9258300" cy="4648199"/>
          </a:xfrm>
        </p:spPr>
        <p:txBody>
          <a:bodyPr/>
          <a:lstStyle/>
          <a:p>
            <a:r>
              <a:rPr lang="en-US" sz="2800" dirty="0" smtClean="0"/>
              <a:t>The joint distribution over the three variables; Earthquake (</a:t>
            </a:r>
            <a:r>
              <a:rPr lang="en-US" sz="2800" i="1" dirty="0" smtClean="0"/>
              <a:t>E</a:t>
            </a:r>
            <a:r>
              <a:rPr lang="en-US" sz="2800" dirty="0" smtClean="0"/>
              <a:t>), Burglary (</a:t>
            </a:r>
            <a:r>
              <a:rPr lang="en-US" sz="2800" i="1" dirty="0" smtClean="0"/>
              <a:t>B</a:t>
            </a:r>
            <a:r>
              <a:rPr lang="en-US" sz="2800" dirty="0" smtClean="0"/>
              <a:t>) and Alarm (</a:t>
            </a:r>
            <a:r>
              <a:rPr lang="en-US" sz="2800" i="1" dirty="0" smtClean="0"/>
              <a:t>A</a:t>
            </a:r>
            <a:r>
              <a:rPr lang="en-US" sz="2800" dirty="0" smtClean="0"/>
              <a:t>) are shown below: </a:t>
            </a:r>
            <a:endParaRPr lang="en-US" sz="2800" dirty="0"/>
          </a:p>
        </p:txBody>
      </p:sp>
      <p:pic>
        <p:nvPicPr>
          <p:cNvPr id="192513" name="Picture 1"/>
          <p:cNvPicPr>
            <a:picLocks noChangeAspect="1" noChangeArrowheads="1"/>
          </p:cNvPicPr>
          <p:nvPr/>
        </p:nvPicPr>
        <p:blipFill>
          <a:blip r:embed="rId3" cstate="print"/>
          <a:srcRect/>
          <a:stretch>
            <a:fillRect/>
          </a:stretch>
        </p:blipFill>
        <p:spPr bwMode="auto">
          <a:xfrm>
            <a:off x="2857500" y="2438400"/>
            <a:ext cx="3886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371600"/>
            <a:ext cx="9753600" cy="4754563"/>
          </a:xfrm>
        </p:spPr>
        <p:txBody>
          <a:bodyPr/>
          <a:lstStyle/>
          <a:p>
            <a:r>
              <a:rPr lang="en-US" sz="2800" dirty="0" smtClean="0"/>
              <a:t>Based on the network, compute </a:t>
            </a:r>
            <a:r>
              <a:rPr lang="en-US" sz="2800" i="1" dirty="0" smtClean="0"/>
              <a:t>P</a:t>
            </a:r>
            <a:r>
              <a:rPr lang="en-US" sz="2800" dirty="0" smtClean="0"/>
              <a:t>(</a:t>
            </a:r>
            <a:r>
              <a:rPr lang="en-US" sz="2800" i="1" dirty="0" smtClean="0"/>
              <a:t>A</a:t>
            </a:r>
            <a:r>
              <a:rPr lang="en-US" sz="2800" baseline="30000" dirty="0" smtClean="0"/>
              <a:t>1</a:t>
            </a:r>
            <a:r>
              <a:rPr lang="en-US" sz="2800" dirty="0" smtClean="0"/>
              <a:t>|</a:t>
            </a:r>
            <a:r>
              <a:rPr lang="en-US" sz="2800" i="1" dirty="0" smtClean="0"/>
              <a:t>E</a:t>
            </a:r>
            <a:r>
              <a:rPr lang="en-US" sz="2800" baseline="30000" dirty="0" smtClean="0"/>
              <a:t>1</a:t>
            </a:r>
            <a:r>
              <a:rPr lang="en-US" sz="2800" dirty="0" smtClean="0"/>
              <a:t>) </a:t>
            </a:r>
          </a:p>
          <a:p>
            <a:r>
              <a:rPr lang="en-US" sz="2800" dirty="0" smtClean="0"/>
              <a:t>Based on the network, compute </a:t>
            </a:r>
            <a:r>
              <a:rPr lang="en-US" sz="2800" i="1" dirty="0" smtClean="0"/>
              <a:t>P</a:t>
            </a:r>
            <a:r>
              <a:rPr lang="en-US" sz="2800" dirty="0" smtClean="0"/>
              <a:t>( </a:t>
            </a:r>
            <a:r>
              <a:rPr lang="en-US" sz="2800" i="1" dirty="0" smtClean="0"/>
              <a:t>A</a:t>
            </a:r>
            <a:r>
              <a:rPr lang="en-US" sz="2800" baseline="30000" dirty="0" smtClean="0"/>
              <a:t>1</a:t>
            </a:r>
            <a:r>
              <a:rPr lang="en-US" sz="2800" dirty="0" smtClean="0"/>
              <a:t>| </a:t>
            </a:r>
            <a:r>
              <a:rPr lang="en-US" sz="2800" i="1" dirty="0" smtClean="0"/>
              <a:t>E</a:t>
            </a:r>
            <a:r>
              <a:rPr lang="en-US" sz="2800" baseline="30000" dirty="0" smtClean="0"/>
              <a:t>0</a:t>
            </a:r>
            <a:r>
              <a:rPr lang="en-US" sz="2800" dirty="0" smtClean="0"/>
              <a:t>, </a:t>
            </a:r>
            <a:r>
              <a:rPr lang="en-US" sz="2800" i="1" dirty="0" smtClean="0"/>
              <a:t>B</a:t>
            </a:r>
            <a:r>
              <a:rPr lang="en-US" sz="2800" baseline="30000" dirty="0" smtClean="0"/>
              <a:t>1</a:t>
            </a:r>
            <a:r>
              <a:rPr lang="en-US" sz="2800" dirty="0" smtClean="0"/>
              <a:t>) </a:t>
            </a:r>
          </a:p>
          <a:p>
            <a:r>
              <a:rPr lang="en-US" sz="2800" dirty="0" smtClean="0"/>
              <a:t>Based on the network, compute </a:t>
            </a:r>
            <a:r>
              <a:rPr lang="en-US" sz="2800" i="1" dirty="0" smtClean="0"/>
              <a:t>P</a:t>
            </a:r>
            <a:r>
              <a:rPr lang="en-US" sz="2800" dirty="0" smtClean="0"/>
              <a:t>( </a:t>
            </a:r>
            <a:r>
              <a:rPr lang="en-US" sz="2800" i="1" dirty="0" smtClean="0"/>
              <a:t>A</a:t>
            </a:r>
            <a:r>
              <a:rPr lang="en-US" sz="2800" baseline="30000" dirty="0" smtClean="0"/>
              <a:t>0</a:t>
            </a:r>
            <a:r>
              <a:rPr lang="en-US" sz="2800" dirty="0" smtClean="0"/>
              <a:t>| </a:t>
            </a:r>
            <a:r>
              <a:rPr lang="en-US" sz="2800" i="1" dirty="0" smtClean="0"/>
              <a:t>E</a:t>
            </a:r>
            <a:r>
              <a:rPr lang="en-US" sz="2800" baseline="30000" dirty="0" smtClean="0"/>
              <a:t>1</a:t>
            </a:r>
            <a:r>
              <a:rPr lang="en-US" sz="2800" dirty="0" smtClean="0"/>
              <a:t>, </a:t>
            </a:r>
            <a:r>
              <a:rPr lang="en-US" sz="2800" i="1" dirty="0" smtClean="0"/>
              <a:t>B</a:t>
            </a:r>
            <a:r>
              <a:rPr lang="en-US" sz="2800" baseline="30000" dirty="0" smtClean="0"/>
              <a:t>1</a:t>
            </a:r>
            <a:r>
              <a:rPr lang="en-US" sz="2800" dirty="0" smtClean="0"/>
              <a:t>)</a:t>
            </a:r>
          </a:p>
          <a:p>
            <a:r>
              <a:rPr lang="en-US" sz="2800" dirty="0" smtClean="0"/>
              <a:t>By direct computation of the joint probability distribution, show </a:t>
            </a:r>
            <a:r>
              <a:rPr lang="en-US" sz="2800" i="1" dirty="0" smtClean="0"/>
              <a:t>P</a:t>
            </a:r>
            <a:r>
              <a:rPr lang="en-US" sz="2800" dirty="0" smtClean="0"/>
              <a:t>(</a:t>
            </a:r>
            <a:r>
              <a:rPr lang="en-US" sz="2800" i="1" dirty="0" smtClean="0"/>
              <a:t>E</a:t>
            </a:r>
            <a:r>
              <a:rPr lang="en-US" sz="2800" baseline="30000" dirty="0" smtClean="0"/>
              <a:t>1</a:t>
            </a:r>
            <a:r>
              <a:rPr lang="en-US" sz="2800" dirty="0" smtClean="0"/>
              <a:t>|</a:t>
            </a:r>
            <a:r>
              <a:rPr lang="en-US" sz="2800" i="1" dirty="0" smtClean="0"/>
              <a:t>A</a:t>
            </a:r>
            <a:r>
              <a:rPr lang="en-US" sz="2800" baseline="30000" dirty="0" smtClean="0"/>
              <a:t>1</a:t>
            </a:r>
            <a:r>
              <a:rPr lang="en-US" sz="2800" dirty="0" smtClean="0"/>
              <a:t>,</a:t>
            </a:r>
            <a:r>
              <a:rPr lang="en-US" sz="2800" i="1" dirty="0" smtClean="0"/>
              <a:t>B</a:t>
            </a:r>
            <a:r>
              <a:rPr lang="en-US" sz="2800" baseline="30000" dirty="0" smtClean="0"/>
              <a:t>1</a:t>
            </a:r>
            <a:r>
              <a:rPr lang="en-US" sz="2800" dirty="0" smtClean="0"/>
              <a:t>) &lt; </a:t>
            </a:r>
            <a:r>
              <a:rPr lang="en-US" sz="2800" i="1" dirty="0" smtClean="0"/>
              <a:t>P</a:t>
            </a:r>
            <a:r>
              <a:rPr lang="en-US" sz="2800" dirty="0" smtClean="0"/>
              <a:t>(</a:t>
            </a:r>
            <a:r>
              <a:rPr lang="en-US" sz="2800" i="1" dirty="0" smtClean="0"/>
              <a:t>E</a:t>
            </a:r>
            <a:r>
              <a:rPr lang="en-US" sz="2800" baseline="30000" dirty="0" smtClean="0"/>
              <a:t>1</a:t>
            </a:r>
            <a:r>
              <a:rPr lang="en-US" sz="2800" dirty="0" smtClean="0"/>
              <a:t>|</a:t>
            </a:r>
            <a:r>
              <a:rPr lang="en-US" sz="2800" i="1" dirty="0" smtClean="0"/>
              <a:t>A</a:t>
            </a:r>
            <a:r>
              <a:rPr lang="en-US" sz="2800" baseline="30000" dirty="0" smtClean="0"/>
              <a:t>1</a:t>
            </a:r>
            <a:r>
              <a:rPr lang="en-US" sz="2800" dirty="0" smtClean="0"/>
              <a:t>).</a:t>
            </a:r>
          </a:p>
          <a:p>
            <a:endParaRPr lang="th-TH" sz="28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75</a:t>
            </a:fld>
            <a:endParaRPr lang="th-TH"/>
          </a:p>
        </p:txBody>
      </p:sp>
      <p:sp>
        <p:nvSpPr>
          <p:cNvPr id="6" name="Rectangle 2"/>
          <p:cNvSpPr>
            <a:spLocks noGrp="1" noChangeArrowheads="1"/>
          </p:cNvSpPr>
          <p:nvPr>
            <p:ph type="title"/>
          </p:nvPr>
        </p:nvSpPr>
        <p:spPr>
          <a:xfrm>
            <a:off x="514350" y="614363"/>
            <a:ext cx="9258300" cy="461962"/>
          </a:xfrm>
        </p:spPr>
        <p:txBody>
          <a:bodyPr/>
          <a:lstStyle/>
          <a:p>
            <a:pPr eaLnBrk="1" hangingPunct="1"/>
            <a:r>
              <a:rPr lang="en-US" sz="4000" dirty="0" smtClean="0"/>
              <a:t>Exercise 1 cont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71683" name="Slide Number Placeholder 5"/>
          <p:cNvSpPr>
            <a:spLocks noGrp="1"/>
          </p:cNvSpPr>
          <p:nvPr>
            <p:ph type="sldNum" sz="quarter" idx="12"/>
          </p:nvPr>
        </p:nvSpPr>
        <p:spPr>
          <a:noFill/>
        </p:spPr>
        <p:txBody>
          <a:bodyPr/>
          <a:lstStyle/>
          <a:p>
            <a:fld id="{CE94905F-81AB-4AED-A329-F30316C51827}" type="slidenum">
              <a:rPr lang="en-US" smtClean="0"/>
              <a:pPr/>
              <a:t>76</a:t>
            </a:fld>
            <a:endParaRPr lang="th-TH" smtClean="0"/>
          </a:p>
        </p:txBody>
      </p:sp>
      <p:sp>
        <p:nvSpPr>
          <p:cNvPr id="71684" name="Rectangle 2"/>
          <p:cNvSpPr>
            <a:spLocks noGrp="1" noChangeArrowheads="1"/>
          </p:cNvSpPr>
          <p:nvPr>
            <p:ph type="title"/>
          </p:nvPr>
        </p:nvSpPr>
        <p:spPr>
          <a:xfrm>
            <a:off x="762000" y="228600"/>
            <a:ext cx="8743950" cy="579438"/>
          </a:xfrm>
        </p:spPr>
        <p:txBody>
          <a:bodyPr/>
          <a:lstStyle/>
          <a:p>
            <a:pPr eaLnBrk="1" hangingPunct="1"/>
            <a:r>
              <a:rPr lang="en-US" sz="4000" dirty="0" smtClean="0"/>
              <a:t>Exercise 2</a:t>
            </a:r>
          </a:p>
        </p:txBody>
      </p:sp>
      <p:sp>
        <p:nvSpPr>
          <p:cNvPr id="71685" name="Rectangle 3"/>
          <p:cNvSpPr>
            <a:spLocks noGrp="1" noChangeArrowheads="1"/>
          </p:cNvSpPr>
          <p:nvPr>
            <p:ph type="body" idx="1"/>
          </p:nvPr>
        </p:nvSpPr>
        <p:spPr>
          <a:xfrm>
            <a:off x="0" y="838200"/>
            <a:ext cx="10287000" cy="6019800"/>
          </a:xfrm>
        </p:spPr>
        <p:txBody>
          <a:bodyPr/>
          <a:lstStyle/>
          <a:p>
            <a:pPr eaLnBrk="1" hangingPunct="1">
              <a:buFontTx/>
              <a:buNone/>
            </a:pPr>
            <a:r>
              <a:rPr lang="en-US" sz="2400" smtClean="0"/>
              <a:t>Given the following network , answer the following questions about conditional independence (node F is a newly added node for question e)</a:t>
            </a:r>
          </a:p>
          <a:p>
            <a:pPr eaLnBrk="1" hangingPunct="1">
              <a:buFontTx/>
              <a:buNone/>
            </a:pPr>
            <a:endParaRPr lang="en-US" sz="2400" smtClean="0"/>
          </a:p>
        </p:txBody>
      </p:sp>
      <p:pic>
        <p:nvPicPr>
          <p:cNvPr id="71686" name="Picture 4"/>
          <p:cNvPicPr>
            <a:picLocks noChangeAspect="1" noChangeArrowheads="1"/>
          </p:cNvPicPr>
          <p:nvPr/>
        </p:nvPicPr>
        <p:blipFill>
          <a:blip r:embed="rId2" cstate="print"/>
          <a:srcRect/>
          <a:stretch>
            <a:fillRect/>
          </a:stretch>
        </p:blipFill>
        <p:spPr bwMode="auto">
          <a:xfrm>
            <a:off x="1905000" y="1828800"/>
            <a:ext cx="6915150" cy="46767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smtClean="0"/>
              <a:t>Asst. Prof. Dr. Anilkumar K.G</a:t>
            </a:r>
            <a:endParaRPr lang="th-TH" smtClean="0"/>
          </a:p>
        </p:txBody>
      </p:sp>
      <p:sp>
        <p:nvSpPr>
          <p:cNvPr id="72707" name="Slide Number Placeholder 5"/>
          <p:cNvSpPr>
            <a:spLocks noGrp="1"/>
          </p:cNvSpPr>
          <p:nvPr>
            <p:ph type="sldNum" sz="quarter" idx="12"/>
          </p:nvPr>
        </p:nvSpPr>
        <p:spPr>
          <a:noFill/>
        </p:spPr>
        <p:txBody>
          <a:bodyPr/>
          <a:lstStyle/>
          <a:p>
            <a:fld id="{61F86789-066F-46C4-A8EA-2996BAF57638}" type="slidenum">
              <a:rPr lang="en-US" smtClean="0"/>
              <a:pPr/>
              <a:t>77</a:t>
            </a:fld>
            <a:endParaRPr lang="th-TH" smtClean="0"/>
          </a:p>
        </p:txBody>
      </p:sp>
      <p:sp>
        <p:nvSpPr>
          <p:cNvPr id="72708" name="Rectangle 2"/>
          <p:cNvSpPr>
            <a:spLocks noGrp="1" noChangeArrowheads="1"/>
          </p:cNvSpPr>
          <p:nvPr>
            <p:ph type="title"/>
          </p:nvPr>
        </p:nvSpPr>
        <p:spPr>
          <a:xfrm>
            <a:off x="838200" y="457200"/>
            <a:ext cx="8743950" cy="579438"/>
          </a:xfrm>
        </p:spPr>
        <p:txBody>
          <a:bodyPr/>
          <a:lstStyle/>
          <a:p>
            <a:pPr eaLnBrk="1" hangingPunct="1"/>
            <a:r>
              <a:rPr lang="en-US" sz="4000" dirty="0" smtClean="0"/>
              <a:t>Exercise 2 cont</a:t>
            </a:r>
          </a:p>
        </p:txBody>
      </p:sp>
      <p:sp>
        <p:nvSpPr>
          <p:cNvPr id="72709" name="Rectangle 3"/>
          <p:cNvSpPr>
            <a:spLocks noGrp="1" noChangeArrowheads="1"/>
          </p:cNvSpPr>
          <p:nvPr>
            <p:ph type="body" idx="1"/>
          </p:nvPr>
        </p:nvSpPr>
        <p:spPr>
          <a:xfrm>
            <a:off x="0" y="1295400"/>
            <a:ext cx="10287000" cy="5105400"/>
          </a:xfrm>
        </p:spPr>
        <p:txBody>
          <a:bodyPr/>
          <a:lstStyle/>
          <a:p>
            <a:pPr marL="609600" indent="-609600" eaLnBrk="1" hangingPunct="1">
              <a:buFontTx/>
              <a:buAutoNum type="alphaLcPeriod"/>
            </a:pPr>
            <a:r>
              <a:rPr lang="en-US" sz="2400" smtClean="0"/>
              <a:t>Are A and E conditionally independent given D?</a:t>
            </a:r>
          </a:p>
          <a:p>
            <a:pPr marL="609600" indent="-609600" eaLnBrk="1" hangingPunct="1">
              <a:buFontTx/>
              <a:buAutoNum type="alphaLcPeriod" startAt="2"/>
            </a:pPr>
            <a:r>
              <a:rPr lang="en-US" sz="2400" smtClean="0"/>
              <a:t>Are A and E conditionally independent given B?</a:t>
            </a:r>
          </a:p>
          <a:p>
            <a:pPr marL="609600" indent="-609600" eaLnBrk="1" hangingPunct="1">
              <a:buFontTx/>
              <a:buNone/>
            </a:pPr>
            <a:r>
              <a:rPr lang="en-US" sz="2400" smtClean="0"/>
              <a:t>c.    Are B and C conditionally independent given A?</a:t>
            </a:r>
          </a:p>
          <a:p>
            <a:pPr marL="609600" indent="-609600" eaLnBrk="1" hangingPunct="1">
              <a:buFontTx/>
              <a:buNone/>
            </a:pPr>
            <a:r>
              <a:rPr lang="en-US" sz="2400" smtClean="0"/>
              <a:t>d.    Are B and C conditionally independent given A and E?</a:t>
            </a:r>
          </a:p>
          <a:p>
            <a:pPr marL="609600" indent="-609600" eaLnBrk="1" hangingPunct="1">
              <a:buFontTx/>
              <a:buNone/>
            </a:pPr>
            <a:r>
              <a:rPr lang="en-US" sz="2400" smtClean="0"/>
              <a:t>e.   If we add new node F to the network, are B and F conditionally independent given C?</a:t>
            </a:r>
          </a:p>
          <a:p>
            <a:pPr marL="609600" indent="-609600" eaLnBrk="1" hangingPunct="1">
              <a:buFontTx/>
              <a:buNone/>
            </a:pPr>
            <a:endParaRPr lang="en-US" sz="2400" smtClean="0"/>
          </a:p>
          <a:p>
            <a:pPr marL="609600" indent="-609600" eaLnBrk="1" hangingPunct="1"/>
            <a:endParaRPr lang="en-US" sz="2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14400"/>
            <a:ext cx="9582150" cy="5211763"/>
          </a:xfrm>
        </p:spPr>
        <p:txBody>
          <a:bodyPr/>
          <a:lstStyle/>
          <a:p>
            <a:r>
              <a:rPr lang="en-US" sz="2400" dirty="0" smtClean="0"/>
              <a:t>Consider the following Bayesian Network shown below containing four Boolean random variables. </a:t>
            </a:r>
          </a:p>
          <a:p>
            <a:endParaRPr lang="en-US" sz="2400" dirty="0" smtClean="0"/>
          </a:p>
          <a:p>
            <a:endParaRPr lang="en-US" sz="2400" dirty="0" smtClean="0"/>
          </a:p>
          <a:p>
            <a:endParaRPr lang="en-US" sz="2400" dirty="0" smtClean="0"/>
          </a:p>
          <a:p>
            <a:endParaRPr lang="en-US" sz="2400" dirty="0" smtClean="0"/>
          </a:p>
          <a:p>
            <a:r>
              <a:rPr lang="en-US" sz="2400" dirty="0" smtClean="0"/>
              <a:t>Calculate the following: </a:t>
            </a:r>
          </a:p>
          <a:p>
            <a:pPr lvl="1">
              <a:buNone/>
            </a:pPr>
            <a:r>
              <a:rPr lang="en-US" sz="2400" dirty="0" smtClean="0"/>
              <a:t>	1</a:t>
            </a:r>
            <a:r>
              <a:rPr lang="en-US" sz="2400" b="1" dirty="0" smtClean="0"/>
              <a:t>)  </a:t>
            </a:r>
            <a:r>
              <a:rPr lang="en-US" sz="2400" b="1" i="1" dirty="0" smtClean="0"/>
              <a:t>P</a:t>
            </a:r>
            <a:r>
              <a:rPr lang="en-US" sz="2400" b="1" dirty="0" smtClean="0"/>
              <a:t>( </a:t>
            </a:r>
            <a:r>
              <a:rPr lang="en-US" sz="2400" b="1" i="1" dirty="0" smtClean="0"/>
              <a:t>A </a:t>
            </a:r>
            <a:r>
              <a:rPr lang="en-US" sz="2400" b="1" dirty="0" smtClean="0">
                <a:sym typeface="Symbol"/>
              </a:rPr>
              <a:t></a:t>
            </a:r>
            <a:r>
              <a:rPr lang="en-US" sz="2400" b="1" dirty="0" smtClean="0"/>
              <a:t> </a:t>
            </a:r>
            <a:r>
              <a:rPr lang="en-US" sz="2400" b="1" i="1" dirty="0" smtClean="0"/>
              <a:t>C</a:t>
            </a:r>
            <a:r>
              <a:rPr lang="en-US" sz="2400" b="1" dirty="0" smtClean="0"/>
              <a:t> </a:t>
            </a:r>
            <a:r>
              <a:rPr lang="en-US" sz="2400" b="1" dirty="0" smtClean="0">
                <a:sym typeface="Symbol"/>
              </a:rPr>
              <a:t></a:t>
            </a:r>
            <a:r>
              <a:rPr lang="en-US" sz="2400" b="1" dirty="0" smtClean="0"/>
              <a:t> </a:t>
            </a:r>
            <a:r>
              <a:rPr lang="en-US" sz="2400" b="1" i="1" dirty="0" smtClean="0"/>
              <a:t>D</a:t>
            </a:r>
            <a:r>
              <a:rPr lang="en-US" sz="2400" b="1" dirty="0" smtClean="0"/>
              <a:t> </a:t>
            </a:r>
            <a:r>
              <a:rPr lang="en-US" sz="2400" b="1" dirty="0" smtClean="0">
                <a:sym typeface="Symbol"/>
              </a:rPr>
              <a:t></a:t>
            </a:r>
            <a:r>
              <a:rPr lang="en-US" sz="2400" b="1" dirty="0" smtClean="0"/>
              <a:t> ~</a:t>
            </a:r>
            <a:r>
              <a:rPr lang="en-US" sz="2400" b="1" i="1" dirty="0" smtClean="0"/>
              <a:t>B</a:t>
            </a:r>
            <a:r>
              <a:rPr lang="en-US" sz="2400" b="1" dirty="0" smtClean="0"/>
              <a:t> </a:t>
            </a:r>
            <a:r>
              <a:rPr lang="en-US" sz="2400" b="1" dirty="0" smtClean="0">
                <a:sym typeface="Symbol"/>
              </a:rPr>
              <a:t></a:t>
            </a:r>
            <a:r>
              <a:rPr lang="en-US" sz="2400" b="1" dirty="0" smtClean="0"/>
              <a:t> ~</a:t>
            </a:r>
            <a:r>
              <a:rPr lang="en-US" sz="2400" b="1" i="1" dirty="0" smtClean="0"/>
              <a:t>E</a:t>
            </a:r>
            <a:r>
              <a:rPr lang="en-US" sz="2400" b="1" dirty="0" smtClean="0"/>
              <a:t>) </a:t>
            </a:r>
          </a:p>
          <a:p>
            <a:pPr lvl="1">
              <a:buNone/>
            </a:pPr>
            <a:r>
              <a:rPr lang="en-US" sz="2400" dirty="0" smtClean="0"/>
              <a:t>	2)  </a:t>
            </a:r>
            <a:r>
              <a:rPr lang="en-US" sz="2400" b="1" i="1" dirty="0" smtClean="0"/>
              <a:t>P</a:t>
            </a:r>
            <a:r>
              <a:rPr lang="en-US" sz="2400" b="1" dirty="0" smtClean="0"/>
              <a:t>(~</a:t>
            </a:r>
            <a:r>
              <a:rPr lang="en-US" sz="2400" b="1" i="1" dirty="0" smtClean="0"/>
              <a:t>D</a:t>
            </a:r>
            <a:r>
              <a:rPr lang="en-US" sz="2400" b="1" dirty="0" smtClean="0"/>
              <a:t>|C</a:t>
            </a:r>
            <a:r>
              <a:rPr lang="en-US" sz="2400" b="1" dirty="0" smtClean="0">
                <a:sym typeface="Symbol"/>
              </a:rPr>
              <a:t></a:t>
            </a:r>
            <a:r>
              <a:rPr lang="en-US" sz="2400" b="1" dirty="0" smtClean="0"/>
              <a:t> E)</a:t>
            </a:r>
          </a:p>
          <a:p>
            <a:pPr lvl="1">
              <a:buNone/>
            </a:pPr>
            <a:r>
              <a:rPr lang="en-US" sz="2400" dirty="0" smtClean="0"/>
              <a:t>	3)  </a:t>
            </a:r>
            <a:r>
              <a:rPr lang="en-US" sz="2400" b="1" i="1" dirty="0" smtClean="0"/>
              <a:t>P</a:t>
            </a:r>
            <a:r>
              <a:rPr lang="en-US" sz="2400" b="1" dirty="0" smtClean="0"/>
              <a:t>(</a:t>
            </a:r>
            <a:r>
              <a:rPr lang="en-US" sz="2400" b="1" i="1" dirty="0" smtClean="0"/>
              <a:t>B</a:t>
            </a:r>
            <a:r>
              <a:rPr lang="en-US" sz="2400" b="1" dirty="0" smtClean="0"/>
              <a:t>|</a:t>
            </a:r>
            <a:r>
              <a:rPr lang="en-US" sz="2400" b="1" i="1" dirty="0" smtClean="0"/>
              <a:t>D</a:t>
            </a:r>
            <a:r>
              <a:rPr lang="en-US" sz="2400" b="1" dirty="0" smtClean="0"/>
              <a:t>)</a:t>
            </a:r>
          </a:p>
          <a:p>
            <a:pPr lvl="1">
              <a:buNone/>
            </a:pPr>
            <a:r>
              <a:rPr lang="en-US" sz="2400" dirty="0" smtClean="0"/>
              <a:t>	4)  Show an expression for how to compute </a:t>
            </a:r>
            <a:r>
              <a:rPr lang="en-US" sz="2400" b="1" i="1" dirty="0" smtClean="0"/>
              <a:t>P</a:t>
            </a:r>
            <a:r>
              <a:rPr lang="en-US" sz="2400" b="1" dirty="0" smtClean="0"/>
              <a:t>(</a:t>
            </a:r>
            <a:r>
              <a:rPr lang="en-US" sz="2400" b="1" i="1" dirty="0" smtClean="0"/>
              <a:t>D</a:t>
            </a:r>
            <a:r>
              <a:rPr lang="en-US" sz="2400" b="1" dirty="0" smtClean="0"/>
              <a:t>)</a:t>
            </a:r>
            <a:r>
              <a:rPr lang="en-US" sz="2400" dirty="0" smtClean="0"/>
              <a:t> in terms of values in the full joint distribution </a:t>
            </a:r>
          </a:p>
          <a:p>
            <a:endParaRPr lang="en-US" dirty="0" smtClean="0"/>
          </a:p>
          <a:p>
            <a:endParaRPr lang="th-TH"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78</a:t>
            </a:fld>
            <a:endParaRPr lang="th-TH"/>
          </a:p>
        </p:txBody>
      </p:sp>
      <p:sp>
        <p:nvSpPr>
          <p:cNvPr id="6" name="Rectangle 2"/>
          <p:cNvSpPr>
            <a:spLocks noGrp="1" noChangeArrowheads="1"/>
          </p:cNvSpPr>
          <p:nvPr>
            <p:ph type="title"/>
          </p:nvPr>
        </p:nvSpPr>
        <p:spPr>
          <a:xfrm>
            <a:off x="762000" y="228600"/>
            <a:ext cx="8743950" cy="579438"/>
          </a:xfrm>
        </p:spPr>
        <p:txBody>
          <a:bodyPr/>
          <a:lstStyle/>
          <a:p>
            <a:pPr eaLnBrk="1" hangingPunct="1"/>
            <a:r>
              <a:rPr lang="en-US" sz="4000" dirty="0" smtClean="0"/>
              <a:t>Exercise 3</a:t>
            </a:r>
          </a:p>
        </p:txBody>
      </p:sp>
      <p:pic>
        <p:nvPicPr>
          <p:cNvPr id="7" name="Picture 6"/>
          <p:cNvPicPr/>
          <p:nvPr/>
        </p:nvPicPr>
        <p:blipFill>
          <a:blip r:embed="rId2" cstate="print"/>
          <a:srcRect/>
          <a:stretch>
            <a:fillRect/>
          </a:stretch>
        </p:blipFill>
        <p:spPr bwMode="auto">
          <a:xfrm>
            <a:off x="4838700" y="1600200"/>
            <a:ext cx="4572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868362"/>
          </a:xfrm>
        </p:spPr>
        <p:txBody>
          <a:bodyPr/>
          <a:lstStyle/>
          <a:p>
            <a:r>
              <a:rPr lang="en-US" sz="4000" dirty="0" smtClean="0"/>
              <a:t>Probabilistic Inference</a:t>
            </a:r>
            <a:endParaRPr lang="th-TH" sz="4000" dirty="0"/>
          </a:p>
        </p:txBody>
      </p:sp>
      <p:sp>
        <p:nvSpPr>
          <p:cNvPr id="3" name="Content Placeholder 2"/>
          <p:cNvSpPr>
            <a:spLocks noGrp="1"/>
          </p:cNvSpPr>
          <p:nvPr>
            <p:ph idx="1"/>
          </p:nvPr>
        </p:nvSpPr>
        <p:spPr>
          <a:xfrm>
            <a:off x="266700" y="1219200"/>
            <a:ext cx="9753600" cy="4906963"/>
          </a:xfrm>
        </p:spPr>
        <p:txBody>
          <a:bodyPr/>
          <a:lstStyle/>
          <a:p>
            <a:r>
              <a:rPr lang="en-US" dirty="0" smtClean="0"/>
              <a:t>Next Section</a:t>
            </a:r>
            <a:endParaRPr lang="th-TH"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79</a:t>
            </a:fld>
            <a:endParaRPr lang="th-T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66800"/>
            <a:ext cx="9753600" cy="5105400"/>
          </a:xfrm>
        </p:spPr>
        <p:txBody>
          <a:bodyPr/>
          <a:lstStyle/>
          <a:p>
            <a:r>
              <a:rPr lang="en-US" sz="2400" dirty="0" smtClean="0"/>
              <a:t>If </a:t>
            </a:r>
            <a:r>
              <a:rPr lang="en-US" sz="2400" b="1" i="1" dirty="0" smtClean="0"/>
              <a:t>X</a:t>
            </a:r>
            <a:r>
              <a:rPr lang="en-US" sz="2400" dirty="0" smtClean="0"/>
              <a:t> is a </a:t>
            </a:r>
            <a:r>
              <a:rPr lang="en-US" sz="2400" b="1" dirty="0" smtClean="0"/>
              <a:t>random variable</a:t>
            </a:r>
            <a:r>
              <a:rPr lang="en-US" sz="2400" dirty="0" smtClean="0"/>
              <a:t>, a </a:t>
            </a:r>
            <a:r>
              <a:rPr lang="en-US" sz="2400" b="1" dirty="0" smtClean="0"/>
              <a:t>probability distribution</a:t>
            </a:r>
            <a:r>
              <a:rPr lang="en-US" sz="2400" dirty="0" smtClean="0"/>
              <a:t>, </a:t>
            </a:r>
            <a:r>
              <a:rPr lang="en-US" sz="2400" b="1" i="1" dirty="0" smtClean="0"/>
              <a:t>P</a:t>
            </a:r>
            <a:r>
              <a:rPr lang="en-US" sz="2400" b="1" dirty="0" smtClean="0"/>
              <a:t>(</a:t>
            </a:r>
            <a:r>
              <a:rPr lang="en-US" sz="2400" b="1" i="1" dirty="0" smtClean="0"/>
              <a:t>X</a:t>
            </a:r>
            <a:r>
              <a:rPr lang="en-US" sz="2400" b="1" dirty="0" smtClean="0"/>
              <a:t>)</a:t>
            </a:r>
            <a:r>
              <a:rPr lang="en-US" sz="2400" dirty="0" smtClean="0"/>
              <a:t>, over </a:t>
            </a:r>
            <a:r>
              <a:rPr lang="en-US" sz="2400" b="1" i="1" dirty="0" smtClean="0"/>
              <a:t>X</a:t>
            </a:r>
            <a:r>
              <a:rPr lang="en-US" sz="2400" dirty="0" smtClean="0"/>
              <a:t> is a function from the domain of </a:t>
            </a:r>
            <a:r>
              <a:rPr lang="en-US" sz="2400" b="1" i="1" dirty="0" smtClean="0"/>
              <a:t>X</a:t>
            </a:r>
            <a:r>
              <a:rPr lang="en-US" sz="2400" dirty="0" smtClean="0"/>
              <a:t> into the real numbers such that, given a value </a:t>
            </a:r>
            <a:r>
              <a:rPr lang="en-US" sz="2400" b="1" i="1" dirty="0" smtClean="0"/>
              <a:t>x</a:t>
            </a:r>
            <a:r>
              <a:rPr lang="en-US" sz="2400" dirty="0" smtClean="0"/>
              <a:t> </a:t>
            </a:r>
            <a:r>
              <a:rPr lang="en-US" sz="2400" b="1" dirty="0" smtClean="0"/>
              <a:t>∈</a:t>
            </a:r>
            <a:r>
              <a:rPr lang="en-US" sz="2400" dirty="0" smtClean="0"/>
              <a:t> </a:t>
            </a:r>
            <a:r>
              <a:rPr lang="en-US" sz="2400" b="1" dirty="0" smtClean="0"/>
              <a:t>domain(</a:t>
            </a:r>
            <a:r>
              <a:rPr lang="en-US" sz="2400" b="1" i="1" dirty="0" smtClean="0"/>
              <a:t>X</a:t>
            </a:r>
            <a:r>
              <a:rPr lang="en-US" sz="2400" b="1" dirty="0" smtClean="0"/>
              <a:t>)</a:t>
            </a:r>
            <a:r>
              <a:rPr lang="en-US" sz="2400" dirty="0" smtClean="0"/>
              <a:t>, </a:t>
            </a:r>
            <a:r>
              <a:rPr lang="en-US" sz="2400" b="1" i="1" dirty="0" smtClean="0"/>
              <a:t>P</a:t>
            </a:r>
            <a:r>
              <a:rPr lang="en-US" sz="2400" b="1" dirty="0" smtClean="0"/>
              <a:t>(</a:t>
            </a:r>
            <a:r>
              <a:rPr lang="en-US" sz="2400" b="1" i="1" dirty="0" smtClean="0"/>
              <a:t>x</a:t>
            </a:r>
            <a:r>
              <a:rPr lang="en-US" sz="2400" b="1" dirty="0" smtClean="0"/>
              <a:t>)</a:t>
            </a:r>
            <a:r>
              <a:rPr lang="en-US" sz="2400" dirty="0" smtClean="0"/>
              <a:t> is the </a:t>
            </a:r>
            <a:r>
              <a:rPr lang="en-US" sz="2400" b="1" dirty="0" smtClean="0"/>
              <a:t>probability</a:t>
            </a:r>
            <a:r>
              <a:rPr lang="en-US" sz="2400" dirty="0" smtClean="0"/>
              <a:t> of the proposition </a:t>
            </a:r>
            <a:r>
              <a:rPr lang="en-US" sz="2400" b="1" i="1" dirty="0" smtClean="0"/>
              <a:t>X </a:t>
            </a:r>
            <a:r>
              <a:rPr lang="en-US" sz="2400" dirty="0" smtClean="0"/>
              <a:t>= </a:t>
            </a:r>
            <a:r>
              <a:rPr lang="en-US" sz="2400" b="1" i="1" dirty="0" smtClean="0"/>
              <a:t>x</a:t>
            </a:r>
            <a:r>
              <a:rPr lang="en-US" sz="2400" dirty="0" smtClean="0"/>
              <a:t>.</a:t>
            </a:r>
          </a:p>
          <a:p>
            <a:r>
              <a:rPr lang="en-US" sz="2400" dirty="0" smtClean="0"/>
              <a:t>A </a:t>
            </a:r>
            <a:r>
              <a:rPr lang="en-US" sz="2400" b="1" dirty="0" smtClean="0"/>
              <a:t>probability distribution </a:t>
            </a:r>
            <a:r>
              <a:rPr lang="en-US" sz="2400" dirty="0" smtClean="0"/>
              <a:t>over a set of variables is a function from the values of those variables into a probability</a:t>
            </a:r>
          </a:p>
          <a:p>
            <a:pPr lvl="1"/>
            <a:r>
              <a:rPr lang="en-US" sz="2000" dirty="0" smtClean="0"/>
              <a:t>For example</a:t>
            </a:r>
            <a:r>
              <a:rPr lang="en-US" sz="2000" b="1" dirty="0" smtClean="0"/>
              <a:t>, </a:t>
            </a:r>
            <a:r>
              <a:rPr lang="en-US" sz="2000" b="1" i="1" dirty="0" smtClean="0"/>
              <a:t>P</a:t>
            </a:r>
            <a:r>
              <a:rPr lang="en-US" sz="2000" b="1" dirty="0" smtClean="0"/>
              <a:t>(</a:t>
            </a:r>
            <a:r>
              <a:rPr lang="en-US" sz="2000" b="1" i="1" dirty="0" smtClean="0"/>
              <a:t>X</a:t>
            </a:r>
            <a:r>
              <a:rPr lang="en-US" sz="2000" b="1" dirty="0" smtClean="0"/>
              <a:t>, </a:t>
            </a:r>
            <a:r>
              <a:rPr lang="en-US" sz="2000" b="1" i="1" dirty="0" smtClean="0"/>
              <a:t>Y</a:t>
            </a:r>
            <a:r>
              <a:rPr lang="en-US" sz="2000" b="1" dirty="0" smtClean="0"/>
              <a:t>) </a:t>
            </a:r>
            <a:r>
              <a:rPr lang="en-US" sz="2000" dirty="0" smtClean="0"/>
              <a:t>is a probability distribution over </a:t>
            </a:r>
            <a:r>
              <a:rPr lang="en-US" sz="2000" b="1" i="1" dirty="0" smtClean="0"/>
              <a:t>X</a:t>
            </a:r>
            <a:r>
              <a:rPr lang="en-US" sz="2000" dirty="0" smtClean="0"/>
              <a:t> and </a:t>
            </a:r>
            <a:r>
              <a:rPr lang="en-US" sz="2000" b="1" i="1" dirty="0" smtClean="0"/>
              <a:t>Y</a:t>
            </a:r>
            <a:r>
              <a:rPr lang="en-US" sz="2000" dirty="0" smtClean="0"/>
              <a:t> such that </a:t>
            </a:r>
            <a:r>
              <a:rPr lang="en-US" sz="2000" b="1" i="1" dirty="0" smtClean="0"/>
              <a:t>P</a:t>
            </a:r>
            <a:r>
              <a:rPr lang="en-US" sz="2000" dirty="0" smtClean="0"/>
              <a:t>(</a:t>
            </a:r>
            <a:r>
              <a:rPr lang="en-US" sz="2000" b="1" i="1" dirty="0" smtClean="0"/>
              <a:t>X</a:t>
            </a:r>
            <a:r>
              <a:rPr lang="en-US" sz="2000" dirty="0" smtClean="0"/>
              <a:t>=</a:t>
            </a:r>
            <a:r>
              <a:rPr lang="en-US" sz="2000" b="1" i="1" dirty="0" err="1" smtClean="0"/>
              <a:t>x</a:t>
            </a:r>
            <a:r>
              <a:rPr lang="en-US" sz="2000" dirty="0" err="1" smtClean="0"/>
              <a:t>,</a:t>
            </a:r>
            <a:r>
              <a:rPr lang="en-US" sz="2000" b="1" i="1" dirty="0" err="1" smtClean="0"/>
              <a:t>Y</a:t>
            </a:r>
            <a:r>
              <a:rPr lang="en-US" sz="2000" dirty="0" smtClean="0"/>
              <a:t>=</a:t>
            </a:r>
            <a:r>
              <a:rPr lang="en-US" sz="2000" b="1" i="1" dirty="0" smtClean="0"/>
              <a:t>y</a:t>
            </a:r>
            <a:r>
              <a:rPr lang="en-US" sz="2000" dirty="0" smtClean="0"/>
              <a:t>), where </a:t>
            </a:r>
            <a:r>
              <a:rPr lang="en-US" sz="2000" b="1" i="1" dirty="0" smtClean="0"/>
              <a:t>x</a:t>
            </a:r>
            <a:r>
              <a:rPr lang="en-US" sz="2000" dirty="0" smtClean="0"/>
              <a:t> </a:t>
            </a:r>
            <a:r>
              <a:rPr lang="en-US" sz="2000" b="1" dirty="0" smtClean="0"/>
              <a:t>∈</a:t>
            </a:r>
            <a:r>
              <a:rPr lang="en-US" sz="2000" dirty="0" smtClean="0"/>
              <a:t> </a:t>
            </a:r>
            <a:r>
              <a:rPr lang="en-US" sz="2000" b="1" dirty="0" smtClean="0"/>
              <a:t>domain(</a:t>
            </a:r>
            <a:r>
              <a:rPr lang="en-US" sz="2000" b="1" i="1" dirty="0" smtClean="0"/>
              <a:t>X</a:t>
            </a:r>
            <a:r>
              <a:rPr lang="en-US" sz="2000" b="1" dirty="0" smtClean="0"/>
              <a:t>)</a:t>
            </a:r>
            <a:r>
              <a:rPr lang="en-US" sz="2000" dirty="0" smtClean="0"/>
              <a:t> and </a:t>
            </a:r>
            <a:r>
              <a:rPr lang="en-US" sz="2000" b="1" i="1" dirty="0" smtClean="0"/>
              <a:t>y</a:t>
            </a:r>
            <a:r>
              <a:rPr lang="en-US" sz="2000" b="1" dirty="0" smtClean="0"/>
              <a:t> ∈ domain(</a:t>
            </a:r>
            <a:r>
              <a:rPr lang="en-US" sz="2000" b="1" i="1" dirty="0" smtClean="0"/>
              <a:t>Y</a:t>
            </a:r>
            <a:r>
              <a:rPr lang="en-US" sz="2000" b="1" dirty="0" smtClean="0"/>
              <a:t>)</a:t>
            </a:r>
            <a:r>
              <a:rPr lang="en-US" sz="2000" dirty="0" smtClean="0"/>
              <a:t>, has the value </a:t>
            </a:r>
            <a:r>
              <a:rPr lang="en-US" sz="2000" b="1" dirty="0" smtClean="0"/>
              <a:t>P(</a:t>
            </a:r>
            <a:r>
              <a:rPr lang="en-US" sz="2000" b="1" i="1" dirty="0" smtClean="0"/>
              <a:t>X</a:t>
            </a:r>
            <a:r>
              <a:rPr lang="en-US" sz="2000" b="1" dirty="0" smtClean="0"/>
              <a:t>=</a:t>
            </a:r>
            <a:r>
              <a:rPr lang="en-US" sz="2000" b="1" i="1" dirty="0" smtClean="0"/>
              <a:t>x</a:t>
            </a:r>
            <a:r>
              <a:rPr lang="en-US" sz="2000" b="1" dirty="0" smtClean="0"/>
              <a:t> ∧ </a:t>
            </a:r>
            <a:r>
              <a:rPr lang="en-US" sz="2000" b="1" i="1" dirty="0" smtClean="0"/>
              <a:t>Y</a:t>
            </a:r>
            <a:r>
              <a:rPr lang="en-US" sz="2000" b="1" dirty="0" smtClean="0"/>
              <a:t>=</a:t>
            </a:r>
            <a:r>
              <a:rPr lang="en-US" sz="2000" b="1" i="1" dirty="0" smtClean="0"/>
              <a:t>y</a:t>
            </a:r>
            <a:r>
              <a:rPr lang="en-US" sz="2000" b="1" dirty="0" smtClean="0"/>
              <a:t>)</a:t>
            </a:r>
            <a:r>
              <a:rPr lang="en-US" sz="2000" dirty="0" smtClean="0"/>
              <a:t>, where </a:t>
            </a:r>
            <a:r>
              <a:rPr lang="en-US" sz="2000" b="1" i="1" dirty="0" smtClean="0"/>
              <a:t>X</a:t>
            </a:r>
            <a:r>
              <a:rPr lang="en-US" sz="2000" b="1" dirty="0" smtClean="0"/>
              <a:t>=</a:t>
            </a:r>
            <a:r>
              <a:rPr lang="en-US" sz="2000" b="1" i="1" dirty="0" smtClean="0"/>
              <a:t>x</a:t>
            </a:r>
            <a:r>
              <a:rPr lang="en-US" sz="2000" b="1" dirty="0" smtClean="0"/>
              <a:t> ∧ </a:t>
            </a:r>
            <a:r>
              <a:rPr lang="en-US" sz="2000" b="1" i="1" dirty="0" smtClean="0"/>
              <a:t>Y</a:t>
            </a:r>
            <a:r>
              <a:rPr lang="en-US" sz="2000" b="1" dirty="0" smtClean="0"/>
              <a:t>=</a:t>
            </a:r>
            <a:r>
              <a:rPr lang="en-US" sz="2000" b="1" i="1" dirty="0" smtClean="0"/>
              <a:t>y</a:t>
            </a:r>
            <a:r>
              <a:rPr lang="en-US" sz="2000" b="1" dirty="0" smtClean="0"/>
              <a:t> </a:t>
            </a:r>
            <a:r>
              <a:rPr lang="en-US" sz="2000" dirty="0" smtClean="0"/>
              <a:t>is a proposition and </a:t>
            </a:r>
            <a:r>
              <a:rPr lang="en-US" sz="2000" b="1" i="1" dirty="0" smtClean="0"/>
              <a:t>P</a:t>
            </a:r>
            <a:r>
              <a:rPr lang="en-US" sz="2000" dirty="0" smtClean="0"/>
              <a:t> is the function on propositions defined above.</a:t>
            </a:r>
          </a:p>
          <a:p>
            <a:r>
              <a:rPr lang="en-US" sz="2400" dirty="0" smtClean="0"/>
              <a:t>If (</a:t>
            </a:r>
            <a:r>
              <a:rPr lang="en-US" sz="2400" b="1" i="1" dirty="0" smtClean="0"/>
              <a:t>X</a:t>
            </a:r>
            <a:r>
              <a:rPr lang="en-US" sz="2400" b="1" baseline="-25000" dirty="0" smtClean="0"/>
              <a:t>1</a:t>
            </a:r>
            <a:r>
              <a:rPr lang="en-US" sz="2400" dirty="0" smtClean="0"/>
              <a:t> . . .</a:t>
            </a:r>
            <a:r>
              <a:rPr lang="en-US" sz="2400" b="1" dirty="0" smtClean="0"/>
              <a:t> </a:t>
            </a:r>
            <a:r>
              <a:rPr lang="en-US" sz="2400" b="1" i="1" dirty="0" err="1" smtClean="0"/>
              <a:t>X</a:t>
            </a:r>
            <a:r>
              <a:rPr lang="en-US" sz="2400" b="1" i="1" baseline="-25000" dirty="0" err="1" smtClean="0"/>
              <a:t>n</a:t>
            </a:r>
            <a:r>
              <a:rPr lang="en-US" sz="2400" dirty="0" smtClean="0"/>
              <a:t>) are random variables, probability distribution over all worlds, </a:t>
            </a:r>
            <a:r>
              <a:rPr lang="en-US" sz="2400" b="1" i="1" dirty="0" smtClean="0"/>
              <a:t>P</a:t>
            </a:r>
            <a:r>
              <a:rPr lang="en-US" sz="2400" dirty="0" smtClean="0"/>
              <a:t>(</a:t>
            </a:r>
            <a:r>
              <a:rPr lang="en-US" sz="2400" b="1" i="1" dirty="0" smtClean="0"/>
              <a:t>X</a:t>
            </a:r>
            <a:r>
              <a:rPr lang="en-US" sz="2400" b="1" baseline="-25000" dirty="0" smtClean="0"/>
              <a:t>1</a:t>
            </a:r>
            <a:r>
              <a:rPr lang="en-US" sz="2400" dirty="0" smtClean="0"/>
              <a:t>, . . . ,</a:t>
            </a:r>
            <a:r>
              <a:rPr lang="en-US" sz="2400" b="1" i="1" dirty="0" smtClean="0"/>
              <a:t> X</a:t>
            </a:r>
            <a:r>
              <a:rPr lang="en-US" sz="2400" b="1" i="1" baseline="-25000" dirty="0" smtClean="0"/>
              <a:t>n</a:t>
            </a:r>
            <a:r>
              <a:rPr lang="en-US" sz="2400" dirty="0" smtClean="0"/>
              <a:t>) is called the </a:t>
            </a:r>
            <a:r>
              <a:rPr lang="en-US" sz="2400" b="1" dirty="0" smtClean="0"/>
              <a:t>joint probability distribution</a:t>
            </a:r>
            <a:r>
              <a:rPr lang="en-US" sz="2000" dirty="0" smtClean="0"/>
              <a:t>.</a:t>
            </a:r>
            <a:endParaRPr lang="th-TH" sz="20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8</a:t>
            </a:fld>
            <a:endParaRPr lang="th-TH"/>
          </a:p>
        </p:txBody>
      </p:sp>
      <p:sp>
        <p:nvSpPr>
          <p:cNvPr id="6" name="Title 1"/>
          <p:cNvSpPr>
            <a:spLocks noGrp="1"/>
          </p:cNvSpPr>
          <p:nvPr>
            <p:ph type="title"/>
          </p:nvPr>
        </p:nvSpPr>
        <p:spPr>
          <a:xfrm>
            <a:off x="514350" y="274638"/>
            <a:ext cx="9258300" cy="715962"/>
          </a:xfrm>
        </p:spPr>
        <p:txBody>
          <a:bodyPr/>
          <a:lstStyle/>
          <a:p>
            <a:r>
              <a:rPr lang="en-US" sz="4000" dirty="0" smtClean="0"/>
              <a:t>Semantics of Probability</a:t>
            </a:r>
            <a:endParaRPr lang="th-TH"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9258300" cy="792162"/>
          </a:xfrm>
        </p:spPr>
        <p:txBody>
          <a:bodyPr/>
          <a:lstStyle/>
          <a:p>
            <a:r>
              <a:rPr lang="en-US" sz="4000" dirty="0" smtClean="0"/>
              <a:t>Axioms for Probability </a:t>
            </a:r>
            <a:endParaRPr lang="th-TH" sz="4000" dirty="0"/>
          </a:p>
        </p:txBody>
      </p:sp>
      <p:sp>
        <p:nvSpPr>
          <p:cNvPr id="3" name="Content Placeholder 2"/>
          <p:cNvSpPr>
            <a:spLocks noGrp="1"/>
          </p:cNvSpPr>
          <p:nvPr>
            <p:ph idx="1"/>
          </p:nvPr>
        </p:nvSpPr>
        <p:spPr>
          <a:xfrm>
            <a:off x="190500" y="990600"/>
            <a:ext cx="9906000" cy="5135563"/>
          </a:xfrm>
        </p:spPr>
        <p:txBody>
          <a:bodyPr/>
          <a:lstStyle/>
          <a:p>
            <a:r>
              <a:rPr lang="en-US" sz="2400" dirty="0" smtClean="0"/>
              <a:t>An axiomatic definition specifies axioms.</a:t>
            </a:r>
          </a:p>
          <a:p>
            <a:r>
              <a:rPr lang="en-US" sz="2400" dirty="0" smtClean="0"/>
              <a:t>Suppose </a:t>
            </a:r>
            <a:r>
              <a:rPr lang="en-US" sz="2400" b="1" i="1" dirty="0" smtClean="0"/>
              <a:t>P</a:t>
            </a:r>
            <a:r>
              <a:rPr lang="en-US" sz="2400" dirty="0" smtClean="0"/>
              <a:t> is a function from propositions into real numbers that satisfies the following </a:t>
            </a:r>
            <a:r>
              <a:rPr lang="en-US" sz="2400" b="1" dirty="0" smtClean="0"/>
              <a:t>three</a:t>
            </a:r>
            <a:r>
              <a:rPr lang="en-US" sz="2400" dirty="0" smtClean="0"/>
              <a:t> </a:t>
            </a:r>
            <a:r>
              <a:rPr lang="en-US" sz="2400" b="1" dirty="0" smtClean="0"/>
              <a:t>axioms of probability</a:t>
            </a:r>
            <a:r>
              <a:rPr lang="en-US" sz="2400" dirty="0" smtClean="0"/>
              <a:t>:</a:t>
            </a:r>
          </a:p>
          <a:p>
            <a:pPr lvl="1"/>
            <a:r>
              <a:rPr lang="en-US" sz="2200" b="1" u="sng" dirty="0" smtClean="0"/>
              <a:t>Axiom1:</a:t>
            </a:r>
            <a:r>
              <a:rPr lang="en-US" sz="2200" b="1" dirty="0" smtClean="0"/>
              <a:t> 0 ≤ </a:t>
            </a:r>
            <a:r>
              <a:rPr lang="en-US" sz="2200" b="1" i="1" dirty="0" smtClean="0"/>
              <a:t>P</a:t>
            </a:r>
            <a:r>
              <a:rPr lang="en-US" sz="2200" b="1" dirty="0" smtClean="0"/>
              <a:t>(</a:t>
            </a:r>
            <a:r>
              <a:rPr lang="en-US" sz="2200" b="1" i="1" dirty="0" smtClean="0"/>
              <a:t>α</a:t>
            </a:r>
            <a:r>
              <a:rPr lang="en-US" sz="2200" b="1" dirty="0" smtClean="0"/>
              <a:t>) </a:t>
            </a:r>
            <a:r>
              <a:rPr lang="en-US" sz="2200" dirty="0" smtClean="0"/>
              <a:t>for any proposition </a:t>
            </a:r>
            <a:r>
              <a:rPr lang="en-US" sz="2200" b="1" i="1" dirty="0" smtClean="0"/>
              <a:t>α</a:t>
            </a:r>
            <a:r>
              <a:rPr lang="en-US" sz="2200" dirty="0" smtClean="0"/>
              <a:t>. That is, the </a:t>
            </a:r>
            <a:r>
              <a:rPr lang="en-US" sz="2200" b="1" dirty="0" smtClean="0"/>
              <a:t>belief </a:t>
            </a:r>
            <a:r>
              <a:rPr lang="en-US" sz="2200" dirty="0" smtClean="0"/>
              <a:t>in any proposition </a:t>
            </a:r>
            <a:r>
              <a:rPr lang="en-US" sz="2200" b="1" dirty="0" smtClean="0"/>
              <a:t>cannot be negative</a:t>
            </a:r>
            <a:r>
              <a:rPr lang="en-US" sz="2200" dirty="0" smtClean="0"/>
              <a:t>.</a:t>
            </a:r>
          </a:p>
          <a:p>
            <a:pPr lvl="1"/>
            <a:r>
              <a:rPr lang="en-US" sz="2200" b="1" u="sng" dirty="0" smtClean="0"/>
              <a:t>Axiom2:</a:t>
            </a:r>
            <a:r>
              <a:rPr lang="en-US" sz="2200" dirty="0" smtClean="0"/>
              <a:t> </a:t>
            </a:r>
            <a:r>
              <a:rPr lang="en-US" sz="2200" b="1" i="1" dirty="0" smtClean="0"/>
              <a:t>P</a:t>
            </a:r>
            <a:r>
              <a:rPr lang="en-US" sz="2200" dirty="0" smtClean="0"/>
              <a:t>(</a:t>
            </a:r>
            <a:r>
              <a:rPr lang="en-US" sz="2200" b="1" i="1" dirty="0" smtClean="0"/>
              <a:t>τ</a:t>
            </a:r>
            <a:r>
              <a:rPr lang="en-US" sz="2200" dirty="0" smtClean="0"/>
              <a:t>) </a:t>
            </a:r>
            <a:r>
              <a:rPr lang="en-US" sz="2200" b="1" dirty="0" smtClean="0"/>
              <a:t>= 1</a:t>
            </a:r>
            <a:r>
              <a:rPr lang="en-US" sz="2200" dirty="0" smtClean="0"/>
              <a:t> if </a:t>
            </a:r>
            <a:r>
              <a:rPr lang="en-US" sz="2200" b="1" i="1" dirty="0" smtClean="0"/>
              <a:t>τ</a:t>
            </a:r>
            <a:r>
              <a:rPr lang="en-US" sz="2200" dirty="0" smtClean="0"/>
              <a:t> is a </a:t>
            </a:r>
            <a:r>
              <a:rPr lang="en-US" sz="2200" b="1" dirty="0" smtClean="0"/>
              <a:t>tautology</a:t>
            </a:r>
            <a:r>
              <a:rPr lang="en-US" sz="2200" dirty="0" smtClean="0"/>
              <a:t>. That is, if </a:t>
            </a:r>
            <a:r>
              <a:rPr lang="en-US" sz="2200" b="1" i="1" dirty="0" smtClean="0"/>
              <a:t>τ</a:t>
            </a:r>
            <a:r>
              <a:rPr lang="en-US" sz="2200" dirty="0" smtClean="0"/>
              <a:t> is </a:t>
            </a:r>
            <a:r>
              <a:rPr lang="en-US" sz="2200" b="1" dirty="0" smtClean="0"/>
              <a:t>true</a:t>
            </a:r>
            <a:r>
              <a:rPr lang="en-US" sz="2200" dirty="0" smtClean="0"/>
              <a:t> in all possible worlds, its probability is </a:t>
            </a:r>
            <a:r>
              <a:rPr lang="en-US" sz="2200" b="1" dirty="0" smtClean="0"/>
              <a:t>1</a:t>
            </a:r>
            <a:r>
              <a:rPr lang="en-US" sz="2200" dirty="0" smtClean="0"/>
              <a:t>.</a:t>
            </a:r>
          </a:p>
          <a:p>
            <a:pPr lvl="1"/>
            <a:r>
              <a:rPr lang="en-US" sz="2200" b="1" u="sng" dirty="0" smtClean="0"/>
              <a:t>Axiom3:</a:t>
            </a:r>
            <a:r>
              <a:rPr lang="en-US" sz="2200" b="1" dirty="0" smtClean="0"/>
              <a:t> </a:t>
            </a:r>
            <a:r>
              <a:rPr lang="en-US" sz="2200" b="1" i="1" dirty="0" smtClean="0"/>
              <a:t>P</a:t>
            </a:r>
            <a:r>
              <a:rPr lang="en-US" sz="2200" dirty="0" smtClean="0"/>
              <a:t>(</a:t>
            </a:r>
            <a:r>
              <a:rPr lang="en-US" sz="2200" b="1" i="1" dirty="0" smtClean="0"/>
              <a:t>α</a:t>
            </a:r>
            <a:r>
              <a:rPr lang="en-US" sz="2200" dirty="0" smtClean="0"/>
              <a:t> </a:t>
            </a:r>
            <a:r>
              <a:rPr lang="en-US" sz="2200" b="1" dirty="0" smtClean="0"/>
              <a:t>∨</a:t>
            </a:r>
            <a:r>
              <a:rPr lang="en-US" sz="2200" dirty="0" smtClean="0"/>
              <a:t> </a:t>
            </a:r>
            <a:r>
              <a:rPr lang="en-US" sz="2200" b="1" i="1" dirty="0" smtClean="0"/>
              <a:t>β</a:t>
            </a:r>
            <a:r>
              <a:rPr lang="en-US" sz="2200" dirty="0" smtClean="0"/>
              <a:t>) = </a:t>
            </a:r>
            <a:r>
              <a:rPr lang="en-US" sz="2200" b="1" i="1" dirty="0" smtClean="0"/>
              <a:t>P</a:t>
            </a:r>
            <a:r>
              <a:rPr lang="en-US" sz="2200" dirty="0" smtClean="0"/>
              <a:t>(</a:t>
            </a:r>
            <a:r>
              <a:rPr lang="en-US" sz="2200" b="1" i="1" dirty="0" smtClean="0"/>
              <a:t>α</a:t>
            </a:r>
            <a:r>
              <a:rPr lang="en-US" sz="2200" dirty="0" smtClean="0"/>
              <a:t>) </a:t>
            </a:r>
            <a:r>
              <a:rPr lang="en-US" sz="2200" b="1" dirty="0" smtClean="0"/>
              <a:t>+</a:t>
            </a:r>
            <a:r>
              <a:rPr lang="en-US" sz="2200" dirty="0" smtClean="0"/>
              <a:t> </a:t>
            </a:r>
            <a:r>
              <a:rPr lang="en-US" sz="2200" b="1" i="1" dirty="0" smtClean="0"/>
              <a:t>P</a:t>
            </a:r>
            <a:r>
              <a:rPr lang="en-US" sz="2200" dirty="0" smtClean="0"/>
              <a:t>(</a:t>
            </a:r>
            <a:r>
              <a:rPr lang="en-US" sz="2200" b="1" i="1" dirty="0" smtClean="0"/>
              <a:t>β</a:t>
            </a:r>
            <a:r>
              <a:rPr lang="en-US" sz="2200" dirty="0" smtClean="0"/>
              <a:t>) if </a:t>
            </a:r>
            <a:r>
              <a:rPr lang="en-US" sz="2200" b="1" i="1" dirty="0" smtClean="0"/>
              <a:t>α</a:t>
            </a:r>
            <a:r>
              <a:rPr lang="en-US" sz="2200" dirty="0" smtClean="0"/>
              <a:t> and </a:t>
            </a:r>
            <a:r>
              <a:rPr lang="en-US" sz="2200" b="1" i="1" dirty="0" smtClean="0"/>
              <a:t>β</a:t>
            </a:r>
            <a:r>
              <a:rPr lang="en-US" sz="2200" dirty="0" smtClean="0"/>
              <a:t> are </a:t>
            </a:r>
            <a:r>
              <a:rPr lang="en-US" sz="2200" b="1" dirty="0" smtClean="0"/>
              <a:t>contradictory </a:t>
            </a:r>
            <a:r>
              <a:rPr lang="en-US" sz="2200" dirty="0" smtClean="0"/>
              <a:t>propositions; In other words, if two propositions cannot both be </a:t>
            </a:r>
            <a:r>
              <a:rPr lang="en-US" sz="2200" b="1" dirty="0" smtClean="0"/>
              <a:t>true </a:t>
            </a:r>
            <a:r>
              <a:rPr lang="en-US" sz="2200" dirty="0" smtClean="0"/>
              <a:t>(they are mutually exclusive), the probability of their disjunction is the sum of their probabilities.</a:t>
            </a:r>
          </a:p>
          <a:p>
            <a:r>
              <a:rPr lang="en-US" sz="2400" dirty="0" smtClean="0"/>
              <a:t>These axioms form a </a:t>
            </a:r>
            <a:r>
              <a:rPr lang="en-US" sz="2400" b="1" dirty="0" smtClean="0"/>
              <a:t>sound</a:t>
            </a:r>
            <a:r>
              <a:rPr lang="en-US" sz="2400" dirty="0" smtClean="0"/>
              <a:t> and </a:t>
            </a:r>
            <a:r>
              <a:rPr lang="en-US" sz="2400" b="1" dirty="0" smtClean="0"/>
              <a:t>complete</a:t>
            </a:r>
            <a:r>
              <a:rPr lang="en-US" sz="2400" dirty="0" smtClean="0"/>
              <a:t> </a:t>
            </a:r>
            <a:r>
              <a:rPr lang="en-US" sz="2400" dirty="0" err="1" smtClean="0"/>
              <a:t>axiomatization</a:t>
            </a:r>
            <a:r>
              <a:rPr lang="en-US" sz="2400" dirty="0" smtClean="0"/>
              <a:t> of the meaning of probability.</a:t>
            </a:r>
          </a:p>
          <a:p>
            <a:pPr lvl="1"/>
            <a:endParaRPr lang="th-TH" sz="2000" dirty="0"/>
          </a:p>
        </p:txBody>
      </p:sp>
      <p:sp>
        <p:nvSpPr>
          <p:cNvPr id="4" name="Footer Placeholder 3"/>
          <p:cNvSpPr>
            <a:spLocks noGrp="1"/>
          </p:cNvSpPr>
          <p:nvPr>
            <p:ph type="ftr" sz="quarter" idx="11"/>
          </p:nvPr>
        </p:nvSpPr>
        <p:spPr/>
        <p:txBody>
          <a:bodyPr/>
          <a:lstStyle/>
          <a:p>
            <a:pPr>
              <a:defRPr/>
            </a:pPr>
            <a:r>
              <a:rPr lang="en-US" smtClean="0"/>
              <a:t>Asst.Prof.Dr. Anilkumar K.G</a:t>
            </a:r>
            <a:endParaRPr lang="th-TH"/>
          </a:p>
        </p:txBody>
      </p:sp>
      <p:sp>
        <p:nvSpPr>
          <p:cNvPr id="5" name="Slide Number Placeholder 4"/>
          <p:cNvSpPr>
            <a:spLocks noGrp="1"/>
          </p:cNvSpPr>
          <p:nvPr>
            <p:ph type="sldNum" sz="quarter" idx="12"/>
          </p:nvPr>
        </p:nvSpPr>
        <p:spPr/>
        <p:txBody>
          <a:bodyPr/>
          <a:lstStyle/>
          <a:p>
            <a:pPr>
              <a:defRPr/>
            </a:pPr>
            <a:fld id="{FD7F5D48-CAB6-4231-AFBB-73821733D376}" type="slidenum">
              <a:rPr lang="en-US" smtClean="0"/>
              <a:pPr>
                <a:defRPr/>
              </a:pPr>
              <a:t>9</a:t>
            </a:fld>
            <a:endParaRPr lang="th-TH"/>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color}&#10;\begin{document}&#10;\color[rgb]{0.9, 0.9, 0.9}&#10;\boldmath&#10;\begin{math}&#10;\end{math}&#10;\end{document}&#10;"/>
  <p:tag name="TEX2PS" val="latex $(base).tex; dvips -D $(res) -E -o $(base).ps $(base).dvi"/>
  <p:tag name="TEX2PSBATCH" val="latex --interaction=nonstopmode $(base).tex; dvips -D $(res) -E -o $(base).ps $(base).dvi"/>
  <p:tag name="DEFAULTFONTSIZE" val="10"/>
  <p:tag name="DEFAULTBITMAP" val="bmp16m"/>
  <p:tag name="DEFAULTBLEND" val="False"/>
  <p:tag name="DEFAULTTRANSPARENT" val="True"/>
  <p:tag name="DEFAULTRESOLUTION" val="300"/>
  <p:tag name="DEFAULTWIDTH" val="324"/>
  <p:tag name="DEFAULTHEIGHT" val="370"/>
  <p:tag name="DEFAULTMAGNIFICATION"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ngsana New" pitchFamily="18" charset="-34"/>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ngsana New" pitchFamily="18" charset="-34"/>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4556</TotalTime>
  <Pages>1</Pages>
  <Words>4898</Words>
  <Application>Microsoft Office PowerPoint</Application>
  <PresentationFormat>35mm Slides</PresentationFormat>
  <Paragraphs>574</Paragraphs>
  <Slides>79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Default Design</vt:lpstr>
      <vt:lpstr>Equation</vt:lpstr>
      <vt:lpstr>Chapter 8 Reasoning Under Uncertainty –Part I</vt:lpstr>
      <vt:lpstr>Introduction</vt:lpstr>
      <vt:lpstr>Probability</vt:lpstr>
      <vt:lpstr>Probability</vt:lpstr>
      <vt:lpstr>Semantics of Probability</vt:lpstr>
      <vt:lpstr>Semantics of Probability</vt:lpstr>
      <vt:lpstr>Semantics of Probability</vt:lpstr>
      <vt:lpstr>Semantics of Probability</vt:lpstr>
      <vt:lpstr>Axioms for Probability </vt:lpstr>
      <vt:lpstr>Axioms for Probability </vt:lpstr>
      <vt:lpstr>Axioms for Probability </vt:lpstr>
      <vt:lpstr>Conditional Probability</vt:lpstr>
      <vt:lpstr>Conditional Probability</vt:lpstr>
      <vt:lpstr>Semantics of Conditional Probability</vt:lpstr>
      <vt:lpstr>Semantics of Conditional Probability</vt:lpstr>
      <vt:lpstr>Semantics of Conditional Probability</vt:lpstr>
      <vt:lpstr>Semantics of Conditional Probability</vt:lpstr>
      <vt:lpstr>Semantics of Conditional Probability</vt:lpstr>
      <vt:lpstr>Semantics of Conditional Probability</vt:lpstr>
      <vt:lpstr> Axioms of probability: Summary </vt:lpstr>
      <vt:lpstr>Bayes’ Rule</vt:lpstr>
      <vt:lpstr>Bayes’ Rule</vt:lpstr>
      <vt:lpstr>Bayes’ Rule: Proof</vt:lpstr>
      <vt:lpstr>Bayes’ Rule: Proof</vt:lpstr>
      <vt:lpstr>Bayes’ Rule: Proof </vt:lpstr>
      <vt:lpstr>Bayes’ Rule</vt:lpstr>
      <vt:lpstr>Bayes’ Rule</vt:lpstr>
      <vt:lpstr>Bayes’ Rule</vt:lpstr>
      <vt:lpstr>Bayes’ Rule</vt:lpstr>
      <vt:lpstr>Bayes’ Rule</vt:lpstr>
      <vt:lpstr>Bayes’ Rule</vt:lpstr>
      <vt:lpstr>Bayes’ Rule</vt:lpstr>
      <vt:lpstr>Bayes’ Rule</vt:lpstr>
      <vt:lpstr>Bayes’ Rule</vt:lpstr>
      <vt:lpstr>Bayes’ Rule</vt:lpstr>
      <vt:lpstr>Bayes’ Rule</vt:lpstr>
      <vt:lpstr>Bayes’ Rule</vt:lpstr>
      <vt:lpstr>Bayes’ Rule</vt:lpstr>
      <vt:lpstr>Bayes’ Rule</vt:lpstr>
      <vt:lpstr>Exercises</vt:lpstr>
      <vt:lpstr>Slide 41</vt:lpstr>
      <vt:lpstr>Slide 42</vt:lpstr>
      <vt:lpstr>Slide 43</vt:lpstr>
      <vt:lpstr>Exercises</vt:lpstr>
      <vt:lpstr>The Joint Probability Distribution</vt:lpstr>
      <vt:lpstr>Information</vt:lpstr>
      <vt:lpstr>Information</vt:lpstr>
      <vt:lpstr>Information</vt:lpstr>
      <vt:lpstr>Information</vt:lpstr>
      <vt:lpstr>Independence</vt:lpstr>
      <vt:lpstr>Independence</vt:lpstr>
      <vt:lpstr>Belief Networks</vt:lpstr>
      <vt:lpstr>Chain Rule</vt:lpstr>
      <vt:lpstr>Belief Networks</vt:lpstr>
      <vt:lpstr>Belief Networks</vt:lpstr>
      <vt:lpstr>Belief Networks</vt:lpstr>
      <vt:lpstr>Observations and Queries </vt:lpstr>
      <vt:lpstr>Constructing Belief Networks</vt:lpstr>
      <vt:lpstr>Slide 59</vt:lpstr>
      <vt:lpstr>Slide 60</vt:lpstr>
      <vt:lpstr>Slide 61</vt:lpstr>
      <vt:lpstr>Constructing Belief Networks</vt:lpstr>
      <vt:lpstr>Slide 63</vt:lpstr>
      <vt:lpstr>Slide 64</vt:lpstr>
      <vt:lpstr>Slide 65</vt:lpstr>
      <vt:lpstr>Constructing Belief Networks</vt:lpstr>
      <vt:lpstr>Constructing Belief Networks</vt:lpstr>
      <vt:lpstr>Constructing Belief Networks</vt:lpstr>
      <vt:lpstr>Constructing Belief Networks</vt:lpstr>
      <vt:lpstr>Constructing Belief Networks</vt:lpstr>
      <vt:lpstr>Constructing Belief Networks</vt:lpstr>
      <vt:lpstr>Constructing Belief Networks</vt:lpstr>
      <vt:lpstr>Exercise 1</vt:lpstr>
      <vt:lpstr>Exercise 1 cont</vt:lpstr>
      <vt:lpstr>Exercise 1 cont</vt:lpstr>
      <vt:lpstr>Exercise 2</vt:lpstr>
      <vt:lpstr>Exercise 2 cont</vt:lpstr>
      <vt:lpstr>Exercise 3</vt:lpstr>
      <vt:lpstr>Probabilistic Inference</vt:lpstr>
    </vt:vector>
  </TitlesOfParts>
  <Company>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Anilkumar K.G</dc:creator>
  <cp:lastModifiedBy>win7</cp:lastModifiedBy>
  <cp:revision>1395</cp:revision>
  <cp:lastPrinted>1998-03-16T09:55:00Z</cp:lastPrinted>
  <dcterms:created xsi:type="dcterms:W3CDTF">2002-09-19T16:56:35Z</dcterms:created>
  <dcterms:modified xsi:type="dcterms:W3CDTF">2021-02-17T10:32:55Z</dcterms:modified>
</cp:coreProperties>
</file>