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544f411267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544f411267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44f411267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44f411267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544f411267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544f411267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54df3feb28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54df3feb28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Comma-separated value file, is available on the google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54df3feb28_3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54df3feb28_3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4df3feb28_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4df3feb28_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44f41126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44f41126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44f41126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44f41126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544f411267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44f411267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544f411267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44f411267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44f411267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44f411267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44f411267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44f411267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44f411267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44f411267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544f411267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44f411267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We’ve learned that those visualized data are just making the raw data to become a readable and understandable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Data Visualization With Python</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1000"/>
                                        <p:tgtEl>
                                          <p:spTgt spid="8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MatplotLib</a:t>
            </a:r>
            <a:endParaRPr/>
          </a:p>
        </p:txBody>
      </p:sp>
      <p:sp>
        <p:nvSpPr>
          <p:cNvPr id="143" name="Google Shape;143;p2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solidFill>
                  <a:srgbClr val="333333"/>
                </a:solidFill>
                <a:highlight>
                  <a:srgbClr val="FFFFFF"/>
                </a:highlight>
                <a:latin typeface="Verdana"/>
                <a:ea typeface="Verdana"/>
                <a:cs typeface="Verdana"/>
                <a:sym typeface="Verdana"/>
              </a:rPr>
              <a:t>Python 2D plotting library in order to produce the high quality figures in a large variety of formats, graphs, charts, plots, scatter plots, etc.</a:t>
            </a:r>
            <a:endParaRPr sz="1400">
              <a:solidFill>
                <a:srgbClr val="333333"/>
              </a:solidFill>
              <a:highlight>
                <a:srgbClr val="FFFFFF"/>
              </a:highlight>
              <a:latin typeface="Verdana"/>
              <a:ea typeface="Verdana"/>
              <a:cs typeface="Verdana"/>
              <a:sym typeface="Verdana"/>
            </a:endParaRPr>
          </a:p>
          <a:p>
            <a:pPr indent="-317500" lvl="0" marL="457200" rtl="0" algn="l">
              <a:spcBef>
                <a:spcPts val="0"/>
              </a:spcBef>
              <a:spcAft>
                <a:spcPts val="0"/>
              </a:spcAft>
              <a:buClr>
                <a:srgbClr val="333333"/>
              </a:buClr>
              <a:buSzPts val="1400"/>
              <a:buFont typeface="Verdana"/>
              <a:buChar char="-"/>
            </a:pPr>
            <a:r>
              <a:rPr lang="en" sz="1400">
                <a:solidFill>
                  <a:srgbClr val="333333"/>
                </a:solidFill>
                <a:highlight>
                  <a:srgbClr val="FFFFFF"/>
                </a:highlight>
                <a:latin typeface="Verdana"/>
                <a:ea typeface="Verdana"/>
                <a:cs typeface="Verdana"/>
                <a:sym typeface="Verdana"/>
              </a:rPr>
              <a:t>It’s straightforward to use, and easy to understanding </a:t>
            </a:r>
            <a:endParaRPr sz="1400">
              <a:solidFill>
                <a:srgbClr val="333333"/>
              </a:solidFill>
              <a:highlight>
                <a:srgbClr val="FFFFFF"/>
              </a:highlight>
              <a:latin typeface="Verdana"/>
              <a:ea typeface="Verdana"/>
              <a:cs typeface="Verdana"/>
              <a:sym typeface="Verdana"/>
            </a:endParaRPr>
          </a:p>
          <a:p>
            <a:pPr indent="-317500" lvl="0" marL="457200" rtl="0" algn="l">
              <a:spcBef>
                <a:spcPts val="0"/>
              </a:spcBef>
              <a:spcAft>
                <a:spcPts val="0"/>
              </a:spcAft>
              <a:buClr>
                <a:srgbClr val="333333"/>
              </a:buClr>
              <a:buSzPts val="1400"/>
              <a:buFont typeface="Verdana"/>
              <a:buChar char="-"/>
            </a:pPr>
            <a:r>
              <a:rPr lang="en" sz="1400">
                <a:solidFill>
                  <a:srgbClr val="333333"/>
                </a:solidFill>
                <a:highlight>
                  <a:srgbClr val="FFFFFF"/>
                </a:highlight>
                <a:latin typeface="Verdana"/>
                <a:ea typeface="Verdana"/>
                <a:cs typeface="Verdana"/>
                <a:sym typeface="Verdana"/>
              </a:rPr>
              <a:t>Later on lesson, I will try to use the matplotlib to dive deep inside the world of Data Visualization. </a:t>
            </a:r>
            <a:endParaRPr sz="1400">
              <a:solidFill>
                <a:srgbClr val="333333"/>
              </a:solidFill>
              <a:highlight>
                <a:srgbClr val="FFFFFF"/>
              </a:highlight>
              <a:latin typeface="Verdana"/>
              <a:ea typeface="Verdana"/>
              <a:cs typeface="Verdana"/>
              <a:sym typeface="Verdana"/>
            </a:endParaRPr>
          </a:p>
          <a:p>
            <a:pPr indent="0" lvl="0" marL="457200" rtl="0" algn="l">
              <a:spcBef>
                <a:spcPts val="1600"/>
              </a:spcBef>
              <a:spcAft>
                <a:spcPts val="1600"/>
              </a:spcAft>
              <a:buNone/>
            </a:pPr>
            <a:r>
              <a:rPr lang="en" sz="1400">
                <a:solidFill>
                  <a:srgbClr val="333333"/>
                </a:solidFill>
                <a:highlight>
                  <a:srgbClr val="FFFFFF"/>
                </a:highlight>
                <a:latin typeface="Verdana"/>
                <a:ea typeface="Verdana"/>
                <a:cs typeface="Verdana"/>
                <a:sym typeface="Verdana"/>
              </a:rPr>
              <a:t>Might be lots of fun, hope you enjoy it </a:t>
            </a:r>
            <a:endParaRPr sz="1400">
              <a:solidFill>
                <a:srgbClr val="333333"/>
              </a:solidFill>
              <a:highlight>
                <a:srgbClr val="FFFFFF"/>
              </a:highlight>
              <a:latin typeface="Verdana"/>
              <a:ea typeface="Verdana"/>
              <a:cs typeface="Verdana"/>
              <a:sym typeface="Verdana"/>
            </a:endParaRPr>
          </a:p>
        </p:txBody>
      </p:sp>
      <p:pic>
        <p:nvPicPr>
          <p:cNvPr id="144" name="Google Shape;144;p22"/>
          <p:cNvPicPr preferRelativeResize="0"/>
          <p:nvPr/>
        </p:nvPicPr>
        <p:blipFill>
          <a:blip r:embed="rId3">
            <a:alphaModFix/>
          </a:blip>
          <a:stretch>
            <a:fillRect/>
          </a:stretch>
        </p:blipFill>
        <p:spPr>
          <a:xfrm>
            <a:off x="5034350" y="2644375"/>
            <a:ext cx="1405700" cy="1405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animEffect filter="fade" transition="in">
                                      <p:cBhvr>
                                        <p:cTn dur="1000"/>
                                        <p:tgtEl>
                                          <p:spTgt spid="1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xEl>
                                              <p:pRg end="1" st="1"/>
                                            </p:txEl>
                                          </p:spTgt>
                                        </p:tgtEl>
                                        <p:attrNameLst>
                                          <p:attrName>style.visibility</p:attrName>
                                        </p:attrNameLst>
                                      </p:cBhvr>
                                      <p:to>
                                        <p:strVal val="visible"/>
                                      </p:to>
                                    </p:set>
                                    <p:animEffect filter="fade" transition="in">
                                      <p:cBhvr>
                                        <p:cTn dur="1000"/>
                                        <p:tgtEl>
                                          <p:spTgt spid="1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xEl>
                                              <p:pRg end="2" st="2"/>
                                            </p:txEl>
                                          </p:spTgt>
                                        </p:tgtEl>
                                        <p:attrNameLst>
                                          <p:attrName>style.visibility</p:attrName>
                                        </p:attrNameLst>
                                      </p:cBhvr>
                                      <p:to>
                                        <p:strVal val="visible"/>
                                      </p:to>
                                    </p:set>
                                    <p:animEffect filter="fade" transition="in">
                                      <p:cBhvr>
                                        <p:cTn dur="1000"/>
                                        <p:tgtEl>
                                          <p:spTgt spid="1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xEl>
                                              <p:pRg end="3" st="3"/>
                                            </p:txEl>
                                          </p:spTgt>
                                        </p:tgtEl>
                                        <p:attrNameLst>
                                          <p:attrName>style.visibility</p:attrName>
                                        </p:attrNameLst>
                                      </p:cBhvr>
                                      <p:to>
                                        <p:strVal val="visible"/>
                                      </p:to>
                                    </p:set>
                                    <p:animEffect filter="fade" transition="in">
                                      <p:cBhvr>
                                        <p:cTn dur="1000"/>
                                        <p:tgtEl>
                                          <p:spTgt spid="143">
                                            <p:txEl>
                                              <p:pRg end="3" st="3"/>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Importing the library </a:t>
            </a:r>
            <a:endParaRPr/>
          </a:p>
        </p:txBody>
      </p:sp>
      <p:sp>
        <p:nvSpPr>
          <p:cNvPr id="150" name="Google Shape;150;p23"/>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Firstly input these two lines in the Jupyter note book file. Then ,we can start our journey !</a:t>
            </a:r>
            <a:endParaRPr/>
          </a:p>
          <a:p>
            <a:pPr indent="0" lvl="0" marL="457200" rtl="0" algn="l">
              <a:spcBef>
                <a:spcPts val="1600"/>
              </a:spcBef>
              <a:spcAft>
                <a:spcPts val="1600"/>
              </a:spcAft>
              <a:buNone/>
            </a:pPr>
            <a:r>
              <a:t/>
            </a:r>
            <a:endParaRPr/>
          </a:p>
        </p:txBody>
      </p:sp>
      <p:pic>
        <p:nvPicPr>
          <p:cNvPr id="151" name="Google Shape;151;p23"/>
          <p:cNvPicPr preferRelativeResize="0"/>
          <p:nvPr/>
        </p:nvPicPr>
        <p:blipFill>
          <a:blip r:embed="rId3">
            <a:alphaModFix/>
          </a:blip>
          <a:stretch>
            <a:fillRect/>
          </a:stretch>
        </p:blipFill>
        <p:spPr>
          <a:xfrm>
            <a:off x="311700" y="1304637"/>
            <a:ext cx="9144000" cy="6196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Simple example</a:t>
            </a:r>
            <a:endParaRPr/>
          </a:p>
        </p:txBody>
      </p:sp>
      <p:sp>
        <p:nvSpPr>
          <p:cNvPr id="157" name="Google Shape;157;p24"/>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a:t>Need 2 variables to store the data,</a:t>
            </a:r>
            <a:endParaRPr/>
          </a:p>
          <a:p>
            <a:pPr indent="-304800" lvl="0" marL="457200" rtl="0" algn="l">
              <a:spcBef>
                <a:spcPts val="0"/>
              </a:spcBef>
              <a:spcAft>
                <a:spcPts val="0"/>
              </a:spcAft>
              <a:buSzPts val="1200"/>
              <a:buChar char="●"/>
            </a:pPr>
            <a:r>
              <a:rPr lang="en"/>
              <a:t>Put these two variables into .plot( x - axis, y- axis)</a:t>
            </a:r>
            <a:endParaRPr/>
          </a:p>
          <a:p>
            <a:pPr indent="-304800" lvl="0" marL="457200" rtl="0" algn="l">
              <a:spcBef>
                <a:spcPts val="0"/>
              </a:spcBef>
              <a:spcAft>
                <a:spcPts val="0"/>
              </a:spcAft>
              <a:buSzPts val="1200"/>
              <a:buChar char="●"/>
            </a:pPr>
            <a:r>
              <a:rPr lang="en"/>
              <a:t>And then putting the label</a:t>
            </a:r>
            <a:endParaRPr/>
          </a:p>
        </p:txBody>
      </p:sp>
      <p:pic>
        <p:nvPicPr>
          <p:cNvPr id="158" name="Google Shape;158;p24"/>
          <p:cNvPicPr preferRelativeResize="0"/>
          <p:nvPr/>
        </p:nvPicPr>
        <p:blipFill>
          <a:blip r:embed="rId3">
            <a:alphaModFix/>
          </a:blip>
          <a:stretch>
            <a:fillRect/>
          </a:stretch>
        </p:blipFill>
        <p:spPr>
          <a:xfrm>
            <a:off x="3390350" y="426025"/>
            <a:ext cx="4731426" cy="4010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 the CSV file</a:t>
            </a:r>
            <a:endParaRPr/>
          </a:p>
        </p:txBody>
      </p:sp>
      <p:sp>
        <p:nvSpPr>
          <p:cNvPr id="164" name="Google Shape;164;p25"/>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a:t>Read CSV file with pandas</a:t>
            </a:r>
            <a:endParaRPr/>
          </a:p>
          <a:p>
            <a:pPr indent="-304800" lvl="0" marL="457200" rtl="0" algn="l">
              <a:spcBef>
                <a:spcPts val="0"/>
              </a:spcBef>
              <a:spcAft>
                <a:spcPts val="0"/>
              </a:spcAft>
              <a:buSzPts val="1200"/>
              <a:buChar char="●"/>
            </a:pPr>
            <a:r>
              <a:rPr lang="en"/>
              <a:t>Store it into a variable </a:t>
            </a:r>
            <a:endParaRPr/>
          </a:p>
          <a:p>
            <a:pPr indent="-304800" lvl="0" marL="457200" rtl="0" algn="l">
              <a:spcBef>
                <a:spcPts val="0"/>
              </a:spcBef>
              <a:spcAft>
                <a:spcPts val="0"/>
              </a:spcAft>
              <a:buSzPts val="1200"/>
              <a:buChar char="●"/>
            </a:pPr>
            <a:r>
              <a:rPr lang="en"/>
              <a:t>From that , we take the data that is related with the China.</a:t>
            </a:r>
            <a:endParaRPr/>
          </a:p>
          <a:p>
            <a:pPr indent="0" lvl="0" marL="457200" rtl="0" algn="l">
              <a:spcBef>
                <a:spcPts val="1600"/>
              </a:spcBef>
              <a:spcAft>
                <a:spcPts val="1600"/>
              </a:spcAft>
              <a:buNone/>
            </a:pPr>
            <a:r>
              <a:rPr lang="en"/>
              <a:t> </a:t>
            </a:r>
            <a:endParaRPr/>
          </a:p>
        </p:txBody>
      </p:sp>
      <p:pic>
        <p:nvPicPr>
          <p:cNvPr id="165" name="Google Shape;165;p25"/>
          <p:cNvPicPr preferRelativeResize="0"/>
          <p:nvPr/>
        </p:nvPicPr>
        <p:blipFill>
          <a:blip r:embed="rId3">
            <a:alphaModFix/>
          </a:blip>
          <a:stretch>
            <a:fillRect/>
          </a:stretch>
        </p:blipFill>
        <p:spPr>
          <a:xfrm>
            <a:off x="3272100" y="152400"/>
            <a:ext cx="4938674" cy="483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6"/>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6"/>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Compare the population of America with China </a:t>
            </a:r>
            <a:endParaRPr/>
          </a:p>
        </p:txBody>
      </p:sp>
      <p:pic>
        <p:nvPicPr>
          <p:cNvPr id="172" name="Google Shape;172;p26"/>
          <p:cNvPicPr preferRelativeResize="0"/>
          <p:nvPr/>
        </p:nvPicPr>
        <p:blipFill>
          <a:blip r:embed="rId3">
            <a:alphaModFix/>
          </a:blip>
          <a:stretch>
            <a:fillRect/>
          </a:stretch>
        </p:blipFill>
        <p:spPr>
          <a:xfrm>
            <a:off x="3272100" y="152400"/>
            <a:ext cx="5542124" cy="4838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Additional Feature</a:t>
            </a:r>
            <a:endParaRPr/>
          </a:p>
        </p:txBody>
      </p:sp>
      <p:sp>
        <p:nvSpPr>
          <p:cNvPr id="178" name="Google Shape;178;p27"/>
          <p:cNvSpPr txBox="1"/>
          <p:nvPr>
            <p:ph idx="1" type="body"/>
          </p:nvPr>
        </p:nvSpPr>
        <p:spPr>
          <a:xfrm>
            <a:off x="311700" y="1465800"/>
            <a:ext cx="5357700" cy="31032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a:t>The size of the figure is adjustable, it can be adjusted with </a:t>
            </a:r>
            <a:endParaRPr/>
          </a:p>
          <a:p>
            <a:pPr indent="0" lvl="0" marL="457200" rtl="0" algn="l">
              <a:spcBef>
                <a:spcPts val="1600"/>
              </a:spcBef>
              <a:spcAft>
                <a:spcPts val="0"/>
              </a:spcAft>
              <a:buNone/>
            </a:pPr>
            <a:r>
              <a:rPr lang="en">
                <a:highlight>
                  <a:srgbClr val="FFFF00"/>
                </a:highlight>
                <a:latin typeface="Courier New"/>
                <a:ea typeface="Courier New"/>
                <a:cs typeface="Courier New"/>
                <a:sym typeface="Courier New"/>
              </a:rPr>
              <a:t>plt.figure(figsize = (width in inches, height in   					 inches) )</a:t>
            </a:r>
            <a:endParaRPr>
              <a:highlight>
                <a:srgbClr val="FFFF00"/>
              </a:highlight>
              <a:latin typeface="Courier New"/>
              <a:ea typeface="Courier New"/>
              <a:cs typeface="Courier New"/>
              <a:sym typeface="Courier New"/>
            </a:endParaRPr>
          </a:p>
          <a:p>
            <a:pPr indent="-304800" lvl="0" marL="457200" rtl="0" algn="l">
              <a:spcBef>
                <a:spcPts val="1600"/>
              </a:spcBef>
              <a:spcAft>
                <a:spcPts val="0"/>
              </a:spcAft>
              <a:buSzPts val="1200"/>
              <a:buChar char="-"/>
            </a:pPr>
            <a:r>
              <a:rPr lang="en">
                <a:highlight>
                  <a:srgbClr val="FFFFFF"/>
                </a:highlight>
              </a:rPr>
              <a:t>The form of the line can also change in to many different forms</a:t>
            </a:r>
            <a:endParaRPr>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Will You Learn in this two hours time ?</a:t>
            </a:r>
            <a:endParaRPr/>
          </a:p>
        </p:txBody>
      </p:sp>
      <p:sp>
        <p:nvSpPr>
          <p:cNvPr id="92" name="Google Shape;92;p14"/>
          <p:cNvSpPr txBox="1"/>
          <p:nvPr>
            <p:ph idx="1" type="body"/>
          </p:nvPr>
        </p:nvSpPr>
        <p:spPr>
          <a:xfrm>
            <a:off x="311700" y="118812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What is Data and why is it so important to make it visualize  ?</a:t>
            </a:r>
            <a:endParaRPr/>
          </a:p>
          <a:p>
            <a:pPr indent="-342900" lvl="0" marL="457200" rtl="0" algn="l">
              <a:spcBef>
                <a:spcPts val="0"/>
              </a:spcBef>
              <a:spcAft>
                <a:spcPts val="0"/>
              </a:spcAft>
              <a:buSzPts val="1800"/>
              <a:buAutoNum type="arabicPeriod"/>
            </a:pPr>
            <a:r>
              <a:rPr lang="en"/>
              <a:t>Why data need to be  managed  and how to do it ?</a:t>
            </a:r>
            <a:endParaRPr/>
          </a:p>
          <a:p>
            <a:pPr indent="-342900" lvl="0" marL="457200" rtl="0" algn="l">
              <a:spcBef>
                <a:spcPts val="0"/>
              </a:spcBef>
              <a:spcAft>
                <a:spcPts val="0"/>
              </a:spcAft>
              <a:buSzPts val="1800"/>
              <a:buAutoNum type="arabicPeriod"/>
            </a:pPr>
            <a:r>
              <a:rPr lang="en"/>
              <a:t>The role of data visualization in Data Science. </a:t>
            </a:r>
            <a:endParaRPr/>
          </a:p>
          <a:p>
            <a:pPr indent="-342900" lvl="0" marL="457200" rtl="0" algn="l">
              <a:spcBef>
                <a:spcPts val="0"/>
              </a:spcBef>
              <a:spcAft>
                <a:spcPts val="0"/>
              </a:spcAft>
              <a:buSzPts val="1800"/>
              <a:buAutoNum type="arabicPeriod"/>
            </a:pPr>
            <a:r>
              <a:rPr lang="en"/>
              <a:t>A brief introduction about numpy , Pandas, and Matplotlib and their relationship with our daily life.</a:t>
            </a:r>
            <a:endParaRPr/>
          </a:p>
          <a:p>
            <a:pPr indent="0" lvl="0" marL="0" rtl="0" algn="l">
              <a:spcBef>
                <a:spcPts val="1600"/>
              </a:spcBef>
              <a:spcAft>
                <a:spcPts val="1600"/>
              </a:spcAft>
              <a:buNone/>
            </a:pPr>
            <a:r>
              <a:rPr lang="en"/>
              <a:t>Follow with me and let’s observe the world of Data together, </a:t>
            </a:r>
            <a:endParaRPr/>
          </a:p>
        </p:txBody>
      </p:sp>
      <p:pic>
        <p:nvPicPr>
          <p:cNvPr id="93" name="Google Shape;93;p14"/>
          <p:cNvPicPr preferRelativeResize="0"/>
          <p:nvPr/>
        </p:nvPicPr>
        <p:blipFill>
          <a:blip r:embed="rId3">
            <a:alphaModFix/>
          </a:blip>
          <a:stretch>
            <a:fillRect/>
          </a:stretch>
        </p:blipFill>
        <p:spPr>
          <a:xfrm>
            <a:off x="6924250" y="2853150"/>
            <a:ext cx="1635225" cy="1530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92"/>
                                        </p:tgtEl>
                                        <p:attrNameLst>
                                          <p:attrName>style.visibility</p:attrName>
                                        </p:attrNameLst>
                                      </p:cBhvr>
                                      <p:to>
                                        <p:strVal val="visible"/>
                                      </p:to>
                                    </p:set>
                                    <p:anim calcmode="lin" valueType="num">
                                      <p:cBhvr additive="base">
                                        <p:cTn dur="1000"/>
                                        <p:tgtEl>
                                          <p:spTgt spid="9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idx="4294967295"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Data ?</a:t>
            </a:r>
            <a:endParaRPr/>
          </a:p>
        </p:txBody>
      </p:sp>
      <p:sp>
        <p:nvSpPr>
          <p:cNvPr id="99" name="Google Shape;99;p15"/>
          <p:cNvSpPr txBox="1"/>
          <p:nvPr>
            <p:ph idx="4294967295"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Arial"/>
              <a:buChar char="-"/>
            </a:pPr>
            <a:r>
              <a:rPr lang="en">
                <a:solidFill>
                  <a:srgbClr val="000000"/>
                </a:solidFill>
                <a:highlight>
                  <a:srgbClr val="ECECEC"/>
                </a:highlight>
                <a:latin typeface="Arial"/>
                <a:ea typeface="Arial"/>
                <a:cs typeface="Arial"/>
                <a:sym typeface="Arial"/>
              </a:rPr>
              <a:t>Information in raw or unorganized form (Eg. Alphabets, Numbers, or Symbols) that refer to, or represent, conditions, ideas, or objects. Data is limitless and present everywhere in the universe.</a:t>
            </a:r>
            <a:endParaRPr>
              <a:solidFill>
                <a:srgbClr val="000000"/>
              </a:solidFill>
              <a:highlight>
                <a:srgbClr val="ECECEC"/>
              </a:highlight>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highlight>
                  <a:srgbClr val="ECECEC"/>
                </a:highlight>
                <a:latin typeface="Arial"/>
                <a:ea typeface="Arial"/>
                <a:cs typeface="Arial"/>
                <a:sym typeface="Arial"/>
              </a:rPr>
              <a:t>The blogs from facebook, the news from televisions, the videos from YouTube, all of them are data.</a:t>
            </a:r>
            <a:endParaRPr>
              <a:solidFill>
                <a:srgbClr val="000000"/>
              </a:solidFill>
              <a:highlight>
                <a:srgbClr val="ECECEC"/>
              </a:highlight>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highlight>
                  <a:srgbClr val="ECECEC"/>
                </a:highlight>
                <a:latin typeface="Arial"/>
                <a:ea typeface="Arial"/>
                <a:cs typeface="Arial"/>
                <a:sym typeface="Arial"/>
              </a:rPr>
              <a:t>To be short, the information that can be sent to a far distance can be taken as the Data.</a:t>
            </a:r>
            <a:endParaRPr>
              <a:solidFill>
                <a:srgbClr val="000000"/>
              </a:solidFill>
              <a:highlight>
                <a:srgbClr val="ECECEC"/>
              </a:highlight>
              <a:latin typeface="Arial"/>
              <a:ea typeface="Arial"/>
              <a:cs typeface="Arial"/>
              <a:sym typeface="Arial"/>
            </a:endParaRPr>
          </a:p>
          <a:p>
            <a:pPr indent="0" lvl="0" marL="457200" rtl="0" algn="l">
              <a:spcBef>
                <a:spcPts val="1600"/>
              </a:spcBef>
              <a:spcAft>
                <a:spcPts val="0"/>
              </a:spcAft>
              <a:buNone/>
            </a:pPr>
            <a:r>
              <a:t/>
            </a:r>
            <a:endParaRPr>
              <a:solidFill>
                <a:srgbClr val="000000"/>
              </a:solidFill>
              <a:highlight>
                <a:srgbClr val="ECECEC"/>
              </a:highlight>
              <a:latin typeface="Arial"/>
              <a:ea typeface="Arial"/>
              <a:cs typeface="Arial"/>
              <a:sym typeface="Arial"/>
            </a:endParaRPr>
          </a:p>
          <a:p>
            <a:pPr indent="0" lvl="0" marL="0" rtl="0" algn="l">
              <a:spcBef>
                <a:spcPts val="1600"/>
              </a:spcBef>
              <a:spcAft>
                <a:spcPts val="0"/>
              </a:spcAft>
              <a:buNone/>
            </a:pPr>
            <a:r>
              <a:t/>
            </a:r>
            <a:endParaRPr>
              <a:solidFill>
                <a:srgbClr val="000000"/>
              </a:solidFill>
              <a:highlight>
                <a:srgbClr val="ECECEC"/>
              </a:highlight>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0" st="0"/>
                                            </p:txEl>
                                          </p:spTgt>
                                        </p:tgtEl>
                                        <p:attrNameLst>
                                          <p:attrName>style.visibility</p:attrName>
                                        </p:attrNameLst>
                                      </p:cBhvr>
                                      <p:to>
                                        <p:strVal val="visible"/>
                                      </p:to>
                                    </p:set>
                                    <p:animEffect filter="fade" transition="in">
                                      <p:cBhvr>
                                        <p:cTn dur="1000"/>
                                        <p:tgtEl>
                                          <p:spTgt spid="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1" st="1"/>
                                            </p:txEl>
                                          </p:spTgt>
                                        </p:tgtEl>
                                        <p:attrNameLst>
                                          <p:attrName>style.visibility</p:attrName>
                                        </p:attrNameLst>
                                      </p:cBhvr>
                                      <p:to>
                                        <p:strVal val="visible"/>
                                      </p:to>
                                    </p:set>
                                    <p:animEffect filter="fade" transition="in">
                                      <p:cBhvr>
                                        <p:cTn dur="1000"/>
                                        <p:tgtEl>
                                          <p:spTgt spid="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2" st="2"/>
                                            </p:txEl>
                                          </p:spTgt>
                                        </p:tgtEl>
                                        <p:attrNameLst>
                                          <p:attrName>style.visibility</p:attrName>
                                        </p:attrNameLst>
                                      </p:cBhvr>
                                      <p:to>
                                        <p:strVal val="visible"/>
                                      </p:to>
                                    </p:set>
                                    <p:animEffect filter="fade" transition="in">
                                      <p:cBhvr>
                                        <p:cTn dur="1000"/>
                                        <p:tgtEl>
                                          <p:spTgt spid="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3" st="3"/>
                                            </p:txEl>
                                          </p:spTgt>
                                        </p:tgtEl>
                                        <p:attrNameLst>
                                          <p:attrName>style.visibility</p:attrName>
                                        </p:attrNameLst>
                                      </p:cBhvr>
                                      <p:to>
                                        <p:strVal val="visible"/>
                                      </p:to>
                                    </p:set>
                                    <p:animEffect filter="fade" transition="in">
                                      <p:cBhvr>
                                        <p:cTn dur="1000"/>
                                        <p:tgtEl>
                                          <p:spTgt spid="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4" st="4"/>
                                            </p:txEl>
                                          </p:spTgt>
                                        </p:tgtEl>
                                        <p:attrNameLst>
                                          <p:attrName>style.visibility</p:attrName>
                                        </p:attrNameLst>
                                      </p:cBhvr>
                                      <p:to>
                                        <p:strVal val="visible"/>
                                      </p:to>
                                    </p:set>
                                    <p:animEffect filter="fade" transition="in">
                                      <p:cBhvr>
                                        <p:cTn dur="1000"/>
                                        <p:tgtEl>
                                          <p:spTgt spid="9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5" st="5"/>
                                            </p:txEl>
                                          </p:spTgt>
                                        </p:tgtEl>
                                        <p:attrNameLst>
                                          <p:attrName>style.visibility</p:attrName>
                                        </p:attrNameLst>
                                      </p:cBhvr>
                                      <p:to>
                                        <p:strVal val="visible"/>
                                      </p:to>
                                    </p:set>
                                    <p:animEffect filter="fade" transition="in">
                                      <p:cBhvr>
                                        <p:cTn dur="1000"/>
                                        <p:tgtEl>
                                          <p:spTgt spid="9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the Data So important to make it visualize </a:t>
            </a:r>
            <a:endParaRPr/>
          </a:p>
        </p:txBody>
      </p:sp>
      <p:sp>
        <p:nvSpPr>
          <p:cNvPr id="105" name="Google Shape;105;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57200" lvl="0" marL="0" rtl="0" algn="l">
              <a:spcBef>
                <a:spcPts val="0"/>
              </a:spcBef>
              <a:spcAft>
                <a:spcPts val="0"/>
              </a:spcAft>
              <a:buNone/>
            </a:pPr>
            <a:r>
              <a:rPr lang="en"/>
              <a:t>Whenever you browse the internet or use social media like Facebook, they might some of your data or cookies. Those are the raw datas. Big companies like Google, Facebook and Amazon, collect those raw datas from the users and use tools to visualize it.</a:t>
            </a:r>
            <a:endParaRPr/>
          </a:p>
          <a:p>
            <a:pPr indent="0" lvl="0" marL="457200" rtl="0" algn="l">
              <a:spcBef>
                <a:spcPts val="1600"/>
              </a:spcBef>
              <a:spcAft>
                <a:spcPts val="0"/>
              </a:spcAft>
              <a:buNone/>
            </a:pPr>
            <a:r>
              <a:rPr lang="en"/>
              <a:t>So, the question is,</a:t>
            </a:r>
            <a:endParaRPr/>
          </a:p>
          <a:p>
            <a:pPr indent="0" lvl="0" marL="457200" rtl="0" algn="l">
              <a:spcBef>
                <a:spcPts val="1600"/>
              </a:spcBef>
              <a:spcAft>
                <a:spcPts val="0"/>
              </a:spcAft>
              <a:buNone/>
            </a:pPr>
            <a:r>
              <a:rPr lang="en">
                <a:solidFill>
                  <a:srgbClr val="4A86E8"/>
                </a:solidFill>
                <a:latin typeface="Arial"/>
                <a:ea typeface="Arial"/>
                <a:cs typeface="Arial"/>
                <a:sym typeface="Arial"/>
              </a:rPr>
              <a:t>Why Do We need to Visualize them ??</a:t>
            </a:r>
            <a:endParaRPr>
              <a:solidFill>
                <a:srgbClr val="4A86E8"/>
              </a:solidFill>
              <a:latin typeface="Arial"/>
              <a:ea typeface="Arial"/>
              <a:cs typeface="Arial"/>
              <a:sym typeface="Arial"/>
            </a:endParaRPr>
          </a:p>
          <a:p>
            <a:pPr indent="0" lvl="0" marL="0" rtl="0" algn="l">
              <a:spcBef>
                <a:spcPts val="1600"/>
              </a:spcBef>
              <a:spcAft>
                <a:spcPts val="1600"/>
              </a:spcAft>
              <a:buNone/>
            </a:pPr>
            <a:r>
              <a:t/>
            </a:r>
            <a:endParaRPr/>
          </a:p>
        </p:txBody>
      </p:sp>
      <p:pic>
        <p:nvPicPr>
          <p:cNvPr id="106" name="Google Shape;106;p16"/>
          <p:cNvPicPr preferRelativeResize="0"/>
          <p:nvPr/>
        </p:nvPicPr>
        <p:blipFill>
          <a:blip r:embed="rId3">
            <a:alphaModFix/>
          </a:blip>
          <a:stretch>
            <a:fillRect/>
          </a:stretch>
        </p:blipFill>
        <p:spPr>
          <a:xfrm>
            <a:off x="6807575" y="3105475"/>
            <a:ext cx="2024725" cy="16283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animEffect filter="fade" transition="in">
                                      <p:cBhvr>
                                        <p:cTn dur="1000"/>
                                        <p:tgtEl>
                                          <p:spTgt spid="1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animEffect filter="fade" transition="in">
                                      <p:cBhvr>
                                        <p:cTn dur="1000"/>
                                        <p:tgtEl>
                                          <p:spTgt spid="1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animEffect filter="fade" transition="in">
                                      <p:cBhvr>
                                        <p:cTn dur="1000"/>
                                        <p:tgtEl>
                                          <p:spTgt spid="1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animEffect filter="fade" transition="in">
                                      <p:cBhvr>
                                        <p:cTn dur="1000"/>
                                        <p:tgtEl>
                                          <p:spTgt spid="105">
                                            <p:txEl>
                                              <p:pRg end="3" st="3"/>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main reasons </a:t>
            </a:r>
            <a:endParaRPr/>
          </a:p>
        </p:txBody>
      </p:sp>
      <p:sp>
        <p:nvSpPr>
          <p:cNvPr id="112" name="Google Shape;112;p1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To have  an overall picture in our mind</a:t>
            </a:r>
            <a:endParaRPr/>
          </a:p>
          <a:p>
            <a:pPr indent="-342900" lvl="0" marL="457200" rtl="0" algn="l">
              <a:spcBef>
                <a:spcPts val="0"/>
              </a:spcBef>
              <a:spcAft>
                <a:spcPts val="0"/>
              </a:spcAft>
              <a:buSzPts val="1800"/>
              <a:buAutoNum type="arabicPeriod"/>
            </a:pPr>
            <a:r>
              <a:rPr lang="en"/>
              <a:t>To predict the future</a:t>
            </a:r>
            <a:endParaRPr/>
          </a:p>
          <a:p>
            <a:pPr indent="-342900" lvl="0" marL="457200" rtl="0" algn="l">
              <a:spcBef>
                <a:spcPts val="0"/>
              </a:spcBef>
              <a:spcAft>
                <a:spcPts val="0"/>
              </a:spcAft>
              <a:buSzPts val="1800"/>
              <a:buAutoNum type="arabicPeriod"/>
            </a:pPr>
            <a:r>
              <a:rPr lang="en"/>
              <a:t>To understand the events objectively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1. To have an overall picture in our mind</a:t>
            </a:r>
            <a:endParaRPr/>
          </a:p>
        </p:txBody>
      </p:sp>
      <p:sp>
        <p:nvSpPr>
          <p:cNvPr id="118" name="Google Shape;118;p18"/>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As we use tools to visualize the datas, the result is normally with graphs. Those graphs are seen by the executives to make a decision more clearly than looking at raw data each by each.</a:t>
            </a:r>
            <a:endParaRPr/>
          </a:p>
          <a:p>
            <a:pPr indent="0" lvl="0" marL="0" rtl="0" algn="l">
              <a:spcBef>
                <a:spcPts val="1600"/>
              </a:spcBef>
              <a:spcAft>
                <a:spcPts val="0"/>
              </a:spcAft>
              <a:buNone/>
            </a:pPr>
            <a:r>
              <a:rPr lang="en"/>
              <a:t> From the picture beside, we can clearly notice that , the GPA of Thailand went downward at the year of 2009. Then , we can find out the reason to decline and avoid for it in the future.</a:t>
            </a:r>
            <a:endParaRPr/>
          </a:p>
          <a:p>
            <a:pPr indent="0" lvl="0" marL="0" rtl="0" algn="l">
              <a:spcBef>
                <a:spcPts val="1600"/>
              </a:spcBef>
              <a:spcAft>
                <a:spcPts val="1600"/>
              </a:spcAft>
              <a:buNone/>
            </a:pPr>
            <a:r>
              <a:t/>
            </a:r>
            <a:endParaRPr/>
          </a:p>
        </p:txBody>
      </p:sp>
      <p:pic>
        <p:nvPicPr>
          <p:cNvPr id="119" name="Google Shape;119;p18"/>
          <p:cNvPicPr preferRelativeResize="0"/>
          <p:nvPr/>
        </p:nvPicPr>
        <p:blipFill>
          <a:blip r:embed="rId3">
            <a:alphaModFix/>
          </a:blip>
          <a:stretch>
            <a:fillRect/>
          </a:stretch>
        </p:blipFill>
        <p:spPr>
          <a:xfrm>
            <a:off x="3272100" y="152400"/>
            <a:ext cx="5719501" cy="266387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To predict the future</a:t>
            </a:r>
            <a:endParaRPr/>
          </a:p>
        </p:txBody>
      </p:sp>
      <p:sp>
        <p:nvSpPr>
          <p:cNvPr id="125" name="Google Shape;125;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government can also make various types of decisions with the help of graph, Eg. Increasing tax rate or not, avoiding the serious cause of economy to the country.</a:t>
            </a:r>
            <a:endParaRPr/>
          </a:p>
          <a:p>
            <a:pPr indent="-342900" lvl="0" marL="457200" rtl="0" algn="l">
              <a:spcBef>
                <a:spcPts val="0"/>
              </a:spcBef>
              <a:spcAft>
                <a:spcPts val="0"/>
              </a:spcAft>
              <a:buSzPts val="1800"/>
              <a:buChar char="●"/>
            </a:pPr>
            <a:r>
              <a:rPr lang="en"/>
              <a:t>A certain type of company use the graphs to make the decisions for their company and set the plans of long term and short terms.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To Understand the Events Objectively</a:t>
            </a:r>
            <a:endParaRPr/>
          </a:p>
        </p:txBody>
      </p:sp>
      <p:sp>
        <p:nvSpPr>
          <p:cNvPr id="131" name="Google Shape;131;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Without having the overall picture of the datas you are holding, it is hard to see the main objective of the situation.</a:t>
            </a:r>
            <a:endParaRPr/>
          </a:p>
          <a:p>
            <a:pPr indent="-342900" lvl="0" marL="457200" rtl="0" algn="l">
              <a:spcBef>
                <a:spcPts val="0"/>
              </a:spcBef>
              <a:spcAft>
                <a:spcPts val="0"/>
              </a:spcAft>
              <a:buSzPts val="1800"/>
              <a:buChar char="●"/>
            </a:pPr>
            <a:r>
              <a:rPr lang="en"/>
              <a:t>Looking at a graph or “Visualized Data”, can bring the right decisions and save more time.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Visualize some Data !</a:t>
            </a:r>
            <a:endParaRPr/>
          </a:p>
        </p:txBody>
      </p:sp>
      <p:sp>
        <p:nvSpPr>
          <p:cNvPr id="137" name="Google Shape;137;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Today lecture , we will try to use the tools , </a:t>
            </a:r>
            <a:r>
              <a:rPr b="1" i="1" lang="en"/>
              <a:t>Pandas</a:t>
            </a:r>
            <a:r>
              <a:rPr lang="en"/>
              <a:t> and </a:t>
            </a:r>
            <a:r>
              <a:rPr b="1" i="1" lang="en"/>
              <a:t>Matplotlib</a:t>
            </a:r>
            <a:r>
              <a:rPr lang="en"/>
              <a:t> to make the data visualization. </a:t>
            </a:r>
            <a:endParaRPr/>
          </a:p>
          <a:p>
            <a:pPr indent="0" lvl="0" marL="0" rtl="0" algn="l">
              <a:spcBef>
                <a:spcPts val="1600"/>
              </a:spcBef>
              <a:spcAft>
                <a:spcPts val="0"/>
              </a:spcAft>
              <a:buNone/>
            </a:pPr>
            <a:r>
              <a:rPr lang="en"/>
              <a:t>Moreover, we will also download the csv file(a raw data) from the google.</a:t>
            </a:r>
            <a:endParaRPr/>
          </a:p>
          <a:p>
            <a:pPr indent="-317500" lvl="0" marL="457200" rtl="0" algn="l">
              <a:spcBef>
                <a:spcPts val="1600"/>
              </a:spcBef>
              <a:spcAft>
                <a:spcPts val="0"/>
              </a:spcAft>
              <a:buSzPts val="1400"/>
              <a:buChar char="-"/>
            </a:pPr>
            <a:r>
              <a:rPr lang="en" sz="1400"/>
              <a:t>CSV</a:t>
            </a:r>
            <a:r>
              <a:rPr lang="en" sz="1400"/>
              <a:t> (comma-</a:t>
            </a:r>
            <a:r>
              <a:rPr lang="en" sz="1400"/>
              <a:t>separated</a:t>
            </a:r>
            <a:r>
              <a:rPr lang="en" sz="1400"/>
              <a:t> value) file is a simple file format that used to store the data with comma separated after each values.</a:t>
            </a:r>
            <a:endParaRPr sz="1400"/>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