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5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1"/>
    <p:restoredTop sz="94684"/>
  </p:normalViewPr>
  <p:slideViewPr>
    <p:cSldViewPr snapToGrid="0" snapToObjects="1">
      <p:cViewPr>
        <p:scale>
          <a:sx n="100" d="100"/>
          <a:sy n="100" d="100"/>
        </p:scale>
        <p:origin x="3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0717F-C552-E34A-B72A-3E5FB760887D}" type="datetimeFigureOut">
              <a:rPr lang="en-US" smtClean="0"/>
              <a:t>8/22/18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4D61-4DF5-094D-83DD-D826D96B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0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4CC8-7CE6-E648-A4DC-43321AD4096B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44D24C-87A4-5C4B-A3B6-3E72CDDC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3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Underlying Technologies for Cloud Computing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7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ISPs Internet’s internetworking Layer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Application Layer</a:t>
            </a:r>
          </a:p>
          <a:p>
            <a:pPr lvl="1"/>
            <a:r>
              <a:rPr lang="en-US" sz="2000" dirty="0" smtClean="0"/>
              <a:t>Protocols </a:t>
            </a:r>
            <a:r>
              <a:rPr lang="en-US" sz="2000" dirty="0"/>
              <a:t>such as HTTP, SMTP for e-mail, </a:t>
            </a:r>
            <a:r>
              <a:rPr lang="en-US" sz="2000" dirty="0" err="1"/>
              <a:t>BitTorrent</a:t>
            </a:r>
            <a:r>
              <a:rPr lang="en-US" sz="2000" dirty="0"/>
              <a:t> for P2P, and SIP for IP telephony use transport layer protocols to standardize and enable specific data packet transferring methods over the Internet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Many </a:t>
            </a:r>
            <a:r>
              <a:rPr lang="en-US" sz="2000" dirty="0"/>
              <a:t>other protocols also fulfill application-centric requirements and use either TCP/IP or UDP as their primary method of data transferring across the Internet and LANs</a:t>
            </a:r>
            <a:r>
              <a:rPr lang="en-US" sz="2000" dirty="0" smtClean="0"/>
              <a:t>.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332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08000"/>
            <a:ext cx="10987816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Business Consideration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7489"/>
            <a:ext cx="8596668" cy="2246311"/>
          </a:xfrm>
        </p:spPr>
        <p:txBody>
          <a:bodyPr/>
          <a:lstStyle/>
          <a:p>
            <a:r>
              <a:rPr lang="en-US" dirty="0" smtClean="0"/>
              <a:t>Connectivity issues</a:t>
            </a:r>
          </a:p>
          <a:p>
            <a:pPr lvl="1"/>
            <a:r>
              <a:rPr lang="en-US" dirty="0" smtClean="0"/>
              <a:t>On-premise services has no connectivity issues if accessed from corporate Internet networks.</a:t>
            </a:r>
          </a:p>
          <a:p>
            <a:pPr lvl="1"/>
            <a:r>
              <a:rPr lang="en-US" dirty="0" smtClean="0"/>
              <a:t>Users can </a:t>
            </a:r>
            <a:r>
              <a:rPr lang="en-US" dirty="0"/>
              <a:t>directly access the network traffic to and from the </a:t>
            </a:r>
            <a:r>
              <a:rPr lang="en-US" dirty="0" smtClean="0"/>
              <a:t>Internet.</a:t>
            </a:r>
          </a:p>
          <a:p>
            <a:pPr lvl="1"/>
            <a:r>
              <a:rPr lang="en-US" dirty="0" smtClean="0"/>
              <a:t>Have </a:t>
            </a:r>
            <a:r>
              <a:rPr lang="en-US" dirty="0"/>
              <a:t>complete control over and can safeguard their corporate networks using firewalls and monitoring software.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3378200"/>
            <a:ext cx="7213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703597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78" y="3505200"/>
            <a:ext cx="849682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Business Consideration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7489"/>
            <a:ext cx="8596668" cy="4900611"/>
          </a:xfrm>
        </p:spPr>
        <p:txBody>
          <a:bodyPr>
            <a:normAutofit/>
          </a:bodyPr>
          <a:lstStyle/>
          <a:p>
            <a:r>
              <a:rPr lang="en-US" dirty="0" smtClean="0"/>
              <a:t>Network bandwidth and latency issues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nd-to-end </a:t>
            </a:r>
            <a:r>
              <a:rPr lang="en-US" dirty="0"/>
              <a:t>bandwidth is determined by the transmission capacity of the shared data </a:t>
            </a:r>
            <a:r>
              <a:rPr lang="en-US" dirty="0" smtClean="0"/>
              <a:t>links.</a:t>
            </a:r>
          </a:p>
          <a:p>
            <a:pPr lvl="1"/>
            <a:r>
              <a:rPr lang="en-US" dirty="0" smtClean="0"/>
              <a:t>Latency </a:t>
            </a:r>
            <a:r>
              <a:rPr lang="en-US" dirty="0"/>
              <a:t>is the amount of time it takes a packet to travel from one data node to another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Factors that increase latency?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Bandwidth </a:t>
            </a:r>
            <a:r>
              <a:rPr lang="en-US" dirty="0"/>
              <a:t>is critical for applications that require substantial amounts of data to be transferred to and from the </a:t>
            </a:r>
            <a:r>
              <a:rPr lang="en-US" dirty="0" smtClean="0"/>
              <a:t>cloud. </a:t>
            </a:r>
          </a:p>
          <a:p>
            <a:pPr lvl="1"/>
            <a:r>
              <a:rPr lang="en-US" dirty="0" smtClean="0"/>
              <a:t>Latency </a:t>
            </a:r>
            <a:r>
              <a:rPr lang="en-US" dirty="0"/>
              <a:t>is critical for applications with a business requirement of swift response </a:t>
            </a:r>
            <a:r>
              <a:rPr lang="en-US" dirty="0" smtClean="0"/>
              <a:t>times.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19600" y="3082078"/>
            <a:ext cx="1438102" cy="1303444"/>
            <a:chOff x="6515100" y="3065355"/>
            <a:chExt cx="1438102" cy="13034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5100" y="3176772"/>
              <a:ext cx="1438102" cy="119202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225335" y="3065355"/>
              <a:ext cx="31611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8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Business Consideration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7489"/>
            <a:ext cx="8596668" cy="49006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Cloud carrier and cloud provider selection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service levels of Internet connections between cloud consumers and cloud providers are determined by their </a:t>
            </a:r>
            <a:r>
              <a:rPr lang="en-US" sz="2000" dirty="0" smtClean="0"/>
              <a:t>ISPs (multiple ISPs involved)</a:t>
            </a:r>
          </a:p>
          <a:p>
            <a:pPr lvl="1"/>
            <a:r>
              <a:rPr lang="en-US" sz="2000" dirty="0" err="1" smtClean="0"/>
              <a:t>QoS</a:t>
            </a:r>
            <a:r>
              <a:rPr lang="en-US" sz="2000" dirty="0" smtClean="0"/>
              <a:t> </a:t>
            </a:r>
            <a:r>
              <a:rPr lang="en-US" sz="2000" dirty="0"/>
              <a:t>management across multiple ISPs is difficult to achieve in </a:t>
            </a:r>
            <a:r>
              <a:rPr lang="en-US" sz="2000" dirty="0" smtClean="0"/>
              <a:t>practice.</a:t>
            </a:r>
          </a:p>
          <a:p>
            <a:pPr lvl="1"/>
            <a:r>
              <a:rPr lang="en-US" sz="2000" dirty="0" smtClean="0"/>
              <a:t>Multiple cloud </a:t>
            </a:r>
            <a:r>
              <a:rPr lang="en-US" sz="2000" dirty="0"/>
              <a:t>carriers </a:t>
            </a:r>
            <a:r>
              <a:rPr lang="en-US" sz="2000" dirty="0" smtClean="0"/>
              <a:t>may be needed in </a:t>
            </a:r>
            <a:r>
              <a:rPr lang="en-US" sz="2000" dirty="0"/>
              <a:t>order to achieve the necessary level of connectivity and reliability for their cloud </a:t>
            </a:r>
            <a:r>
              <a:rPr lang="en-US" sz="2000" dirty="0" smtClean="0"/>
              <a:t>applications (between cloud consumers and cloud providers), </a:t>
            </a:r>
            <a:r>
              <a:rPr lang="en-US" sz="2000" dirty="0"/>
              <a:t>resulting in additional costs. </a:t>
            </a:r>
            <a:endParaRPr lang="en-US" sz="2000" dirty="0" smtClean="0"/>
          </a:p>
          <a:p>
            <a:pPr lvl="1"/>
            <a:r>
              <a:rPr lang="en-US" sz="2000" dirty="0" smtClean="0"/>
              <a:t>Cloud </a:t>
            </a:r>
            <a:r>
              <a:rPr lang="en-US" sz="2000" dirty="0"/>
              <a:t>adoption can therefore be easier for </a:t>
            </a:r>
            <a:r>
              <a:rPr lang="en-US" sz="2000" dirty="0">
                <a:solidFill>
                  <a:srgbClr val="FF0000"/>
                </a:solidFill>
              </a:rPr>
              <a:t>applications with more relaxed latency and bandwidth </a:t>
            </a:r>
            <a:r>
              <a:rPr lang="en-US" sz="2000" dirty="0" smtClean="0">
                <a:solidFill>
                  <a:srgbClr val="FF0000"/>
                </a:solidFill>
              </a:rPr>
              <a:t>requirements.</a:t>
            </a:r>
          </a:p>
        </p:txBody>
      </p:sp>
    </p:spTree>
    <p:extLst>
      <p:ext uri="{BB962C8B-B14F-4D97-AF65-F5344CB8AC3E}">
        <p14:creationId xmlns:p14="http://schemas.microsoft.com/office/powerpoint/2010/main" val="12313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group of IT resourced located in close proximity offering:</a:t>
            </a:r>
          </a:p>
          <a:p>
            <a:pPr lvl="1"/>
            <a:r>
              <a:rPr lang="en-US" sz="2000" dirty="0" smtClean="0"/>
              <a:t>power </a:t>
            </a:r>
            <a:r>
              <a:rPr lang="en-US" sz="2000" dirty="0"/>
              <a:t>sharing, </a:t>
            </a:r>
            <a:endParaRPr lang="en-US" sz="2000" dirty="0" smtClean="0"/>
          </a:p>
          <a:p>
            <a:pPr lvl="1"/>
            <a:r>
              <a:rPr lang="en-US" sz="2000" dirty="0" smtClean="0"/>
              <a:t>higher </a:t>
            </a:r>
            <a:r>
              <a:rPr lang="en-US" sz="2000" dirty="0"/>
              <a:t>efficiency in shared IT resource usage, and </a:t>
            </a:r>
            <a:endParaRPr lang="en-US" sz="2000" dirty="0" smtClean="0"/>
          </a:p>
          <a:p>
            <a:pPr lvl="1"/>
            <a:r>
              <a:rPr lang="en-US" sz="2000" dirty="0" smtClean="0"/>
              <a:t>improved </a:t>
            </a:r>
            <a:r>
              <a:rPr lang="en-US" sz="2000" dirty="0"/>
              <a:t>accessibility for IT </a:t>
            </a:r>
            <a:r>
              <a:rPr lang="en-US" sz="2000" dirty="0" smtClean="0"/>
              <a:t>personnel.</a:t>
            </a:r>
          </a:p>
          <a:p>
            <a:r>
              <a:rPr lang="en-US" sz="2400" dirty="0" smtClean="0"/>
              <a:t>Modern </a:t>
            </a:r>
            <a:r>
              <a:rPr lang="en-US" sz="2400" dirty="0"/>
              <a:t>data centers exist as specialized IT infrastructure used to house centralized IT resources, such as servers, databases, networking and telecommunication devices, and software </a:t>
            </a:r>
            <a:r>
              <a:rPr lang="en-US" sz="2400" dirty="0" smtClean="0"/>
              <a:t>systems.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45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4789"/>
            <a:ext cx="5988637" cy="5167311"/>
          </a:xfrm>
        </p:spPr>
        <p:txBody>
          <a:bodyPr>
            <a:normAutofit/>
          </a:bodyPr>
          <a:lstStyle/>
          <a:p>
            <a:r>
              <a:rPr lang="en-US" dirty="0" smtClean="0"/>
              <a:t>Virtualization</a:t>
            </a:r>
          </a:p>
          <a:p>
            <a:pPr lvl="1"/>
            <a:r>
              <a:rPr lang="en-US" dirty="0" smtClean="0"/>
              <a:t>A platform </a:t>
            </a:r>
            <a:r>
              <a:rPr lang="en-US" dirty="0"/>
              <a:t>that </a:t>
            </a:r>
            <a:r>
              <a:rPr lang="en-US" dirty="0" smtClean="0"/>
              <a:t>abstracts </a:t>
            </a:r>
            <a:r>
              <a:rPr lang="en-US" dirty="0"/>
              <a:t>the physical computing and networking IT resources as virtualized components that are easier to allocate, operate, release, monitor, and control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Standardized and modularity</a:t>
            </a:r>
          </a:p>
          <a:p>
            <a:pPr lvl="1"/>
            <a:r>
              <a:rPr lang="en-US" dirty="0" smtClean="0"/>
              <a:t>Aggregation of multiple </a:t>
            </a:r>
            <a:r>
              <a:rPr lang="en-US" dirty="0"/>
              <a:t>identical building blocks of facility infrastructure and equipment to support scalability, growth, and speedy hardware </a:t>
            </a:r>
            <a:r>
              <a:rPr lang="en-US" dirty="0" smtClean="0"/>
              <a:t>replacements.</a:t>
            </a:r>
          </a:p>
          <a:p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To automate </a:t>
            </a:r>
            <a:r>
              <a:rPr lang="en-US" dirty="0"/>
              <a:t>tasks like provisioning, configuration, patching, and monitoring without </a:t>
            </a:r>
            <a:r>
              <a:rPr lang="en-US" dirty="0" smtClean="0"/>
              <a:t>supervision.</a:t>
            </a:r>
          </a:p>
          <a:p>
            <a:r>
              <a:rPr lang="en-US" dirty="0" smtClean="0"/>
              <a:t>Remote operation and Management</a:t>
            </a:r>
          </a:p>
          <a:p>
            <a:pPr lvl="1"/>
            <a:r>
              <a:rPr lang="en-US" dirty="0" smtClean="0"/>
              <a:t>Remote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71" y="-13825"/>
            <a:ext cx="552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Components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4789"/>
            <a:ext cx="6447366" cy="5167311"/>
          </a:xfrm>
        </p:spPr>
        <p:txBody>
          <a:bodyPr>
            <a:normAutofit/>
          </a:bodyPr>
          <a:lstStyle/>
          <a:p>
            <a:r>
              <a:rPr lang="en-US" dirty="0" smtClean="0"/>
              <a:t>High availability</a:t>
            </a:r>
          </a:p>
          <a:p>
            <a:pPr lvl="1"/>
            <a:r>
              <a:rPr lang="en-US" dirty="0" smtClean="0"/>
              <a:t>Designed </a:t>
            </a:r>
            <a:r>
              <a:rPr lang="en-US" dirty="0"/>
              <a:t>to operate with increasingly higher levels of redundancy to sustain </a:t>
            </a:r>
            <a:r>
              <a:rPr lang="en-US" dirty="0" smtClean="0"/>
              <a:t>availability through redundant power supplies, UPSs, hardware, etc. </a:t>
            </a:r>
          </a:p>
          <a:p>
            <a:r>
              <a:rPr lang="en-US" dirty="0" smtClean="0"/>
              <a:t>Security-aware design, operation and management</a:t>
            </a:r>
          </a:p>
          <a:p>
            <a:pPr lvl="1"/>
            <a:r>
              <a:rPr lang="en-US" dirty="0" smtClean="0"/>
              <a:t>Thorough </a:t>
            </a:r>
            <a:r>
              <a:rPr lang="en-US" dirty="0"/>
              <a:t>and comprehensive </a:t>
            </a:r>
            <a:r>
              <a:rPr lang="en-US" dirty="0" smtClean="0"/>
              <a:t>physical and logical accesses for </a:t>
            </a:r>
            <a:r>
              <a:rPr lang="en-US" dirty="0"/>
              <a:t>data </a:t>
            </a:r>
            <a:r>
              <a:rPr lang="en-US" dirty="0" smtClean="0"/>
              <a:t>centers</a:t>
            </a:r>
          </a:p>
          <a:p>
            <a:r>
              <a:rPr lang="en-US" dirty="0" smtClean="0"/>
              <a:t>Facility</a:t>
            </a:r>
          </a:p>
          <a:p>
            <a:pPr lvl="1"/>
            <a:r>
              <a:rPr lang="en-US" dirty="0" smtClean="0"/>
              <a:t>Custom-designed </a:t>
            </a:r>
            <a:r>
              <a:rPr lang="en-US" dirty="0"/>
              <a:t>locations that are outfitted with specialized computing, storage, and network equipment.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700" y="6350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2470150"/>
            <a:ext cx="2917998" cy="2336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00" y="4806873"/>
            <a:ext cx="3898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18" y="4768850"/>
            <a:ext cx="4724400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426" y="961742"/>
            <a:ext cx="2852651" cy="1833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Components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4789"/>
            <a:ext cx="6447366" cy="51673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Computing hardware</a:t>
            </a:r>
          </a:p>
          <a:p>
            <a:pPr lvl="1"/>
            <a:r>
              <a:rPr lang="en-US" sz="1800" dirty="0" smtClean="0"/>
              <a:t>Rack-mounted, blade server, etc.</a:t>
            </a:r>
          </a:p>
          <a:p>
            <a:pPr lvl="1"/>
            <a:r>
              <a:rPr lang="en-US" sz="1800" dirty="0" smtClean="0"/>
              <a:t>x86-32bits</a:t>
            </a:r>
            <a:r>
              <a:rPr lang="en-US" sz="1800" dirty="0"/>
              <a:t>, x86-64, and </a:t>
            </a:r>
            <a:r>
              <a:rPr lang="en-US" sz="1800" dirty="0" smtClean="0"/>
              <a:t>RISC</a:t>
            </a:r>
            <a:r>
              <a:rPr lang="en-US" sz="1800" dirty="0"/>
              <a:t> </a:t>
            </a:r>
            <a:r>
              <a:rPr lang="en-US" sz="1800" dirty="0" smtClean="0"/>
              <a:t>architecture (multiple cores).</a:t>
            </a:r>
          </a:p>
          <a:p>
            <a:pPr lvl="1"/>
            <a:r>
              <a:rPr lang="en-US" sz="1800" dirty="0" smtClean="0"/>
              <a:t>Redundant </a:t>
            </a:r>
            <a:r>
              <a:rPr lang="en-US" sz="1800" dirty="0"/>
              <a:t>and hot-swappable components, such as hard disks, power supplies, network interfaces, and storage controller </a:t>
            </a:r>
            <a:r>
              <a:rPr lang="en-US" sz="1800" dirty="0" smtClean="0"/>
              <a:t>cards</a:t>
            </a:r>
            <a:r>
              <a:rPr lang="en-US" sz="1800" dirty="0"/>
              <a:t>.</a:t>
            </a:r>
            <a:endParaRPr 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0" y="0"/>
            <a:ext cx="34925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00" y="2786067"/>
            <a:ext cx="3492500" cy="2324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668" y="4318000"/>
            <a:ext cx="3492500" cy="232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23" y="3948117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Technologies for Cloud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set of primary technology components that collectively enable key features and characteristics associated with contemporary cloud </a:t>
            </a:r>
            <a:r>
              <a:rPr lang="en-US" sz="2400" dirty="0" smtClean="0"/>
              <a:t>computing:</a:t>
            </a:r>
          </a:p>
          <a:p>
            <a:pPr lvl="1"/>
            <a:r>
              <a:rPr lang="en-US" sz="2200" dirty="0" smtClean="0"/>
              <a:t>Broadband Networks and Internet Architecture</a:t>
            </a:r>
          </a:p>
          <a:p>
            <a:pPr lvl="1"/>
            <a:r>
              <a:rPr lang="en-US" sz="2200" dirty="0" smtClean="0"/>
              <a:t>Data Center Technology</a:t>
            </a:r>
          </a:p>
          <a:p>
            <a:pPr lvl="1"/>
            <a:r>
              <a:rPr lang="en-US" sz="2200" dirty="0" smtClean="0"/>
              <a:t>Virtualization Technology</a:t>
            </a:r>
          </a:p>
          <a:p>
            <a:pPr lvl="1"/>
            <a:r>
              <a:rPr lang="en-US" sz="2200" dirty="0" smtClean="0"/>
              <a:t>Web Technology</a:t>
            </a:r>
          </a:p>
          <a:p>
            <a:pPr lvl="1"/>
            <a:r>
              <a:rPr lang="en-US" sz="2200" dirty="0" smtClean="0"/>
              <a:t>Multitenant Technology</a:t>
            </a:r>
          </a:p>
          <a:p>
            <a:pPr lvl="1"/>
            <a:r>
              <a:rPr lang="en-US" sz="2200" dirty="0" smtClean="0"/>
              <a:t>Service Technology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97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368300"/>
            <a:ext cx="9321800" cy="612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14300"/>
            <a:ext cx="339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example from HPE solution.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Components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4789"/>
            <a:ext cx="6447366" cy="51673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Storage</a:t>
            </a:r>
          </a:p>
          <a:p>
            <a:pPr lvl="1"/>
            <a:r>
              <a:rPr lang="en-US" sz="1800" dirty="0" smtClean="0"/>
              <a:t>NAS, SAN, Cloud-based storage, etc.</a:t>
            </a:r>
          </a:p>
          <a:p>
            <a:pPr lvl="1"/>
            <a:r>
              <a:rPr lang="en-US" sz="1800" dirty="0" smtClean="0"/>
              <a:t>Underlying technologies</a:t>
            </a:r>
          </a:p>
          <a:p>
            <a:pPr lvl="2"/>
            <a:r>
              <a:rPr lang="en-US" sz="1600" dirty="0" smtClean="0"/>
              <a:t>Disk arrays, I/O caching, hot-swappable HDD, storage virtualization, fast data replication technology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243389"/>
            <a:ext cx="5410200" cy="2489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872" y="1638300"/>
            <a:ext cx="5153727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Components (5)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4789"/>
            <a:ext cx="7895166" cy="51673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Network hardware</a:t>
            </a:r>
          </a:p>
          <a:p>
            <a:pPr lvl="1"/>
            <a:r>
              <a:rPr lang="en-US" dirty="0" smtClean="0"/>
              <a:t>Carrier and external networks interconnection</a:t>
            </a:r>
          </a:p>
          <a:p>
            <a:pPr lvl="1"/>
            <a:r>
              <a:rPr lang="en-US" dirty="0" smtClean="0"/>
              <a:t>Web-tier load balancing and acceleration</a:t>
            </a:r>
          </a:p>
          <a:p>
            <a:pPr lvl="2"/>
            <a:r>
              <a:rPr lang="en-US" dirty="0" smtClean="0"/>
              <a:t>Examples include XML </a:t>
            </a:r>
            <a:r>
              <a:rPr lang="en-US" dirty="0"/>
              <a:t>pre-processors, encryption/decryption appliances, and layer 7 switching devices that perform content-aware routing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LAN fabric (LAN networks)</a:t>
            </a:r>
          </a:p>
          <a:p>
            <a:pPr lvl="2"/>
            <a:r>
              <a:rPr lang="en-US" dirty="0" smtClean="0"/>
              <a:t>Gigabit Ethernet.</a:t>
            </a:r>
          </a:p>
          <a:p>
            <a:pPr lvl="1"/>
            <a:r>
              <a:rPr lang="en-US" dirty="0" smtClean="0"/>
              <a:t>SAN fabric</a:t>
            </a:r>
          </a:p>
          <a:p>
            <a:pPr lvl="2"/>
            <a:r>
              <a:rPr lang="en-US" dirty="0" smtClean="0"/>
              <a:t>Fiber optic </a:t>
            </a:r>
            <a:r>
              <a:rPr lang="en-US" dirty="0"/>
              <a:t>connection. </a:t>
            </a:r>
            <a:r>
              <a:rPr lang="en-US" dirty="0" err="1" smtClean="0"/>
              <a:t>Fibre</a:t>
            </a:r>
            <a:r>
              <a:rPr lang="en-US" dirty="0" smtClean="0"/>
              <a:t> </a:t>
            </a:r>
            <a:r>
              <a:rPr lang="en-US" dirty="0"/>
              <a:t>Channel (FC), </a:t>
            </a:r>
            <a:r>
              <a:rPr lang="en-US" dirty="0" err="1"/>
              <a:t>Fibre</a:t>
            </a:r>
            <a:r>
              <a:rPr lang="en-US" dirty="0"/>
              <a:t> Channel over Ethernet (</a:t>
            </a:r>
            <a:r>
              <a:rPr lang="en-US" dirty="0" err="1"/>
              <a:t>FCoE</a:t>
            </a:r>
            <a:r>
              <a:rPr lang="en-US" dirty="0"/>
              <a:t>), </a:t>
            </a:r>
            <a:r>
              <a:rPr lang="en-US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501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Virtualization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33501"/>
            <a:ext cx="8596668" cy="52197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 process </a:t>
            </a:r>
            <a:r>
              <a:rPr lang="en-US" sz="2000" dirty="0"/>
              <a:t>of converting a physical IT resource into a virtual IT resource</a:t>
            </a:r>
            <a:r>
              <a:rPr lang="en-US" sz="2000" dirty="0" smtClean="0"/>
              <a:t>. Most </a:t>
            </a:r>
            <a:r>
              <a:rPr lang="en-US" sz="2000" dirty="0"/>
              <a:t>types of IT resources can be virtualized, including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smtClean="0"/>
              <a:t>Servers </a:t>
            </a:r>
            <a:r>
              <a:rPr lang="en-US" sz="1800" dirty="0"/>
              <a:t>– A physical server can be abstracted into a virtual </a:t>
            </a:r>
            <a:r>
              <a:rPr lang="en-US" sz="1800" dirty="0" smtClean="0"/>
              <a:t>server.</a:t>
            </a:r>
          </a:p>
          <a:p>
            <a:pPr lvl="1"/>
            <a:r>
              <a:rPr lang="en-US" sz="1800" dirty="0" smtClean="0"/>
              <a:t>Storage </a:t>
            </a:r>
            <a:r>
              <a:rPr lang="en-US" sz="1800" dirty="0"/>
              <a:t>– A physical storage device can be abstracted into a virtual storage device or a virtual </a:t>
            </a:r>
            <a:r>
              <a:rPr lang="en-US" sz="1800" dirty="0" smtClean="0"/>
              <a:t>disk.</a:t>
            </a:r>
          </a:p>
          <a:p>
            <a:pPr lvl="1"/>
            <a:r>
              <a:rPr lang="en-US" sz="1800" dirty="0" smtClean="0"/>
              <a:t>Network </a:t>
            </a:r>
            <a:r>
              <a:rPr lang="en-US" sz="1800" dirty="0"/>
              <a:t>– Physical routers and switches can be abstracted into logical network fabrics, such as </a:t>
            </a:r>
            <a:r>
              <a:rPr lang="en-US" sz="1800" dirty="0" smtClean="0"/>
              <a:t>VLANs.</a:t>
            </a:r>
          </a:p>
          <a:p>
            <a:pPr lvl="1"/>
            <a:r>
              <a:rPr lang="en-US" sz="1800" dirty="0" smtClean="0"/>
              <a:t>Power </a:t>
            </a:r>
            <a:r>
              <a:rPr lang="en-US" sz="1800" dirty="0"/>
              <a:t>– A physical UPS and power distribution units can be abstracted into what are commonly referred to as virtual </a:t>
            </a:r>
            <a:r>
              <a:rPr lang="en-US" sz="1800" dirty="0" smtClean="0"/>
              <a:t>UPSs.</a:t>
            </a:r>
          </a:p>
          <a:p>
            <a:r>
              <a:rPr lang="en-US" sz="2000" dirty="0" smtClean="0"/>
              <a:t>Steps?</a:t>
            </a:r>
          </a:p>
          <a:p>
            <a:pPr lvl="1"/>
            <a:r>
              <a:rPr lang="en-US" dirty="0" smtClean="0"/>
              <a:t>Allocation of physical IT resources, </a:t>
            </a:r>
          </a:p>
          <a:p>
            <a:pPr lvl="1"/>
            <a:r>
              <a:rPr lang="en-US" dirty="0" smtClean="0"/>
              <a:t>Installation of host OS, </a:t>
            </a:r>
          </a:p>
          <a:p>
            <a:pPr lvl="1"/>
            <a:r>
              <a:rPr lang="en-US" dirty="0" smtClean="0"/>
              <a:t>Installation of guest OS. </a:t>
            </a:r>
          </a:p>
          <a:p>
            <a:r>
              <a:rPr lang="en-US" dirty="0" smtClean="0"/>
              <a:t>Virtualization software </a:t>
            </a:r>
            <a:r>
              <a:rPr lang="en-US" dirty="0"/>
              <a:t>is sometimes referred to as a virtual machine manager or a virtual machine monitor (VMM), but most commonly known as a </a:t>
            </a:r>
            <a:r>
              <a:rPr lang="en-US" dirty="0" smtClean="0"/>
              <a:t>hypervisor.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06911"/>
          </a:xfrm>
        </p:spPr>
        <p:txBody>
          <a:bodyPr>
            <a:normAutofit/>
          </a:bodyPr>
          <a:lstStyle/>
          <a:p>
            <a:r>
              <a:rPr lang="en-US" dirty="0" smtClean="0"/>
              <a:t>Hardware Independency</a:t>
            </a:r>
          </a:p>
          <a:p>
            <a:pPr lvl="1"/>
            <a:r>
              <a:rPr lang="en-US" dirty="0" smtClean="0"/>
              <a:t>A conversion </a:t>
            </a:r>
            <a:r>
              <a:rPr lang="en-US" dirty="0"/>
              <a:t>process that translates unique IT hardware into emulated and standardized software-based copies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Server consolidation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/>
              <a:t>virtual servers to be simultaneously created in the same virtualization </a:t>
            </a:r>
            <a:r>
              <a:rPr lang="en-US" dirty="0" smtClean="0"/>
              <a:t>host.</a:t>
            </a:r>
          </a:p>
          <a:p>
            <a:r>
              <a:rPr lang="en-US" dirty="0" smtClean="0"/>
              <a:t>Resource replication</a:t>
            </a:r>
          </a:p>
          <a:p>
            <a:pPr lvl="1"/>
            <a:r>
              <a:rPr lang="en-US" dirty="0" smtClean="0"/>
              <a:t>Virtual server as virtual disk image.</a:t>
            </a:r>
          </a:p>
          <a:p>
            <a:pPr lvl="1"/>
            <a:r>
              <a:rPr lang="en-US" dirty="0" smtClean="0"/>
              <a:t>Simple </a:t>
            </a:r>
            <a:r>
              <a:rPr lang="en-US" dirty="0"/>
              <a:t>file operations, such as copy, move, and paste, can be used to replicate, migrate, and back up the virtual </a:t>
            </a:r>
            <a:r>
              <a:rPr lang="en-US" dirty="0" smtClean="0"/>
              <a:t>server.</a:t>
            </a:r>
          </a:p>
          <a:p>
            <a:pPr lvl="1"/>
            <a:r>
              <a:rPr lang="en-US" dirty="0" smtClean="0"/>
              <a:t>Agility, rapidly </a:t>
            </a:r>
            <a:r>
              <a:rPr lang="en-US" dirty="0"/>
              <a:t>scale out and up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Ability to roll back.</a:t>
            </a:r>
          </a:p>
          <a:p>
            <a:pPr lvl="1"/>
            <a:r>
              <a:rPr lang="en-US" dirty="0" smtClean="0"/>
              <a:t>Support business continuity with efficient backup (e.g., disk snapshot)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System-based Virtualization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11" y="2021517"/>
            <a:ext cx="5923514" cy="4789676"/>
          </a:xfrm>
        </p:spPr>
      </p:pic>
      <p:sp>
        <p:nvSpPr>
          <p:cNvPr id="5" name="Rectangle 4"/>
          <p:cNvSpPr/>
          <p:nvPr/>
        </p:nvSpPr>
        <p:spPr>
          <a:xfrm>
            <a:off x="677334" y="1375186"/>
            <a:ext cx="8636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Operating system-based </a:t>
            </a:r>
            <a:r>
              <a:rPr lang="en-US" dirty="0"/>
              <a:t>virtualization can rectify hardware compatibility issues even if the hardware driver is not available to the virtualization </a:t>
            </a:r>
            <a:r>
              <a:rPr lang="en-US" dirty="0" smtClean="0"/>
              <a:t>software.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84166" cy="1320800"/>
          </a:xfrm>
        </p:spPr>
        <p:txBody>
          <a:bodyPr/>
          <a:lstStyle/>
          <a:p>
            <a:r>
              <a:rPr lang="en-US" dirty="0" smtClean="0"/>
              <a:t>Operating System-based Virtualization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Operating </a:t>
            </a:r>
            <a:r>
              <a:rPr lang="en-US" sz="2400" dirty="0"/>
              <a:t>system-based virtualization can introduce demands and issues related to performance overhead such </a:t>
            </a:r>
            <a:r>
              <a:rPr lang="en-US" sz="2400" dirty="0" smtClean="0"/>
              <a:t>as: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host operating system consumes CPU, memory, and other hardware IT </a:t>
            </a:r>
            <a:r>
              <a:rPr lang="en-US" sz="2000" dirty="0" smtClean="0"/>
              <a:t>resources.</a:t>
            </a:r>
          </a:p>
          <a:p>
            <a:pPr lvl="1"/>
            <a:r>
              <a:rPr lang="en-US" sz="2000" dirty="0" smtClean="0"/>
              <a:t>Hardware-related </a:t>
            </a:r>
            <a:r>
              <a:rPr lang="en-US" sz="2000" dirty="0"/>
              <a:t>calls from guest operating systems need to traverse several layers to and from the </a:t>
            </a:r>
            <a:r>
              <a:rPr lang="en-US" sz="2000" dirty="0" smtClean="0"/>
              <a:t>hardware.</a:t>
            </a:r>
          </a:p>
          <a:p>
            <a:pPr lvl="1"/>
            <a:r>
              <a:rPr lang="en-US" sz="2000" dirty="0" smtClean="0"/>
              <a:t>Licenses </a:t>
            </a:r>
            <a:r>
              <a:rPr lang="en-US" sz="2000" dirty="0"/>
              <a:t>are usually required for host operating systems, in addition to individual licenses for each of their guest operating </a:t>
            </a:r>
            <a:r>
              <a:rPr lang="en-US" sz="2000" dirty="0" smtClean="0"/>
              <a:t>systems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Hardware-based Virtualization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9" y="1792288"/>
            <a:ext cx="7522281" cy="4583112"/>
          </a:xfrm>
        </p:spPr>
      </p:pic>
      <p:sp>
        <p:nvSpPr>
          <p:cNvPr id="5" name="Rectangle 4"/>
          <p:cNvSpPr/>
          <p:nvPr/>
        </p:nvSpPr>
        <p:spPr>
          <a:xfrm>
            <a:off x="677333" y="1508760"/>
            <a:ext cx="37676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 installation </a:t>
            </a:r>
            <a:r>
              <a:rPr lang="en-US" dirty="0"/>
              <a:t>of virtualization software directly on the physical host </a:t>
            </a:r>
            <a:r>
              <a:rPr lang="en-US" dirty="0" smtClean="0"/>
              <a:t>hardware.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</a:t>
            </a:r>
            <a:r>
              <a:rPr lang="en-US" dirty="0" smtClean="0"/>
              <a:t>irtual </a:t>
            </a:r>
            <a:r>
              <a:rPr lang="en-US" dirty="0"/>
              <a:t>servers to interact with hardware without requiring intermediary action from the host operating </a:t>
            </a:r>
            <a:r>
              <a:rPr lang="en-US" dirty="0" smtClean="0"/>
              <a:t>system, resulting in better efficiency.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hypervisor has a simple user-interface that requires a negligible amount of storage </a:t>
            </a:r>
            <a:r>
              <a:rPr lang="en-US" dirty="0" smtClean="0"/>
              <a:t>space, existing </a:t>
            </a:r>
            <a:r>
              <a:rPr lang="en-US" dirty="0"/>
              <a:t>as a thin layer of software that handles hardware management functions to establish a virtualization management layer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4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in Virtualization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Performance </a:t>
            </a:r>
            <a:r>
              <a:rPr lang="en-US" b="1" dirty="0"/>
              <a:t>Overhead </a:t>
            </a:r>
            <a:r>
              <a:rPr lang="en-US" dirty="0"/>
              <a:t>– Virtualization may not be ideal for complex systems that have high workloads with little use for resource sharing and </a:t>
            </a:r>
            <a:r>
              <a:rPr lang="en-US" dirty="0" smtClean="0"/>
              <a:t>replication.</a:t>
            </a:r>
          </a:p>
          <a:p>
            <a:r>
              <a:rPr lang="en-US" b="1" dirty="0" smtClean="0"/>
              <a:t>Special </a:t>
            </a:r>
            <a:r>
              <a:rPr lang="en-US" b="1" dirty="0"/>
              <a:t>Hardware Compatibility </a:t>
            </a:r>
            <a:r>
              <a:rPr lang="en-US" dirty="0"/>
              <a:t>– Many hardware vendors that distribute specialized hardware may not have device driver versions that are compatible with virtualization software. </a:t>
            </a:r>
            <a:endParaRPr lang="en-US" dirty="0" smtClean="0"/>
          </a:p>
          <a:p>
            <a:r>
              <a:rPr lang="en-US" b="1" dirty="0" smtClean="0"/>
              <a:t>Portability </a:t>
            </a:r>
            <a:r>
              <a:rPr lang="en-US" dirty="0"/>
              <a:t>– The programmatic and management interfaces that establish administration environments for a virtualization program to operate with various virtualization solutions can introduce portability gaps due to incompatibilities. </a:t>
            </a:r>
          </a:p>
        </p:txBody>
      </p:sp>
    </p:spTree>
    <p:extLst>
      <p:ext uri="{BB962C8B-B14F-4D97-AF65-F5344CB8AC3E}">
        <p14:creationId xmlns:p14="http://schemas.microsoft.com/office/powerpoint/2010/main" val="4386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Technology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 resources vs. IT resources</a:t>
            </a:r>
          </a:p>
          <a:p>
            <a:pPr lvl="1"/>
            <a:r>
              <a:rPr lang="en-US" dirty="0" smtClean="0"/>
              <a:t>Web resources </a:t>
            </a:r>
            <a:r>
              <a:rPr lang="mr-IN" dirty="0" smtClean="0"/>
              <a:t>–</a:t>
            </a:r>
            <a:r>
              <a:rPr lang="en-US" dirty="0" smtClean="0"/>
              <a:t> artifacts accessible via WWW.</a:t>
            </a:r>
          </a:p>
          <a:p>
            <a:pPr lvl="1"/>
            <a:r>
              <a:rPr lang="en-US" dirty="0"/>
              <a:t>IT resources - </a:t>
            </a:r>
            <a:r>
              <a:rPr lang="en-US" dirty="0" smtClean="0"/>
              <a:t>a </a:t>
            </a:r>
            <a:r>
              <a:rPr lang="en-US" dirty="0"/>
              <a:t>physical or virtual IT-related artifact that can be software or </a:t>
            </a:r>
            <a:r>
              <a:rPr lang="en-US" dirty="0" smtClean="0"/>
              <a:t>hardware-based.</a:t>
            </a:r>
          </a:p>
          <a:p>
            <a:r>
              <a:rPr lang="en-US" dirty="0" smtClean="0"/>
              <a:t>Basic web technologies</a:t>
            </a:r>
          </a:p>
          <a:p>
            <a:pPr lvl="1"/>
            <a:r>
              <a:rPr lang="en-US" dirty="0" smtClean="0"/>
              <a:t>URL, HTTP, XML</a:t>
            </a:r>
          </a:p>
          <a:p>
            <a:r>
              <a:rPr lang="en-US" dirty="0" smtClean="0"/>
              <a:t>Web application</a:t>
            </a:r>
          </a:p>
          <a:p>
            <a:pPr lvl="1"/>
            <a:r>
              <a:rPr lang="en-US" dirty="0" smtClean="0"/>
              <a:t>Distributed applications that use web-based technologies.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Broadband Networks and Internet?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All clouds must be connected together somehow.</a:t>
            </a:r>
          </a:p>
          <a:p>
            <a:r>
              <a:rPr lang="en-US" sz="2000" dirty="0" smtClean="0"/>
              <a:t>Internetworks (or Internet) allow for the remote provisioning of IT resources.</a:t>
            </a:r>
          </a:p>
          <a:p>
            <a:r>
              <a:rPr lang="en-US" sz="2000" dirty="0" smtClean="0"/>
              <a:t>Internet support ubiquitous access.</a:t>
            </a:r>
            <a:endParaRPr lang="th-TH" sz="2000" dirty="0" smtClean="0"/>
          </a:p>
          <a:p>
            <a:r>
              <a:rPr lang="en-US" sz="2000" dirty="0" smtClean="0"/>
              <a:t>Architecture components?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77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Architectural Abstraction of Web Application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70" y="1930400"/>
            <a:ext cx="5895595" cy="4842811"/>
          </a:xfrm>
        </p:spPr>
      </p:pic>
    </p:spTree>
    <p:extLst>
      <p:ext uri="{BB962C8B-B14F-4D97-AF65-F5344CB8AC3E}">
        <p14:creationId xmlns:p14="http://schemas.microsoft.com/office/powerpoint/2010/main" val="20170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Multitenant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4489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 smtClean="0"/>
              <a:t>A technology that enables </a:t>
            </a:r>
            <a:r>
              <a:rPr lang="en-US" sz="2400" dirty="0"/>
              <a:t>multiple users (tenants) to access the same </a:t>
            </a:r>
            <a:r>
              <a:rPr lang="en-US" sz="2400" dirty="0" smtClean="0"/>
              <a:t>application </a:t>
            </a:r>
            <a:r>
              <a:rPr lang="en-US" sz="2400" dirty="0"/>
              <a:t>logic </a:t>
            </a:r>
            <a:r>
              <a:rPr lang="en-US" sz="2400" dirty="0" smtClean="0"/>
              <a:t>simultaneously (a dedicated instance of software). </a:t>
            </a:r>
          </a:p>
          <a:p>
            <a:r>
              <a:rPr lang="en-US" sz="2400" dirty="0" smtClean="0"/>
              <a:t>Multitenant </a:t>
            </a:r>
            <a:r>
              <a:rPr lang="en-US" sz="2400" dirty="0"/>
              <a:t>applications ensure that tenants do not have access to data and configuration information that is not their </a:t>
            </a:r>
            <a:r>
              <a:rPr lang="en-US" sz="2400" dirty="0" smtClean="0"/>
              <a:t>own.</a:t>
            </a:r>
          </a:p>
          <a:p>
            <a:r>
              <a:rPr lang="en-US" sz="2400" dirty="0" smtClean="0"/>
              <a:t>Tenants </a:t>
            </a:r>
            <a:r>
              <a:rPr lang="en-US" sz="2400" dirty="0"/>
              <a:t>can individually customize features of the application, such </a:t>
            </a:r>
            <a:r>
              <a:rPr lang="en-US" sz="2400" dirty="0" smtClean="0"/>
              <a:t>as:</a:t>
            </a:r>
          </a:p>
          <a:p>
            <a:pPr lvl="1"/>
            <a:r>
              <a:rPr lang="en-US" sz="2000" dirty="0" smtClean="0"/>
              <a:t>Interfaces (look and feel)</a:t>
            </a:r>
          </a:p>
          <a:p>
            <a:pPr lvl="1"/>
            <a:r>
              <a:rPr lang="en-US" sz="2000" dirty="0" smtClean="0"/>
              <a:t>Business process </a:t>
            </a:r>
            <a:r>
              <a:rPr lang="mr-IN" sz="2000" dirty="0" smtClean="0"/>
              <a:t>–</a:t>
            </a:r>
            <a:r>
              <a:rPr lang="en-US" sz="2000" dirty="0" smtClean="0"/>
              <a:t> customize rules, logics and workflows.</a:t>
            </a:r>
          </a:p>
          <a:p>
            <a:pPr lvl="1"/>
            <a:r>
              <a:rPr lang="en-US" sz="2000" dirty="0" smtClean="0"/>
              <a:t>Data model </a:t>
            </a:r>
            <a:r>
              <a:rPr lang="mr-IN" sz="2000" dirty="0" smtClean="0"/>
              <a:t>–</a:t>
            </a:r>
            <a:r>
              <a:rPr lang="en-US" sz="2000" dirty="0" smtClean="0"/>
              <a:t> freely include, exclude, rename fields.</a:t>
            </a:r>
          </a:p>
          <a:p>
            <a:pPr lvl="1"/>
            <a:r>
              <a:rPr lang="en-US" sz="2000" dirty="0" smtClean="0"/>
              <a:t>Access control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259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Characteristics of Multitenant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32311"/>
          </a:xfrm>
        </p:spPr>
        <p:txBody>
          <a:bodyPr>
            <a:normAutofit/>
          </a:bodyPr>
          <a:lstStyle/>
          <a:p>
            <a:r>
              <a:rPr lang="en-US" b="1" dirty="0" smtClean="0"/>
              <a:t>Usage </a:t>
            </a:r>
            <a:r>
              <a:rPr lang="en-US" b="1" dirty="0"/>
              <a:t>Isolation </a:t>
            </a:r>
            <a:r>
              <a:rPr lang="en-US" dirty="0"/>
              <a:t>– The usage behavior of one tenant does not affect the application availability and performance of other </a:t>
            </a:r>
            <a:r>
              <a:rPr lang="en-US" dirty="0" smtClean="0"/>
              <a:t>tenants.</a:t>
            </a:r>
          </a:p>
          <a:p>
            <a:r>
              <a:rPr lang="en-US" b="1" dirty="0" smtClean="0"/>
              <a:t>Data </a:t>
            </a:r>
            <a:r>
              <a:rPr lang="en-US" b="1" dirty="0"/>
              <a:t>Security </a:t>
            </a:r>
            <a:r>
              <a:rPr lang="en-US" dirty="0"/>
              <a:t>– Tenants cannot access data that belongs to other </a:t>
            </a:r>
            <a:r>
              <a:rPr lang="en-US" dirty="0" smtClean="0"/>
              <a:t>tenants.</a:t>
            </a:r>
          </a:p>
          <a:p>
            <a:r>
              <a:rPr lang="en-US" b="1" dirty="0" smtClean="0"/>
              <a:t>Recovery</a:t>
            </a:r>
            <a:r>
              <a:rPr lang="en-US" dirty="0" smtClean="0"/>
              <a:t> </a:t>
            </a:r>
            <a:r>
              <a:rPr lang="en-US" dirty="0"/>
              <a:t>– Backup and restore procedures are separately executed for the data of each </a:t>
            </a:r>
            <a:r>
              <a:rPr lang="en-US" dirty="0" smtClean="0"/>
              <a:t>tenant.</a:t>
            </a:r>
          </a:p>
          <a:p>
            <a:r>
              <a:rPr lang="en-US" b="1" dirty="0" smtClean="0"/>
              <a:t>Application </a:t>
            </a:r>
            <a:r>
              <a:rPr lang="en-US" b="1" dirty="0"/>
              <a:t>Upgrades </a:t>
            </a:r>
            <a:r>
              <a:rPr lang="en-US" dirty="0"/>
              <a:t>– Tenants are not negatively affected by the synchronous upgrading of shared software </a:t>
            </a:r>
            <a:r>
              <a:rPr lang="en-US" dirty="0" smtClean="0"/>
              <a:t>artifacts.</a:t>
            </a:r>
          </a:p>
          <a:p>
            <a:r>
              <a:rPr lang="en-US" b="1" dirty="0" smtClean="0"/>
              <a:t>Scalability</a:t>
            </a:r>
            <a:r>
              <a:rPr lang="en-US" dirty="0" smtClean="0"/>
              <a:t> </a:t>
            </a:r>
            <a:r>
              <a:rPr lang="en-US" dirty="0"/>
              <a:t>– The application can scale to accommodate increases in usage by existing tenants and/or increases in the number of </a:t>
            </a:r>
            <a:r>
              <a:rPr lang="en-US" dirty="0" smtClean="0"/>
              <a:t>tenants.</a:t>
            </a:r>
          </a:p>
          <a:p>
            <a:r>
              <a:rPr lang="en-US" b="1" dirty="0" smtClean="0"/>
              <a:t>Metered </a:t>
            </a:r>
            <a:r>
              <a:rPr lang="en-US" b="1" dirty="0"/>
              <a:t>Usage </a:t>
            </a:r>
            <a:r>
              <a:rPr lang="en-US" dirty="0"/>
              <a:t>– Tenants are charged only for the application processing and features that are actually </a:t>
            </a:r>
            <a:r>
              <a:rPr lang="en-US" dirty="0" smtClean="0"/>
              <a:t>consumed.</a:t>
            </a:r>
          </a:p>
          <a:p>
            <a:r>
              <a:rPr lang="en-US" b="1" dirty="0" smtClean="0"/>
              <a:t>Data </a:t>
            </a:r>
            <a:r>
              <a:rPr lang="en-US" b="1" dirty="0"/>
              <a:t>Tier Isolation</a:t>
            </a:r>
            <a:r>
              <a:rPr lang="en-US" dirty="0"/>
              <a:t> – Tenants can have individual databases, tables, and/or schemas isolated from other tenants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64826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000" y="239236"/>
            <a:ext cx="3975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multitenant application that is being concurrently used by two different </a:t>
            </a:r>
            <a:r>
              <a:rPr lang="en-US" dirty="0" smtClean="0"/>
              <a:t>tenants with a typical SaaS implementation.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8500"/>
          </a:xfrm>
        </p:spPr>
        <p:txBody>
          <a:bodyPr/>
          <a:lstStyle/>
          <a:p>
            <a:r>
              <a:rPr lang="en-US" smtClean="0"/>
              <a:t>Multitenancy </a:t>
            </a:r>
            <a:r>
              <a:rPr lang="en-US" dirty="0" smtClean="0"/>
              <a:t>vs. Virtualization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08100"/>
            <a:ext cx="8596668" cy="5308599"/>
          </a:xfrm>
        </p:spPr>
        <p:txBody>
          <a:bodyPr>
            <a:noAutofit/>
          </a:bodyPr>
          <a:lstStyle/>
          <a:p>
            <a:r>
              <a:rPr lang="en-US" sz="2400" dirty="0" smtClean="0"/>
              <a:t>Multitenancy </a:t>
            </a:r>
            <a:r>
              <a:rPr lang="en-US" sz="2400" dirty="0"/>
              <a:t>is sometimes mistaken for virtualization because the concept of multiple tenants is similar to the concept of virtualized instances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differences lie in what is multiplied within a physical server acting as a host</a:t>
            </a:r>
            <a:r>
              <a:rPr lang="en-US" sz="2400" dirty="0" smtClean="0"/>
              <a:t>:	</a:t>
            </a:r>
            <a:endParaRPr lang="en-US" sz="2400" dirty="0"/>
          </a:p>
          <a:p>
            <a:pPr lvl="1"/>
            <a:r>
              <a:rPr lang="en-US" sz="2000" b="1" dirty="0" smtClean="0"/>
              <a:t>With </a:t>
            </a:r>
            <a:r>
              <a:rPr lang="en-US" sz="2000" b="1" dirty="0"/>
              <a:t>virtualization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FF0000"/>
                </a:solidFill>
              </a:rPr>
              <a:t>Multiple virtual copies of the server environment can be hosted by a single physical server</a:t>
            </a:r>
            <a:r>
              <a:rPr lang="en-US" sz="2000" dirty="0"/>
              <a:t>. Each copy can be provided to different users, can be configured independently, and can contain its own operating systems and </a:t>
            </a:r>
            <a:r>
              <a:rPr lang="en-US" sz="2000" dirty="0" smtClean="0"/>
              <a:t>applications.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With </a:t>
            </a:r>
            <a:r>
              <a:rPr lang="en-US" sz="2000" b="1" dirty="0">
                <a:solidFill>
                  <a:schemeClr val="tx1"/>
                </a:solidFill>
              </a:rPr>
              <a:t>multitenancy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FF0000"/>
                </a:solidFill>
              </a:rPr>
              <a:t>A physical or virtual server hosting an application is designed to allow usage by multiple different users. </a:t>
            </a:r>
            <a:r>
              <a:rPr lang="en-US" sz="2000" dirty="0"/>
              <a:t>Each user feels as though they have exclusive usage of the </a:t>
            </a:r>
            <a:r>
              <a:rPr lang="en-US" sz="2000" dirty="0" smtClean="0"/>
              <a:t>application.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29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82700"/>
            <a:ext cx="8596668" cy="543559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field of service technology is a keystone foundation of cloud computing that formed the basis of the “as-a-service” cloud delivery </a:t>
            </a:r>
            <a:r>
              <a:rPr lang="en-US" dirty="0" smtClean="0"/>
              <a:t>models, e.g. IaaS, PaaS, SaaS.</a:t>
            </a:r>
          </a:p>
          <a:p>
            <a:r>
              <a:rPr lang="en-US" dirty="0" smtClean="0"/>
              <a:t>Key technology </a:t>
            </a:r>
            <a:r>
              <a:rPr lang="mr-IN" dirty="0" smtClean="0"/>
              <a:t>–</a:t>
            </a:r>
            <a:r>
              <a:rPr lang="en-US" dirty="0" smtClean="0"/>
              <a:t> Web Services. Core technologies behind web services include, but not limited to:</a:t>
            </a:r>
          </a:p>
          <a:p>
            <a:pPr lvl="1"/>
            <a:r>
              <a:rPr lang="en-US" dirty="0" smtClean="0"/>
              <a:t>Web </a:t>
            </a:r>
            <a:r>
              <a:rPr lang="en-US" dirty="0"/>
              <a:t>Service Description </a:t>
            </a:r>
            <a:r>
              <a:rPr lang="en-US" dirty="0" smtClean="0"/>
              <a:t>Language (WSDL) - defines </a:t>
            </a:r>
            <a:r>
              <a:rPr lang="en-US" dirty="0"/>
              <a:t>the application programming interface (API) of a Web service, including its individual operations (functions) and each operation’s input and output messages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XML Schema Definition Language (XML </a:t>
            </a:r>
            <a:r>
              <a:rPr lang="en-US" dirty="0"/>
              <a:t>Schema) </a:t>
            </a:r>
            <a:r>
              <a:rPr lang="en-US" dirty="0" smtClean="0"/>
              <a:t>- defines </a:t>
            </a:r>
            <a:r>
              <a:rPr lang="en-US" dirty="0"/>
              <a:t>the data structure of the XML-based input and output messages exchanged by Web </a:t>
            </a:r>
            <a:r>
              <a:rPr lang="en-US" dirty="0" smtClean="0"/>
              <a:t>services.</a:t>
            </a:r>
          </a:p>
          <a:p>
            <a:pPr lvl="1"/>
            <a:r>
              <a:rPr lang="en-US" dirty="0"/>
              <a:t>Simple Object Access Protocol (SOAP) - </a:t>
            </a:r>
            <a:r>
              <a:rPr lang="en-US" dirty="0" smtClean="0"/>
              <a:t>defines </a:t>
            </a:r>
            <a:r>
              <a:rPr lang="en-US" dirty="0"/>
              <a:t>a common messaging format used for request and response messages exchanged by Web </a:t>
            </a:r>
            <a:r>
              <a:rPr lang="en-US" dirty="0" smtClean="0"/>
              <a:t>services.</a:t>
            </a:r>
          </a:p>
          <a:p>
            <a:pPr lvl="1"/>
            <a:r>
              <a:rPr lang="en-US" dirty="0" smtClean="0"/>
              <a:t>Universal </a:t>
            </a:r>
            <a:r>
              <a:rPr lang="en-US" dirty="0"/>
              <a:t>Description, Discovery, and Integration (UDDI) </a:t>
            </a:r>
            <a:r>
              <a:rPr lang="en-US" dirty="0" smtClean="0"/>
              <a:t>– regulates </a:t>
            </a:r>
            <a:r>
              <a:rPr lang="en-US" dirty="0"/>
              <a:t>service registries in which WSDL definitions can be published as part of a service catalog for discovery purposes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four technologies formed the first generation of web services technology.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econd-generation </a:t>
            </a:r>
            <a:r>
              <a:rPr lang="en-US" sz="2000" dirty="0"/>
              <a:t>Web service technologies (commonly referred to as WS-*) has been developed to address various additional functional areas, such as </a:t>
            </a:r>
            <a:endParaRPr lang="en-US" sz="2000" dirty="0" smtClean="0"/>
          </a:p>
          <a:p>
            <a:pPr lvl="1"/>
            <a:r>
              <a:rPr lang="en-US" sz="1800" dirty="0" smtClean="0"/>
              <a:t>security</a:t>
            </a:r>
            <a:r>
              <a:rPr lang="en-US" sz="1800" dirty="0"/>
              <a:t>, </a:t>
            </a:r>
            <a:endParaRPr lang="en-US" sz="1800" dirty="0" smtClean="0"/>
          </a:p>
          <a:p>
            <a:pPr lvl="1"/>
            <a:r>
              <a:rPr lang="en-US" sz="1800" dirty="0" smtClean="0"/>
              <a:t>reliability</a:t>
            </a:r>
            <a:r>
              <a:rPr lang="en-US" sz="1800" dirty="0"/>
              <a:t>, </a:t>
            </a:r>
            <a:endParaRPr lang="en-US" sz="1800" dirty="0" smtClean="0"/>
          </a:p>
          <a:p>
            <a:pPr lvl="1"/>
            <a:r>
              <a:rPr lang="en-US" sz="1800" dirty="0" smtClean="0"/>
              <a:t>transactions</a:t>
            </a:r>
            <a:r>
              <a:rPr lang="en-US" sz="1800" dirty="0"/>
              <a:t>, </a:t>
            </a:r>
            <a:endParaRPr lang="en-US" sz="1800" dirty="0" smtClean="0"/>
          </a:p>
          <a:p>
            <a:pPr lvl="1"/>
            <a:r>
              <a:rPr lang="en-US" sz="1800" dirty="0" smtClean="0"/>
              <a:t>routing</a:t>
            </a:r>
            <a:r>
              <a:rPr lang="en-US" sz="1800" dirty="0"/>
              <a:t>, and </a:t>
            </a:r>
            <a:endParaRPr lang="en-US" sz="1800" dirty="0" smtClean="0"/>
          </a:p>
          <a:p>
            <a:pPr lvl="1"/>
            <a:r>
              <a:rPr lang="en-US" sz="1800" dirty="0" smtClean="0"/>
              <a:t>business </a:t>
            </a:r>
            <a:r>
              <a:rPr lang="en-US" sz="1800" dirty="0"/>
              <a:t>process </a:t>
            </a:r>
            <a:r>
              <a:rPr lang="en-US" sz="1800" dirty="0" smtClean="0"/>
              <a:t>automation.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547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77800"/>
            <a:ext cx="73025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Agents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4301"/>
            <a:ext cx="8596668" cy="4657062"/>
          </a:xfrm>
        </p:spPr>
        <p:txBody>
          <a:bodyPr>
            <a:noAutofit/>
          </a:bodyPr>
          <a:lstStyle/>
          <a:p>
            <a:r>
              <a:rPr lang="en-US" sz="2000" dirty="0" smtClean="0"/>
              <a:t>Service </a:t>
            </a:r>
            <a:r>
              <a:rPr lang="en-US" sz="2000" dirty="0"/>
              <a:t>agents are event-driven programs designed to intercept messages at runtime. </a:t>
            </a:r>
            <a:endParaRPr lang="en-US" sz="2000" dirty="0" smtClean="0"/>
          </a:p>
          <a:p>
            <a:r>
              <a:rPr lang="en-US" sz="2000" dirty="0" smtClean="0"/>
              <a:t>There </a:t>
            </a:r>
            <a:r>
              <a:rPr lang="en-US" sz="2000" dirty="0"/>
              <a:t>are active and passive service </a:t>
            </a:r>
            <a:r>
              <a:rPr lang="en-US" sz="2000" dirty="0" smtClean="0"/>
              <a:t>agents. </a:t>
            </a:r>
          </a:p>
          <a:p>
            <a:r>
              <a:rPr lang="en-US" sz="2000" dirty="0" smtClean="0"/>
              <a:t>Active </a:t>
            </a:r>
            <a:r>
              <a:rPr lang="en-US" sz="2000" dirty="0"/>
              <a:t>service agents perform an action upon </a:t>
            </a:r>
            <a:r>
              <a:rPr lang="en-US" sz="2000" dirty="0" smtClean="0"/>
              <a:t>intercepting, reading and making changes of the </a:t>
            </a:r>
            <a:r>
              <a:rPr lang="en-US" sz="2000" dirty="0"/>
              <a:t>contents of a message. </a:t>
            </a:r>
            <a:endParaRPr lang="en-US" sz="2000" dirty="0" smtClean="0"/>
          </a:p>
          <a:p>
            <a:r>
              <a:rPr lang="en-US" sz="2000" dirty="0" smtClean="0"/>
              <a:t>Passive </a:t>
            </a:r>
            <a:r>
              <a:rPr lang="en-US" sz="2000" dirty="0"/>
              <a:t>service agents, on the other hand, do not change message contents. </a:t>
            </a:r>
            <a:r>
              <a:rPr lang="en-US" sz="2000" dirty="0" smtClean="0"/>
              <a:t>Agents read </a:t>
            </a:r>
            <a:r>
              <a:rPr lang="en-US" sz="2000" dirty="0"/>
              <a:t>the message and may then capture certain parts of its contents, usually for monitoring, logging, or reporting purposes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Cloud-based </a:t>
            </a:r>
            <a:r>
              <a:rPr lang="en-US" sz="2000" dirty="0"/>
              <a:t>environments rely heavily on the use of system-level and custom service agents to perform much of the runtime monitoring and measuring required to ensure that features, such as elastic scaling and pay-for-use billing, can be carried out instantaneously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07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920" y="224852"/>
            <a:ext cx="2966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Messages travel over dynamic network routes in this ISP internetworking </a:t>
            </a:r>
            <a:r>
              <a:rPr lang="en-US" dirty="0" smtClean="0"/>
              <a:t>configuration.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Internet </a:t>
            </a:r>
            <a:r>
              <a:rPr lang="en-US" dirty="0" smtClean="0"/>
              <a:t>Principles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decentralized provisioning and management </a:t>
            </a:r>
            <a:r>
              <a:rPr lang="en-US" dirty="0" smtClean="0"/>
              <a:t>model.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ynamic and aggregation of </a:t>
            </a:r>
            <a:r>
              <a:rPr lang="en-US" dirty="0" smtClean="0"/>
              <a:t>ISPs.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one govern the </a:t>
            </a:r>
            <a:r>
              <a:rPr lang="en-US" dirty="0" smtClean="0"/>
              <a:t>Internet.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0"/>
            <a:ext cx="6103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68" y="190500"/>
            <a:ext cx="5816600" cy="6527800"/>
          </a:xfrm>
        </p:spPr>
      </p:pic>
      <p:sp>
        <p:nvSpPr>
          <p:cNvPr id="5" name="Rectangle 4"/>
          <p:cNvSpPr/>
          <p:nvPr/>
        </p:nvSpPr>
        <p:spPr>
          <a:xfrm>
            <a:off x="254000" y="464235"/>
            <a:ext cx="3098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Worldwide connectivity is enabled through a hierarchical topology composed of Tiers 1, 2, and </a:t>
            </a:r>
            <a:r>
              <a:rPr lang="en-US" dirty="0" smtClean="0"/>
              <a:t>3.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Two </a:t>
            </a:r>
            <a:r>
              <a:rPr lang="en-US" dirty="0"/>
              <a:t>fundamental components used to construct the internetworking architecture are connectionless packet switching (datagram networks) and router-based </a:t>
            </a:r>
            <a:r>
              <a:rPr lang="en-US" dirty="0" smtClean="0"/>
              <a:t>interconnectivity.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Connectionless Packet Switching (Datagram Networks)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End-to-end </a:t>
            </a:r>
            <a:r>
              <a:rPr lang="en-US" sz="2400" dirty="0"/>
              <a:t>(sender-receiver pair) data flows are divided into packets of a limited </a:t>
            </a:r>
            <a:r>
              <a:rPr lang="en-US" sz="2400" dirty="0" smtClean="0"/>
              <a:t>size.</a:t>
            </a:r>
          </a:p>
          <a:p>
            <a:r>
              <a:rPr lang="en-US" sz="2400" dirty="0" smtClean="0"/>
              <a:t>Received and processed </a:t>
            </a:r>
            <a:r>
              <a:rPr lang="en-US" sz="2400" dirty="0"/>
              <a:t>through network switches and routers, then queued and forwarded from one intermediary node to the </a:t>
            </a:r>
            <a:r>
              <a:rPr lang="en-US" sz="2400" dirty="0" smtClean="0"/>
              <a:t>next.</a:t>
            </a:r>
          </a:p>
          <a:p>
            <a:r>
              <a:rPr lang="en-US" sz="2400" dirty="0" smtClean="0"/>
              <a:t>Important addresses for switching?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4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Router-based Interconnectivity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Routers </a:t>
            </a:r>
            <a:r>
              <a:rPr lang="en-US" sz="2400" dirty="0"/>
              <a:t>process and forward each packet individually while maintaining the network topology </a:t>
            </a:r>
            <a:r>
              <a:rPr lang="en-US" sz="2400" dirty="0" smtClean="0"/>
              <a:t>information.</a:t>
            </a:r>
          </a:p>
          <a:p>
            <a:r>
              <a:rPr lang="en-US" sz="2400" dirty="0" smtClean="0"/>
              <a:t>What is network topology information?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Routers </a:t>
            </a:r>
            <a:r>
              <a:rPr lang="en-US" sz="2400" dirty="0"/>
              <a:t>manage network traffic and gauge the most efficient </a:t>
            </a:r>
            <a:r>
              <a:rPr lang="en-US" sz="2400" dirty="0" smtClean="0"/>
              <a:t>hop (in terms of number of hops or link cost) </a:t>
            </a:r>
            <a:r>
              <a:rPr lang="en-US" sz="2400" dirty="0"/>
              <a:t>for packet </a:t>
            </a:r>
            <a:r>
              <a:rPr lang="en-US" sz="2400" dirty="0" smtClean="0"/>
              <a:t>delivery</a:t>
            </a:r>
            <a:r>
              <a:rPr lang="en-US" sz="2400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15100" y="3065355"/>
            <a:ext cx="1438102" cy="1303444"/>
            <a:chOff x="6515100" y="3065355"/>
            <a:chExt cx="1438102" cy="13034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5100" y="3176772"/>
              <a:ext cx="1438102" cy="119202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225335" y="3065355"/>
              <a:ext cx="31611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0"/>
            <a:ext cx="70726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65100"/>
            <a:ext cx="330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communication </a:t>
            </a:r>
            <a:r>
              <a:rPr lang="en-US" dirty="0"/>
              <a:t>path that connects a cloud consumer with its cloud provider may involve multiple ISP networks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ISPs Internet’s internetworking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Physical Layer</a:t>
            </a:r>
          </a:p>
          <a:p>
            <a:pPr lvl="1"/>
            <a:r>
              <a:rPr lang="en-US" sz="1800" dirty="0" smtClean="0"/>
              <a:t>IP </a:t>
            </a:r>
            <a:r>
              <a:rPr lang="en-US" sz="1800" dirty="0"/>
              <a:t>packets are transmitted through underlying physical networks that connect adjacent nodes, such as Ethernet, ATM network, and the 3G mobile HSDPA</a:t>
            </a:r>
            <a:r>
              <a:rPr lang="en-US" sz="1800" dirty="0" smtClean="0"/>
              <a:t>.</a:t>
            </a:r>
            <a:endParaRPr lang="th-TH" sz="1800" dirty="0" smtClean="0"/>
          </a:p>
          <a:p>
            <a:pPr lvl="1"/>
            <a:r>
              <a:rPr lang="en-US" sz="1800" dirty="0"/>
              <a:t>D</a:t>
            </a:r>
            <a:r>
              <a:rPr lang="en-US" sz="1800" dirty="0" smtClean="0"/>
              <a:t>ata </a:t>
            </a:r>
            <a:r>
              <a:rPr lang="en-US" sz="1800" dirty="0"/>
              <a:t>link layer that controls data transfer between neighboring nodes, and a physical </a:t>
            </a:r>
            <a:r>
              <a:rPr lang="en-US" sz="1800" dirty="0" smtClean="0"/>
              <a:t>layer </a:t>
            </a:r>
            <a:r>
              <a:rPr lang="en-US" sz="1800" dirty="0"/>
              <a:t>that transmits data bits through both wired and wireless </a:t>
            </a:r>
            <a:r>
              <a:rPr lang="en-US" sz="1800" dirty="0" smtClean="0"/>
              <a:t>media.</a:t>
            </a:r>
          </a:p>
          <a:p>
            <a:r>
              <a:rPr lang="en-US" sz="2000" dirty="0" smtClean="0"/>
              <a:t>Transport Layer </a:t>
            </a:r>
          </a:p>
          <a:p>
            <a:pPr lvl="1"/>
            <a:r>
              <a:rPr lang="en-US" sz="1800" dirty="0" smtClean="0"/>
              <a:t>Transport Control Protocol (TCP)</a:t>
            </a:r>
          </a:p>
          <a:p>
            <a:pPr lvl="1"/>
            <a:r>
              <a:rPr lang="en-US" sz="1800" dirty="0" smtClean="0"/>
              <a:t>User Datagram Protocol (UDP)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076447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1547</TotalTime>
  <Words>2156</Words>
  <Application>Microsoft Macintosh PowerPoint</Application>
  <PresentationFormat>Widescreen</PresentationFormat>
  <Paragraphs>201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Calibri</vt:lpstr>
      <vt:lpstr>IrisUPC</vt:lpstr>
      <vt:lpstr>Mangal</vt:lpstr>
      <vt:lpstr>Trebuchet MS</vt:lpstr>
      <vt:lpstr>Wingdings 3</vt:lpstr>
      <vt:lpstr>Arial</vt:lpstr>
      <vt:lpstr>Facet</vt:lpstr>
      <vt:lpstr>Underlying Technologies for Cloud Computing</vt:lpstr>
      <vt:lpstr>Underlying Technologies for Cloud Computing</vt:lpstr>
      <vt:lpstr>Why Broadband Networks and Internet?</vt:lpstr>
      <vt:lpstr>PowerPoint Presentation</vt:lpstr>
      <vt:lpstr>PowerPoint Presentation</vt:lpstr>
      <vt:lpstr>Connectionless Packet Switching (Datagram Networks)</vt:lpstr>
      <vt:lpstr>Router-based Interconnectivity</vt:lpstr>
      <vt:lpstr>PowerPoint Presentation</vt:lpstr>
      <vt:lpstr>ISPs Internet’s internetworking Layer</vt:lpstr>
      <vt:lpstr>ISPs Internet’s internetworking Layer (2)</vt:lpstr>
      <vt:lpstr>PowerPoint Presentation</vt:lpstr>
      <vt:lpstr>Technical Business Consideration</vt:lpstr>
      <vt:lpstr>PowerPoint Presentation</vt:lpstr>
      <vt:lpstr>Technical Business Consideration (2)</vt:lpstr>
      <vt:lpstr>Technical Business Consideration (3)</vt:lpstr>
      <vt:lpstr>Data Center Technology</vt:lpstr>
      <vt:lpstr>Data Center Components</vt:lpstr>
      <vt:lpstr>Data Center Components (2)</vt:lpstr>
      <vt:lpstr>Data Center Components (3)</vt:lpstr>
      <vt:lpstr>PowerPoint Presentation</vt:lpstr>
      <vt:lpstr>Data Center Components (4)</vt:lpstr>
      <vt:lpstr>Data Center Components (5)</vt:lpstr>
      <vt:lpstr>Virtualization Technology</vt:lpstr>
      <vt:lpstr>Its Characteristics</vt:lpstr>
      <vt:lpstr>Operating System-based Virtualization</vt:lpstr>
      <vt:lpstr>Operating System-based Virtualization (2)</vt:lpstr>
      <vt:lpstr>Hardware-based Virtualization</vt:lpstr>
      <vt:lpstr>Considerations in Virtualization Technology</vt:lpstr>
      <vt:lpstr>Web Technology Terminology</vt:lpstr>
      <vt:lpstr>Common Architectural Abstraction of Web Application</vt:lpstr>
      <vt:lpstr>Multitenant Technology</vt:lpstr>
      <vt:lpstr>Common Characteristics of Multitenant Applications</vt:lpstr>
      <vt:lpstr>PowerPoint Presentation</vt:lpstr>
      <vt:lpstr>Multitenancy vs. Virtualization</vt:lpstr>
      <vt:lpstr>Service Technology</vt:lpstr>
      <vt:lpstr>Services Technology</vt:lpstr>
      <vt:lpstr>PowerPoint Presentation</vt:lpstr>
      <vt:lpstr>Service Agents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Underlying Technologies for Cloud Computing</dc:title>
  <dc:creator>Joey Thumthawatworn</dc:creator>
  <cp:lastModifiedBy>Joey Thumthawatworn</cp:lastModifiedBy>
  <cp:revision>48</cp:revision>
  <dcterms:created xsi:type="dcterms:W3CDTF">2018-08-19T07:57:43Z</dcterms:created>
  <dcterms:modified xsi:type="dcterms:W3CDTF">2018-08-23T04:51:31Z</dcterms:modified>
</cp:coreProperties>
</file>