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9" r:id="rId1"/>
  </p:sldMasterIdLst>
  <p:notesMasterIdLst>
    <p:notesMasterId r:id="rId48"/>
  </p:notesMasterIdLst>
  <p:sldIdLst>
    <p:sldId id="256" r:id="rId2"/>
    <p:sldId id="257" r:id="rId3"/>
    <p:sldId id="258" r:id="rId4"/>
    <p:sldId id="259" r:id="rId5"/>
    <p:sldId id="260" r:id="rId6"/>
    <p:sldId id="261" r:id="rId7"/>
    <p:sldId id="262" r:id="rId8"/>
    <p:sldId id="263" r:id="rId9"/>
    <p:sldId id="265" r:id="rId10"/>
    <p:sldId id="267" r:id="rId11"/>
    <p:sldId id="264" r:id="rId12"/>
    <p:sldId id="266" r:id="rId13"/>
    <p:sldId id="268" r:id="rId14"/>
    <p:sldId id="269" r:id="rId15"/>
    <p:sldId id="270" r:id="rId16"/>
    <p:sldId id="271" r:id="rId17"/>
    <p:sldId id="272" r:id="rId18"/>
    <p:sldId id="273" r:id="rId19"/>
    <p:sldId id="274" r:id="rId20"/>
    <p:sldId id="275" r:id="rId21"/>
    <p:sldId id="277" r:id="rId22"/>
    <p:sldId id="276"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4" r:id="rId37"/>
    <p:sldId id="291" r:id="rId38"/>
    <p:sldId id="293" r:id="rId39"/>
    <p:sldId id="295" r:id="rId40"/>
    <p:sldId id="292" r:id="rId41"/>
    <p:sldId id="296" r:id="rId42"/>
    <p:sldId id="297" r:id="rId43"/>
    <p:sldId id="298" r:id="rId44"/>
    <p:sldId id="300" r:id="rId45"/>
    <p:sldId id="301" r:id="rId46"/>
    <p:sldId id="302"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47"/>
    <p:restoredTop sz="94684"/>
  </p:normalViewPr>
  <p:slideViewPr>
    <p:cSldViewPr snapToGrid="0" snapToObjects="1">
      <p:cViewPr>
        <p:scale>
          <a:sx n="110" d="100"/>
          <a:sy n="110" d="100"/>
        </p:scale>
        <p:origin x="-136"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notesMaster" Target="notesMasters/notesMaster1.xml"/><Relationship Id="rId4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C98931-C943-1C42-813B-DA07A2FE4D50}" type="datetimeFigureOut">
              <a:rPr lang="en-US" smtClean="0"/>
              <a:t>8/28/18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435451-EB0D-944A-9CCC-CFD36C8A325E}" type="slidenum">
              <a:rPr lang="en-US" smtClean="0"/>
              <a:t>‹#›</a:t>
            </a:fld>
            <a:endParaRPr lang="en-US"/>
          </a:p>
        </p:txBody>
      </p:sp>
    </p:spTree>
    <p:extLst>
      <p:ext uri="{BB962C8B-B14F-4D97-AF65-F5344CB8AC3E}">
        <p14:creationId xmlns:p14="http://schemas.microsoft.com/office/powerpoint/2010/main" val="9477948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a:t>v1.1</a:t>
            </a:r>
          </a:p>
        </p:txBody>
      </p:sp>
      <p:sp>
        <p:nvSpPr>
          <p:cNvPr id="440322" name="Rectangle 2"/>
          <p:cNvSpPr>
            <a:spLocks noGrp="1" noRot="1" noChangeAspect="1" noChangeArrowheads="1" noTextEdit="1"/>
          </p:cNvSpPr>
          <p:nvPr>
            <p:ph type="sldImg"/>
          </p:nvPr>
        </p:nvSpPr>
        <p:spPr>
          <a:ln/>
        </p:spPr>
      </p:sp>
      <p:sp>
        <p:nvSpPr>
          <p:cNvPr id="440323" name="Rectangle 3"/>
          <p:cNvSpPr>
            <a:spLocks noGrp="1" noChangeArrowheads="1"/>
          </p:cNvSpPr>
          <p:nvPr>
            <p:ph type="body" idx="1"/>
          </p:nvPr>
        </p:nvSpPr>
        <p:spPr/>
        <p:txBody>
          <a:bodyPr/>
          <a:lstStyle/>
          <a:p>
            <a:endParaRPr lang="da-DK" altLang="en-US"/>
          </a:p>
        </p:txBody>
      </p:sp>
    </p:spTree>
    <p:extLst>
      <p:ext uri="{BB962C8B-B14F-4D97-AF65-F5344CB8AC3E}">
        <p14:creationId xmlns:p14="http://schemas.microsoft.com/office/powerpoint/2010/main" val="1701632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smtClean="0"/>
              <a:t>8/28/18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6C117F-5CCF-4837-BE5F-2B92066CAFAF}" type="datetimeFigureOut">
              <a:rPr lang="en-US" smtClean="0"/>
              <a:t>8/28/18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EB90BD-B6CE-46B7-997F-7313B992CCDC}" type="datetimeFigureOut">
              <a:rPr lang="en-US" smtClean="0"/>
              <a:t>8/28/18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B9D11F-B188-461D-B23F-39381795C052}" type="datetimeFigureOut">
              <a:rPr lang="en-US" smtClean="0"/>
              <a:t>8/28/18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smtClean="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E6D8D9-55A2-4063-B0F3-121F44549695}" type="datetimeFigureOut">
              <a:rPr lang="en-US" smtClean="0"/>
              <a:t>8/28/18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smtClean="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D4B24536-994D-4021-A283-9F449C0DB509}" type="datetimeFigureOut">
              <a:rPr lang="en-US" smtClean="0"/>
              <a:t>8/28/18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3CBBBB78-C96F-47B7-AB17-D852CA960AC9}" type="datetimeFigureOut">
              <a:rPr lang="en-US" smtClean="0"/>
              <a:t>8/28/18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smtClean="0"/>
              <a:t>8/28/18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smtClean="0"/>
              <a:t>8/28/18</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ormAutofit/>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smtClean="0"/>
              <a:t>8/28/18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0578ACC-22D6-47C1-A373-4FD133E34F3C}" type="datetimeFigureOut">
              <a:rPr lang="en-US" smtClean="0"/>
              <a:t>8/28/18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smtClean="0"/>
              <a:t>8/28/18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smtClean="0"/>
              <a:t>8/28/18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smtClean="0"/>
              <a:t>8/28/18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smtClean="0"/>
              <a:t>8/28/18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31444B-B92B-4E27-8C94-BB93EAF5CB18}" type="datetimeFigureOut">
              <a:rPr lang="en-US" smtClean="0"/>
              <a:t>8/28/18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3EFA5E-FA76-400D-B3DC-F0BA90E6D107}" type="datetimeFigureOut">
              <a:rPr lang="en-US" smtClean="0"/>
              <a:t>8/28/18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smtClean="0"/>
              <a:t>8/28/18</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573738794"/>
      </p:ext>
    </p:extLst>
  </p:cSld>
  <p:clrMap bg1="dk1" tx1="lt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effectLst>
            <a:outerShdw blurRad="228600" algn="ctr" rotWithShape="0">
              <a:prstClr val="black">
                <a:alpha val="53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228600" algn="ctr" rotWithShape="0">
              <a:prstClr val="black">
                <a:alpha val="53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effectLst>
            <a:outerShdw blurRad="228600" algn="ctr" rotWithShape="0">
              <a:prstClr val="black">
                <a:alpha val="53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effectLst>
            <a:outerShdw blurRad="228600" algn="ctr" rotWithShape="0">
              <a:prstClr val="black">
                <a:alpha val="53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effectLst>
            <a:outerShdw blurRad="228600" algn="ctr" rotWithShape="0">
              <a:prstClr val="black">
                <a:alpha val="53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oleObject" Target="../embeddings/oleObject1.bin"/><Relationship Id="rId5" Type="http://schemas.openxmlformats.org/officeDocument/2006/relationships/image" Target="../media/image7.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tiff"/><Relationship Id="rId3" Type="http://schemas.openxmlformats.org/officeDocument/2006/relationships/image" Target="../media/image20.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tiff"/><Relationship Id="rId3" Type="http://schemas.openxmlformats.org/officeDocument/2006/relationships/image" Target="../media/image23.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2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2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tif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 Id="rId3" Type="http://schemas.openxmlformats.org/officeDocument/2006/relationships/image" Target="../media/image3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tif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Fundamental Cloud Security</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9319897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ChangeArrowheads="1"/>
          </p:cNvSpPr>
          <p:nvPr>
            <p:ph type="title"/>
          </p:nvPr>
        </p:nvSpPr>
        <p:spPr/>
        <p:txBody>
          <a:bodyPr>
            <a:normAutofit/>
          </a:bodyPr>
          <a:lstStyle/>
          <a:p>
            <a:r>
              <a:rPr lang="da-DK" altLang="en-US" sz="4400" dirty="0"/>
              <a:t>The </a:t>
            </a:r>
            <a:r>
              <a:rPr lang="da-DK" altLang="en-US" sz="4400" dirty="0" err="1" smtClean="0"/>
              <a:t>Ingredients</a:t>
            </a:r>
            <a:r>
              <a:rPr lang="da-DK" altLang="en-US" sz="4400" dirty="0" smtClean="0"/>
              <a:t> </a:t>
            </a:r>
            <a:r>
              <a:rPr lang="da-DK" altLang="en-US" sz="4400" dirty="0"/>
              <a:t>of an Attack</a:t>
            </a:r>
          </a:p>
        </p:txBody>
      </p:sp>
      <p:sp>
        <p:nvSpPr>
          <p:cNvPr id="439299" name="Rectangle 3"/>
          <p:cNvSpPr>
            <a:spLocks noGrp="1" noChangeArrowheads="1"/>
          </p:cNvSpPr>
          <p:nvPr>
            <p:ph idx="1"/>
          </p:nvPr>
        </p:nvSpPr>
        <p:spPr>
          <a:xfrm>
            <a:off x="2152650" y="6364938"/>
            <a:ext cx="7886700" cy="347949"/>
          </a:xfrm>
        </p:spPr>
        <p:txBody>
          <a:bodyPr>
            <a:normAutofit fontScale="92500" lnSpcReduction="20000"/>
          </a:bodyPr>
          <a:lstStyle/>
          <a:p>
            <a:pPr marL="342900" indent="-342900" algn="ctr">
              <a:buNone/>
            </a:pPr>
            <a:r>
              <a:rPr lang="da-DK" altLang="en-US" sz="2000" dirty="0" err="1"/>
              <a:t>Motive</a:t>
            </a:r>
            <a:r>
              <a:rPr lang="da-DK" altLang="en-US" sz="2000" dirty="0"/>
              <a:t> + Means + </a:t>
            </a:r>
            <a:r>
              <a:rPr lang="da-DK" altLang="en-US" sz="2000" dirty="0" err="1"/>
              <a:t>Opportunity</a:t>
            </a:r>
            <a:r>
              <a:rPr lang="da-DK" altLang="en-US" sz="2000" dirty="0"/>
              <a:t> = </a:t>
            </a:r>
            <a:r>
              <a:rPr lang="da-DK" altLang="en-US" i="1" dirty="0"/>
              <a:t>ATTACK!</a:t>
            </a:r>
          </a:p>
        </p:txBody>
      </p:sp>
      <p:graphicFrame>
        <p:nvGraphicFramePr>
          <p:cNvPr id="439300" name="Object 4"/>
          <p:cNvGraphicFramePr>
            <a:graphicFrameLocks noChangeAspect="1"/>
          </p:cNvGraphicFramePr>
          <p:nvPr>
            <p:extLst>
              <p:ext uri="{D42A27DB-BD31-4B8C-83A1-F6EECF244321}">
                <p14:modId xmlns:p14="http://schemas.microsoft.com/office/powerpoint/2010/main" val="26915956"/>
              </p:ext>
            </p:extLst>
          </p:nvPr>
        </p:nvGraphicFramePr>
        <p:xfrm>
          <a:off x="2152650" y="1873333"/>
          <a:ext cx="7581900" cy="4826000"/>
        </p:xfrm>
        <a:graphic>
          <a:graphicData uri="http://schemas.openxmlformats.org/presentationml/2006/ole">
            <mc:AlternateContent xmlns:mc="http://schemas.openxmlformats.org/markup-compatibility/2006">
              <mc:Choice xmlns:v="urn:schemas-microsoft-com:vml" Requires="v">
                <p:oleObj spid="_x0000_s1074" name="Visio" r:id="rId4" imgW="5910453" imgH="3761638" progId="Visio.Drawing.11">
                  <p:embed/>
                </p:oleObj>
              </mc:Choice>
              <mc:Fallback>
                <p:oleObj name="Visio" r:id="rId4" imgW="5910453" imgH="3761638"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2650" y="1873333"/>
                        <a:ext cx="7581900" cy="4826000"/>
                      </a:xfrm>
                      <a:prstGeom prst="rect">
                        <a:avLst/>
                      </a:prstGeom>
                      <a:noFill/>
                    </p:spPr>
                  </p:pic>
                </p:oleObj>
              </mc:Fallback>
            </mc:AlternateContent>
          </a:graphicData>
        </a:graphic>
      </p:graphicFrame>
    </p:spTree>
    <p:extLst>
      <p:ext uri="{BB962C8B-B14F-4D97-AF65-F5344CB8AC3E}">
        <p14:creationId xmlns:p14="http://schemas.microsoft.com/office/powerpoint/2010/main" val="17758478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Threat Agents</a:t>
            </a:r>
            <a:endParaRPr lang="en-US" dirty="0"/>
          </a:p>
        </p:txBody>
      </p:sp>
      <p:sp>
        <p:nvSpPr>
          <p:cNvPr id="3" name="Content Placeholder 2"/>
          <p:cNvSpPr>
            <a:spLocks noGrp="1"/>
          </p:cNvSpPr>
          <p:nvPr>
            <p:ph idx="1"/>
          </p:nvPr>
        </p:nvSpPr>
        <p:spPr/>
        <p:txBody>
          <a:bodyPr>
            <a:normAutofit/>
          </a:bodyPr>
          <a:lstStyle/>
          <a:p>
            <a:r>
              <a:rPr lang="en-US" sz="2800" dirty="0" smtClean="0"/>
              <a:t>A treat agent?</a:t>
            </a:r>
          </a:p>
          <a:p>
            <a:pPr lvl="1"/>
            <a:r>
              <a:rPr lang="en-US" sz="2400" dirty="0" smtClean="0"/>
              <a:t>an </a:t>
            </a:r>
            <a:r>
              <a:rPr lang="en-US" sz="2400" dirty="0"/>
              <a:t>entity that poses a threat because it is capable of carrying out an </a:t>
            </a:r>
            <a:r>
              <a:rPr lang="en-US" sz="2400" dirty="0" smtClean="0"/>
              <a:t>attack.</a:t>
            </a:r>
          </a:p>
          <a:p>
            <a:r>
              <a:rPr lang="en-US" sz="2800" dirty="0" smtClean="0"/>
              <a:t>Originated from?</a:t>
            </a:r>
          </a:p>
          <a:p>
            <a:pPr lvl="1"/>
            <a:r>
              <a:rPr lang="en-US" sz="2400" dirty="0" smtClean="0"/>
              <a:t>either </a:t>
            </a:r>
            <a:r>
              <a:rPr lang="en-US" sz="2400" dirty="0"/>
              <a:t>internally or externally, from humans or software </a:t>
            </a:r>
            <a:r>
              <a:rPr lang="en-US" sz="2400" dirty="0" smtClean="0"/>
              <a:t>programs.</a:t>
            </a:r>
          </a:p>
          <a:p>
            <a:r>
              <a:rPr lang="en-US" sz="2800" dirty="0" smtClean="0"/>
              <a:t>Relationship?</a:t>
            </a:r>
            <a:endParaRPr lang="en-US" sz="2800" dirty="0"/>
          </a:p>
        </p:txBody>
      </p:sp>
    </p:spTree>
    <p:extLst>
      <p:ext uri="{BB962C8B-B14F-4D97-AF65-F5344CB8AC3E}">
        <p14:creationId xmlns:p14="http://schemas.microsoft.com/office/powerpoint/2010/main" val="17053239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Threat Agents/Attackers</a:t>
            </a:r>
            <a:endParaRPr lang="en-US" dirty="0"/>
          </a:p>
        </p:txBody>
      </p:sp>
      <p:sp>
        <p:nvSpPr>
          <p:cNvPr id="3" name="Content Placeholder 2"/>
          <p:cNvSpPr>
            <a:spLocks noGrp="1"/>
          </p:cNvSpPr>
          <p:nvPr>
            <p:ph idx="1"/>
          </p:nvPr>
        </p:nvSpPr>
        <p:spPr/>
        <p:txBody>
          <a:bodyPr>
            <a:noAutofit/>
          </a:bodyPr>
          <a:lstStyle/>
          <a:p>
            <a:r>
              <a:rPr lang="en-US" b="1" dirty="0">
                <a:solidFill>
                  <a:srgbClr val="FFFF00"/>
                </a:solidFill>
              </a:rPr>
              <a:t>Anonymous Attackers </a:t>
            </a:r>
            <a:r>
              <a:rPr lang="en-US" dirty="0"/>
              <a:t>- </a:t>
            </a:r>
            <a:r>
              <a:rPr lang="en-US" dirty="0" smtClean="0"/>
              <a:t>a </a:t>
            </a:r>
            <a:r>
              <a:rPr lang="en-US" dirty="0"/>
              <a:t>non-trusted cloud service consumer without permissions in the </a:t>
            </a:r>
            <a:r>
              <a:rPr lang="en-US" dirty="0" smtClean="0"/>
              <a:t>cloud (typically external software programs). </a:t>
            </a:r>
          </a:p>
          <a:p>
            <a:r>
              <a:rPr lang="en-US" b="1" dirty="0" smtClean="0">
                <a:solidFill>
                  <a:srgbClr val="FFFF00"/>
                </a:solidFill>
              </a:rPr>
              <a:t>Malicious </a:t>
            </a:r>
            <a:r>
              <a:rPr lang="en-US" b="1" dirty="0">
                <a:solidFill>
                  <a:srgbClr val="FFFF00"/>
                </a:solidFill>
              </a:rPr>
              <a:t>Service Agent </a:t>
            </a:r>
            <a:r>
              <a:rPr lang="en-US" dirty="0"/>
              <a:t>- </a:t>
            </a:r>
            <a:r>
              <a:rPr lang="en-US" dirty="0" smtClean="0"/>
              <a:t>a </a:t>
            </a:r>
            <a:r>
              <a:rPr lang="en-US" dirty="0"/>
              <a:t>service agent (or a program pretending to be a service agent) with compromised or malicious logic</a:t>
            </a:r>
            <a:r>
              <a:rPr lang="en-US" dirty="0" smtClean="0"/>
              <a:t>.  </a:t>
            </a:r>
          </a:p>
          <a:p>
            <a:r>
              <a:rPr lang="en-US" b="1" dirty="0">
                <a:solidFill>
                  <a:srgbClr val="FFFF00"/>
                </a:solidFill>
              </a:rPr>
              <a:t>Trusted Attacker </a:t>
            </a:r>
            <a:r>
              <a:rPr lang="en-US" dirty="0"/>
              <a:t>- </a:t>
            </a:r>
            <a:r>
              <a:rPr lang="en-US" dirty="0" smtClean="0"/>
              <a:t>attacks </a:t>
            </a:r>
            <a:r>
              <a:rPr lang="en-US" dirty="0"/>
              <a:t>from within a cloud’s trust boundaries by abusing legitimate </a:t>
            </a:r>
            <a:r>
              <a:rPr lang="en-US" dirty="0" smtClean="0"/>
              <a:t>credentials. </a:t>
            </a:r>
          </a:p>
          <a:p>
            <a:r>
              <a:rPr lang="en-US" b="1" dirty="0">
                <a:solidFill>
                  <a:srgbClr val="FFFF00"/>
                </a:solidFill>
              </a:rPr>
              <a:t>Malicious Insider </a:t>
            </a:r>
            <a:r>
              <a:rPr lang="en-US" dirty="0"/>
              <a:t>- </a:t>
            </a:r>
            <a:r>
              <a:rPr lang="en-US" dirty="0" smtClean="0"/>
              <a:t>threat </a:t>
            </a:r>
            <a:r>
              <a:rPr lang="en-US" dirty="0"/>
              <a:t>agents acting on behalf of or in relation to the cloud provider. They are typically current or former employees or third parties with access to the cloud provider’s </a:t>
            </a:r>
            <a:r>
              <a:rPr lang="en-US" dirty="0" smtClean="0"/>
              <a:t>premises</a:t>
            </a:r>
            <a:r>
              <a:rPr lang="en-US" dirty="0"/>
              <a:t>.</a:t>
            </a:r>
          </a:p>
        </p:txBody>
      </p:sp>
    </p:spTree>
    <p:extLst>
      <p:ext uri="{BB962C8B-B14F-4D97-AF65-F5344CB8AC3E}">
        <p14:creationId xmlns:p14="http://schemas.microsoft.com/office/powerpoint/2010/main" val="1736137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Cloud Security Threats</a:t>
            </a:r>
            <a:endParaRPr lang="en-US" dirty="0"/>
          </a:p>
        </p:txBody>
      </p:sp>
      <p:sp>
        <p:nvSpPr>
          <p:cNvPr id="3" name="Content Placeholder 2"/>
          <p:cNvSpPr>
            <a:spLocks noGrp="1"/>
          </p:cNvSpPr>
          <p:nvPr>
            <p:ph idx="1"/>
          </p:nvPr>
        </p:nvSpPr>
        <p:spPr/>
        <p:txBody>
          <a:bodyPr/>
          <a:lstStyle/>
          <a:p>
            <a:r>
              <a:rPr lang="en-US" b="1" dirty="0" smtClean="0">
                <a:solidFill>
                  <a:srgbClr val="FFFF00"/>
                </a:solidFill>
              </a:rPr>
              <a:t>Traffic Eavesdropping </a:t>
            </a:r>
            <a:r>
              <a:rPr lang="mr-IN" dirty="0" smtClean="0"/>
              <a:t>–</a:t>
            </a:r>
            <a:r>
              <a:rPr lang="en-US" dirty="0" smtClean="0"/>
              <a:t> data is passively intercepted by malicious service agents.</a:t>
            </a:r>
          </a:p>
          <a:p>
            <a:r>
              <a:rPr lang="en-US" dirty="0" smtClean="0"/>
              <a:t>Gather information to directly compromise confidentiality, e.g., username and password.</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6641" y="1237916"/>
            <a:ext cx="10030783" cy="5620084"/>
          </a:xfrm>
          <a:prstGeom prst="rect">
            <a:avLst/>
          </a:prstGeom>
        </p:spPr>
      </p:pic>
    </p:spTree>
    <p:extLst>
      <p:ext uri="{BB962C8B-B14F-4D97-AF65-F5344CB8AC3E}">
        <p14:creationId xmlns:p14="http://schemas.microsoft.com/office/powerpoint/2010/main" val="1181755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Malicious Intermediary</a:t>
            </a:r>
            <a:endParaRPr lang="en-US" dirty="0"/>
          </a:p>
        </p:txBody>
      </p:sp>
      <p:sp>
        <p:nvSpPr>
          <p:cNvPr id="3" name="Content Placeholder 2"/>
          <p:cNvSpPr>
            <a:spLocks noGrp="1"/>
          </p:cNvSpPr>
          <p:nvPr>
            <p:ph idx="1"/>
          </p:nvPr>
        </p:nvSpPr>
        <p:spPr/>
        <p:txBody>
          <a:bodyPr/>
          <a:lstStyle/>
          <a:p>
            <a:r>
              <a:rPr lang="en-US" dirty="0" smtClean="0"/>
              <a:t>This attack arises </a:t>
            </a:r>
            <a:r>
              <a:rPr lang="en-US" dirty="0"/>
              <a:t>when messages are intercepted and altered by a malicious service </a:t>
            </a:r>
            <a:r>
              <a:rPr lang="en-US" dirty="0" smtClean="0"/>
              <a:t>agent.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8926" y="2143031"/>
            <a:ext cx="9097956" cy="4354022"/>
          </a:xfrm>
          <a:prstGeom prst="rect">
            <a:avLst/>
          </a:prstGeom>
        </p:spPr>
      </p:pic>
    </p:spTree>
    <p:extLst>
      <p:ext uri="{BB962C8B-B14F-4D97-AF65-F5344CB8AC3E}">
        <p14:creationId xmlns:p14="http://schemas.microsoft.com/office/powerpoint/2010/main" val="911447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Denial of Service</a:t>
            </a:r>
            <a:endParaRPr lang="en-US" dirty="0"/>
          </a:p>
        </p:txBody>
      </p:sp>
      <p:sp>
        <p:nvSpPr>
          <p:cNvPr id="3" name="Content Placeholder 2"/>
          <p:cNvSpPr>
            <a:spLocks noGrp="1"/>
          </p:cNvSpPr>
          <p:nvPr>
            <p:ph idx="1"/>
          </p:nvPr>
        </p:nvSpPr>
        <p:spPr/>
        <p:txBody>
          <a:bodyPr/>
          <a:lstStyle/>
          <a:p>
            <a:r>
              <a:rPr lang="en-US" dirty="0"/>
              <a:t>T</a:t>
            </a:r>
            <a:r>
              <a:rPr lang="en-US" dirty="0" smtClean="0"/>
              <a:t>o </a:t>
            </a:r>
            <a:r>
              <a:rPr lang="en-US" dirty="0"/>
              <a:t>overload IT resources to the point where they cannot function properly</a:t>
            </a:r>
            <a:r>
              <a:rPr lang="en-US" dirty="0" smtClean="0"/>
              <a:t>.</a:t>
            </a:r>
          </a:p>
          <a:p>
            <a:pPr lvl="1"/>
            <a:r>
              <a:rPr lang="en-US" dirty="0" smtClean="0"/>
              <a:t>Workload increased (CPU, memory loads)</a:t>
            </a:r>
          </a:p>
          <a:p>
            <a:pPr lvl="1"/>
            <a:r>
              <a:rPr lang="en-US" dirty="0" smtClean="0"/>
              <a:t>Network traffic increased</a:t>
            </a:r>
          </a:p>
          <a:p>
            <a:r>
              <a:rPr lang="en-US" dirty="0" smtClean="0"/>
              <a:t>Successful </a:t>
            </a:r>
            <a:r>
              <a:rPr lang="en-US" dirty="0" err="1"/>
              <a:t>DoS</a:t>
            </a:r>
            <a:r>
              <a:rPr lang="en-US" dirty="0"/>
              <a:t> attacks produce server degradation and/or </a:t>
            </a:r>
            <a:r>
              <a:rPr lang="en-US" dirty="0" smtClean="0"/>
              <a:t>failure.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6735" y="1583567"/>
            <a:ext cx="8401031" cy="5105927"/>
          </a:xfrm>
          <a:prstGeom prst="rect">
            <a:avLst/>
          </a:prstGeom>
        </p:spPr>
      </p:pic>
    </p:spTree>
    <p:extLst>
      <p:ext uri="{BB962C8B-B14F-4D97-AF65-F5344CB8AC3E}">
        <p14:creationId xmlns:p14="http://schemas.microsoft.com/office/powerpoint/2010/main" val="1027459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Distributed </a:t>
            </a:r>
            <a:r>
              <a:rPr lang="en-US" dirty="0" err="1" smtClean="0"/>
              <a:t>DoS</a:t>
            </a:r>
            <a:r>
              <a:rPr lang="en-US" dirty="0" smtClean="0"/>
              <a:t> (DDoS)</a:t>
            </a:r>
            <a:endParaRPr lang="en-US" dirty="0"/>
          </a:p>
        </p:txBody>
      </p:sp>
      <p:sp>
        <p:nvSpPr>
          <p:cNvPr id="3" name="Content Placeholder 2"/>
          <p:cNvSpPr>
            <a:spLocks noGrp="1"/>
          </p:cNvSpPr>
          <p:nvPr>
            <p:ph idx="1"/>
          </p:nvPr>
        </p:nvSpPr>
        <p:spPr/>
        <p:txBody>
          <a:bodyPr/>
          <a:lstStyle/>
          <a:p>
            <a:r>
              <a:rPr lang="en-US" dirty="0" err="1" smtClean="0"/>
              <a:t>DoS</a:t>
            </a:r>
            <a:r>
              <a:rPr lang="en-US" dirty="0" smtClean="0"/>
              <a:t> is easy to detect (trace back) and mitigate.</a:t>
            </a:r>
            <a:endParaRPr lang="en-US" dirty="0"/>
          </a:p>
        </p:txBody>
      </p:sp>
      <p:pic>
        <p:nvPicPr>
          <p:cNvPr id="4" name="Picture 3"/>
          <p:cNvPicPr>
            <a:picLocks noChangeAspect="1"/>
          </p:cNvPicPr>
          <p:nvPr/>
        </p:nvPicPr>
        <p:blipFill>
          <a:blip r:embed="rId2"/>
          <a:stretch>
            <a:fillRect/>
          </a:stretch>
        </p:blipFill>
        <p:spPr>
          <a:xfrm>
            <a:off x="1424814" y="0"/>
            <a:ext cx="9342372" cy="6858000"/>
          </a:xfrm>
          <a:prstGeom prst="rect">
            <a:avLst/>
          </a:prstGeom>
        </p:spPr>
      </p:pic>
    </p:spTree>
    <p:extLst>
      <p:ext uri="{BB962C8B-B14F-4D97-AF65-F5344CB8AC3E}">
        <p14:creationId xmlns:p14="http://schemas.microsoft.com/office/powerpoint/2010/main" val="578843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Insufficient Authorization</a:t>
            </a:r>
            <a:endParaRPr lang="en-US" dirty="0"/>
          </a:p>
        </p:txBody>
      </p:sp>
      <p:sp>
        <p:nvSpPr>
          <p:cNvPr id="3" name="Content Placeholder 2"/>
          <p:cNvSpPr>
            <a:spLocks noGrp="1"/>
          </p:cNvSpPr>
          <p:nvPr>
            <p:ph idx="1"/>
          </p:nvPr>
        </p:nvSpPr>
        <p:spPr/>
        <p:txBody>
          <a:bodyPr/>
          <a:lstStyle/>
          <a:p>
            <a:r>
              <a:rPr lang="en-US" dirty="0" smtClean="0"/>
              <a:t>Attackers gain direct access to IT resources through poorly managed cloud API.</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7089" y="977515"/>
            <a:ext cx="8640323" cy="5509549"/>
          </a:xfrm>
          <a:prstGeom prst="rect">
            <a:avLst/>
          </a:prstGeom>
        </p:spPr>
      </p:pic>
    </p:spTree>
    <p:extLst>
      <p:ext uri="{BB962C8B-B14F-4D97-AF65-F5344CB8AC3E}">
        <p14:creationId xmlns:p14="http://schemas.microsoft.com/office/powerpoint/2010/main" val="528464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Weak Authentication</a:t>
            </a:r>
            <a:endParaRPr lang="en-US" dirty="0"/>
          </a:p>
        </p:txBody>
      </p:sp>
      <p:sp>
        <p:nvSpPr>
          <p:cNvPr id="3" name="Content Placeholder 2"/>
          <p:cNvSpPr>
            <a:spLocks noGrp="1"/>
          </p:cNvSpPr>
          <p:nvPr>
            <p:ph idx="1"/>
          </p:nvPr>
        </p:nvSpPr>
        <p:spPr/>
        <p:txBody>
          <a:bodyPr/>
          <a:lstStyle/>
          <a:p>
            <a:r>
              <a:rPr lang="en-US" dirty="0" smtClean="0"/>
              <a:t>Cloud consumer A uses a weak password enabling an attacker to easily crack it.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8900" y="0"/>
            <a:ext cx="6925678" cy="6858000"/>
          </a:xfrm>
          <a:prstGeom prst="rect">
            <a:avLst/>
          </a:prstGeom>
        </p:spPr>
      </p:pic>
    </p:spTree>
    <p:extLst>
      <p:ext uri="{BB962C8B-B14F-4D97-AF65-F5344CB8AC3E}">
        <p14:creationId xmlns:p14="http://schemas.microsoft.com/office/powerpoint/2010/main" val="1209445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Virtualization Attack</a:t>
            </a:r>
            <a:endParaRPr lang="en-US" dirty="0"/>
          </a:p>
        </p:txBody>
      </p:sp>
      <p:sp>
        <p:nvSpPr>
          <p:cNvPr id="3" name="Content Placeholder 2"/>
          <p:cNvSpPr>
            <a:spLocks noGrp="1"/>
          </p:cNvSpPr>
          <p:nvPr>
            <p:ph idx="1"/>
          </p:nvPr>
        </p:nvSpPr>
        <p:spPr/>
        <p:txBody>
          <a:bodyPr/>
          <a:lstStyle/>
          <a:p>
            <a:r>
              <a:rPr lang="en-US" dirty="0"/>
              <a:t>This attack </a:t>
            </a:r>
            <a:r>
              <a:rPr lang="en-US" dirty="0" smtClean="0"/>
              <a:t>exploits </a:t>
            </a:r>
            <a:r>
              <a:rPr lang="en-US" dirty="0"/>
              <a:t>vulnerabilities in the virtualization platform to jeopardize its confidentiality, integrity, and/or </a:t>
            </a:r>
            <a:r>
              <a:rPr lang="en-US" dirty="0" smtClean="0"/>
              <a:t>availability.</a:t>
            </a:r>
          </a:p>
          <a:p>
            <a:r>
              <a:rPr lang="en-US" dirty="0" smtClean="0"/>
              <a:t>Accesses </a:t>
            </a:r>
            <a:r>
              <a:rPr lang="en-US" dirty="0"/>
              <a:t>a virtual server to compromise its underlying physical server</a:t>
            </a:r>
            <a:r>
              <a:rPr lang="en-US" dirty="0" smtClean="0"/>
              <a: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1178" y="3657600"/>
            <a:ext cx="7213600" cy="3200400"/>
          </a:xfrm>
          <a:prstGeom prst="rect">
            <a:avLst/>
          </a:prstGeom>
        </p:spPr>
      </p:pic>
    </p:spTree>
    <p:extLst>
      <p:ext uri="{BB962C8B-B14F-4D97-AF65-F5344CB8AC3E}">
        <p14:creationId xmlns:p14="http://schemas.microsoft.com/office/powerpoint/2010/main" val="18680151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Concepts</a:t>
            </a:r>
            <a:endParaRPr lang="en-US" dirty="0"/>
          </a:p>
        </p:txBody>
      </p:sp>
      <p:sp>
        <p:nvSpPr>
          <p:cNvPr id="3" name="Content Placeholder 2"/>
          <p:cNvSpPr>
            <a:spLocks noGrp="1"/>
          </p:cNvSpPr>
          <p:nvPr>
            <p:ph idx="1"/>
          </p:nvPr>
        </p:nvSpPr>
        <p:spPr>
          <a:xfrm>
            <a:off x="680321" y="2336873"/>
            <a:ext cx="9613861" cy="4333750"/>
          </a:xfrm>
        </p:spPr>
        <p:txBody>
          <a:bodyPr>
            <a:noAutofit/>
          </a:bodyPr>
          <a:lstStyle/>
          <a:p>
            <a:r>
              <a:rPr lang="en-US" sz="3200" dirty="0" smtClean="0"/>
              <a:t>Information </a:t>
            </a:r>
            <a:r>
              <a:rPr lang="en-US" sz="3200" dirty="0"/>
              <a:t>security is a complex ensemble of </a:t>
            </a:r>
            <a:endParaRPr lang="en-US" sz="3200" dirty="0" smtClean="0"/>
          </a:p>
          <a:p>
            <a:pPr lvl="1"/>
            <a:r>
              <a:rPr lang="en-US" sz="2800" dirty="0" smtClean="0"/>
              <a:t>techniques</a:t>
            </a:r>
            <a:r>
              <a:rPr lang="en-US" sz="2800" dirty="0"/>
              <a:t>, </a:t>
            </a:r>
            <a:endParaRPr lang="en-US" sz="2800" dirty="0" smtClean="0"/>
          </a:p>
          <a:p>
            <a:pPr lvl="1"/>
            <a:r>
              <a:rPr lang="en-US" sz="2800" dirty="0" smtClean="0"/>
              <a:t>technologies</a:t>
            </a:r>
            <a:r>
              <a:rPr lang="en-US" sz="2800" dirty="0"/>
              <a:t>, regulations, and </a:t>
            </a:r>
            <a:endParaRPr lang="en-US" sz="2800" dirty="0" smtClean="0"/>
          </a:p>
          <a:p>
            <a:pPr lvl="1"/>
            <a:r>
              <a:rPr lang="en-US" sz="2800" dirty="0" smtClean="0"/>
              <a:t>Behaviors</a:t>
            </a:r>
          </a:p>
          <a:p>
            <a:pPr marL="0" indent="0">
              <a:buNone/>
            </a:pPr>
            <a:r>
              <a:rPr lang="en-US" sz="3200" dirty="0"/>
              <a:t> </a:t>
            </a:r>
            <a:r>
              <a:rPr lang="en-US" sz="3200" dirty="0" smtClean="0"/>
              <a:t> that </a:t>
            </a:r>
            <a:r>
              <a:rPr lang="en-US" sz="3200" dirty="0"/>
              <a:t>collaboratively protect the integrity of and access </a:t>
            </a:r>
            <a:r>
              <a:rPr lang="en-US" sz="3200" dirty="0" smtClean="0"/>
              <a:t>to  computer </a:t>
            </a:r>
            <a:r>
              <a:rPr lang="en-US" sz="3200" dirty="0"/>
              <a:t>systems and data. </a:t>
            </a:r>
            <a:endParaRPr lang="en-US" sz="3200" dirty="0" smtClean="0"/>
          </a:p>
          <a:p>
            <a:r>
              <a:rPr lang="en-US" sz="3200" dirty="0" smtClean="0"/>
              <a:t>IT </a:t>
            </a:r>
            <a:r>
              <a:rPr lang="en-US" sz="3200" dirty="0"/>
              <a:t>security measures aim to defend against </a:t>
            </a:r>
            <a:r>
              <a:rPr lang="en-US" sz="3200" dirty="0">
                <a:solidFill>
                  <a:srgbClr val="FFFF00"/>
                </a:solidFill>
              </a:rPr>
              <a:t>threats </a:t>
            </a:r>
            <a:r>
              <a:rPr lang="en-US" sz="3200" dirty="0"/>
              <a:t>and </a:t>
            </a:r>
            <a:r>
              <a:rPr lang="en-US" sz="3200" dirty="0">
                <a:solidFill>
                  <a:srgbClr val="FFFF00"/>
                </a:solidFill>
              </a:rPr>
              <a:t>interference </a:t>
            </a:r>
            <a:r>
              <a:rPr lang="en-US" sz="3200" dirty="0"/>
              <a:t>that arise from both malicious intent and unintentional user </a:t>
            </a:r>
            <a:r>
              <a:rPr lang="en-US" sz="3200" dirty="0" smtClean="0"/>
              <a:t>error.</a:t>
            </a:r>
            <a:endParaRPr lang="en-US" sz="3200" dirty="0"/>
          </a:p>
        </p:txBody>
      </p:sp>
    </p:spTree>
    <p:extLst>
      <p:ext uri="{BB962C8B-B14F-4D97-AF65-F5344CB8AC3E}">
        <p14:creationId xmlns:p14="http://schemas.microsoft.com/office/powerpoint/2010/main" val="2058221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Overlapping Trusted Boundaries</a:t>
            </a:r>
            <a:endParaRPr lang="en-US" dirty="0"/>
          </a:p>
        </p:txBody>
      </p:sp>
      <p:sp>
        <p:nvSpPr>
          <p:cNvPr id="3" name="Content Placeholder 2"/>
          <p:cNvSpPr>
            <a:spLocks noGrp="1"/>
          </p:cNvSpPr>
          <p:nvPr>
            <p:ph idx="1"/>
          </p:nvPr>
        </p:nvSpPr>
        <p:spPr/>
        <p:txBody>
          <a:bodyPr>
            <a:normAutofit/>
          </a:bodyPr>
          <a:lstStyle/>
          <a:p>
            <a:r>
              <a:rPr lang="en-US" sz="2800" dirty="0" smtClean="0"/>
              <a:t>Physical IT resources shared by multiple cloud consumers, resulting in overlapping trusted boundaries.</a:t>
            </a:r>
          </a:p>
          <a:p>
            <a:r>
              <a:rPr lang="en-US" sz="2800" dirty="0"/>
              <a:t>Malicious cloud consumers </a:t>
            </a:r>
            <a:r>
              <a:rPr lang="en-US" sz="2800" dirty="0" smtClean="0"/>
              <a:t>target </a:t>
            </a:r>
            <a:r>
              <a:rPr lang="en-US" sz="2800" dirty="0"/>
              <a:t>shared IT resources with the intention of compromising cloud consumers or other IT resources that share the same trust boundary. </a:t>
            </a:r>
            <a:r>
              <a:rPr lang="en-US" sz="2800" dirty="0" smtClean="0"/>
              <a:t> </a:t>
            </a:r>
            <a:endParaRPr lang="en-US" sz="2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626" y="605285"/>
            <a:ext cx="10115777" cy="5830019"/>
          </a:xfrm>
          <a:prstGeom prst="rect">
            <a:avLst/>
          </a:prstGeom>
        </p:spPr>
      </p:pic>
    </p:spTree>
    <p:extLst>
      <p:ext uri="{BB962C8B-B14F-4D97-AF65-F5344CB8AC3E}">
        <p14:creationId xmlns:p14="http://schemas.microsoft.com/office/powerpoint/2010/main" val="18688314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Another Considerations</a:t>
            </a:r>
            <a:endParaRPr lang="en-US" dirty="0"/>
          </a:p>
        </p:txBody>
      </p:sp>
      <p:sp>
        <p:nvSpPr>
          <p:cNvPr id="3" name="Content Placeholder 2"/>
          <p:cNvSpPr>
            <a:spLocks noGrp="1"/>
          </p:cNvSpPr>
          <p:nvPr>
            <p:ph idx="1"/>
          </p:nvPr>
        </p:nvSpPr>
        <p:spPr/>
        <p:txBody>
          <a:bodyPr>
            <a:normAutofit/>
          </a:bodyPr>
          <a:lstStyle/>
          <a:p>
            <a:r>
              <a:rPr lang="en-US" sz="3200" dirty="0" smtClean="0"/>
              <a:t>Flawed Implementation</a:t>
            </a:r>
          </a:p>
          <a:p>
            <a:r>
              <a:rPr lang="en-US" sz="3200" dirty="0" smtClean="0"/>
              <a:t>Security Policy Disparity</a:t>
            </a:r>
          </a:p>
          <a:p>
            <a:r>
              <a:rPr lang="en-US" sz="3200" dirty="0" smtClean="0"/>
              <a:t>Contracts</a:t>
            </a:r>
          </a:p>
          <a:p>
            <a:r>
              <a:rPr lang="en-US" sz="3200" dirty="0" smtClean="0"/>
              <a:t>Risk Management</a:t>
            </a:r>
            <a:endParaRPr lang="en-US" sz="3200" dirty="0"/>
          </a:p>
        </p:txBody>
      </p:sp>
    </p:spTree>
    <p:extLst>
      <p:ext uri="{BB962C8B-B14F-4D97-AF65-F5344CB8AC3E}">
        <p14:creationId xmlns:p14="http://schemas.microsoft.com/office/powerpoint/2010/main" val="10185627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Flawed Implementation</a:t>
            </a:r>
            <a:endParaRPr lang="en-US" dirty="0"/>
          </a:p>
        </p:txBody>
      </p:sp>
      <p:sp>
        <p:nvSpPr>
          <p:cNvPr id="3" name="Content Placeholder 2"/>
          <p:cNvSpPr>
            <a:spLocks noGrp="1"/>
          </p:cNvSpPr>
          <p:nvPr>
            <p:ph idx="1"/>
          </p:nvPr>
        </p:nvSpPr>
        <p:spPr/>
        <p:txBody>
          <a:bodyPr>
            <a:normAutofit/>
          </a:bodyPr>
          <a:lstStyle/>
          <a:p>
            <a:r>
              <a:rPr lang="en-US" sz="2800" dirty="0" smtClean="0"/>
              <a:t>Substandard design</a:t>
            </a:r>
            <a:r>
              <a:rPr lang="en-US" sz="2800" dirty="0"/>
              <a:t>, implementation, or configuration of cloud service deployments </a:t>
            </a:r>
            <a:r>
              <a:rPr lang="en-US" sz="2800" dirty="0" smtClean="0"/>
              <a:t>may lead to undesirable consequences.</a:t>
            </a:r>
          </a:p>
          <a:p>
            <a:r>
              <a:rPr lang="en-US" sz="2800" dirty="0" smtClean="0"/>
              <a:t>Attackers </a:t>
            </a:r>
            <a:r>
              <a:rPr lang="en-US" sz="2800" dirty="0"/>
              <a:t>can exploit these vulnerabilities to impair the integrity, confidentiality, and/or availability of cloud provider IT </a:t>
            </a:r>
            <a:r>
              <a:rPr lang="en-US" sz="2800" dirty="0" smtClean="0"/>
              <a:t>resources. </a:t>
            </a:r>
            <a:endParaRPr lang="en-US" sz="2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321" y="753228"/>
            <a:ext cx="9608547" cy="5768342"/>
          </a:xfrm>
          <a:prstGeom prst="rect">
            <a:avLst/>
          </a:prstGeom>
        </p:spPr>
      </p:pic>
    </p:spTree>
    <p:extLst>
      <p:ext uri="{BB962C8B-B14F-4D97-AF65-F5344CB8AC3E}">
        <p14:creationId xmlns:p14="http://schemas.microsoft.com/office/powerpoint/2010/main" val="1032699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Security Policy Disparity</a:t>
            </a:r>
            <a:endParaRPr lang="en-US" dirty="0"/>
          </a:p>
        </p:txBody>
      </p:sp>
      <p:sp>
        <p:nvSpPr>
          <p:cNvPr id="3" name="Content Placeholder 2"/>
          <p:cNvSpPr>
            <a:spLocks noGrp="1"/>
          </p:cNvSpPr>
          <p:nvPr>
            <p:ph idx="1"/>
          </p:nvPr>
        </p:nvSpPr>
        <p:spPr>
          <a:xfrm>
            <a:off x="680321" y="2129836"/>
            <a:ext cx="9613861" cy="4357225"/>
          </a:xfrm>
        </p:spPr>
        <p:txBody>
          <a:bodyPr>
            <a:noAutofit/>
          </a:bodyPr>
          <a:lstStyle/>
          <a:p>
            <a:r>
              <a:rPr lang="en-US" sz="2800" dirty="0" smtClean="0"/>
              <a:t>Our own implemented security mechanisms are different from that provided by cloud providers.</a:t>
            </a:r>
          </a:p>
          <a:p>
            <a:r>
              <a:rPr lang="en-US" sz="2800" dirty="0" smtClean="0"/>
              <a:t>Assessments are needed to ensure our IT resources being migrated to a cloud are sufficiently protected.</a:t>
            </a:r>
          </a:p>
          <a:p>
            <a:r>
              <a:rPr lang="en-US" sz="2800" dirty="0" smtClean="0"/>
              <a:t>Cloud consumers may not be granted sufficient administrative control (of course we are not the owner of the cloud infra). </a:t>
            </a:r>
          </a:p>
          <a:p>
            <a:r>
              <a:rPr lang="en-US" sz="2800" dirty="0" smtClean="0"/>
              <a:t>Some </a:t>
            </a:r>
            <a:r>
              <a:rPr lang="en-US" sz="2800" dirty="0"/>
              <a:t>public clouds, additional third parties, such as security brokers and certificate authorities, may introduce their own distinct set of security policies and </a:t>
            </a:r>
            <a:r>
              <a:rPr lang="en-US" sz="2800" dirty="0" smtClean="0"/>
              <a:t>practices</a:t>
            </a:r>
            <a:r>
              <a:rPr lang="en-US" sz="2800" dirty="0"/>
              <a:t> </a:t>
            </a:r>
            <a:r>
              <a:rPr lang="en-US" sz="2800" dirty="0" smtClean="0"/>
              <a:t>(</a:t>
            </a:r>
            <a:r>
              <a:rPr lang="en-US" sz="2800" dirty="0" smtClean="0">
                <a:solidFill>
                  <a:srgbClr val="FFFF00"/>
                </a:solidFill>
              </a:rPr>
              <a:t>make things more complicated</a:t>
            </a:r>
            <a:r>
              <a:rPr lang="en-US" sz="2800" dirty="0" smtClean="0"/>
              <a:t>).</a:t>
            </a:r>
            <a:endParaRPr lang="en-US" sz="2800" dirty="0"/>
          </a:p>
        </p:txBody>
      </p:sp>
    </p:spTree>
    <p:extLst>
      <p:ext uri="{BB962C8B-B14F-4D97-AF65-F5344CB8AC3E}">
        <p14:creationId xmlns:p14="http://schemas.microsoft.com/office/powerpoint/2010/main" val="6654656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Contracts</a:t>
            </a:r>
            <a:endParaRPr lang="en-US" dirty="0"/>
          </a:p>
        </p:txBody>
      </p:sp>
      <p:sp>
        <p:nvSpPr>
          <p:cNvPr id="3" name="Content Placeholder 2"/>
          <p:cNvSpPr>
            <a:spLocks noGrp="1"/>
          </p:cNvSpPr>
          <p:nvPr>
            <p:ph idx="1"/>
          </p:nvPr>
        </p:nvSpPr>
        <p:spPr/>
        <p:txBody>
          <a:bodyPr>
            <a:normAutofit/>
          </a:bodyPr>
          <a:lstStyle/>
          <a:p>
            <a:r>
              <a:rPr lang="en-US" sz="2800" dirty="0" smtClean="0"/>
              <a:t>Examine contract and SLA.</a:t>
            </a:r>
          </a:p>
          <a:p>
            <a:r>
              <a:rPr lang="en-US" sz="2800" dirty="0" smtClean="0"/>
              <a:t>Use clear </a:t>
            </a:r>
            <a:r>
              <a:rPr lang="en-US" sz="2800" dirty="0"/>
              <a:t>language that indicates the amount of liability assumed by the cloud provider and/or the level of indemnity the cloud provider may ask </a:t>
            </a:r>
            <a:r>
              <a:rPr lang="en-US" sz="2800" dirty="0" smtClean="0"/>
              <a:t>for.</a:t>
            </a:r>
          </a:p>
          <a:p>
            <a:r>
              <a:rPr lang="en-US" sz="2800" dirty="0" smtClean="0"/>
              <a:t>Contractual </a:t>
            </a:r>
            <a:r>
              <a:rPr lang="en-US" sz="2800" dirty="0"/>
              <a:t>obligations is where the lines are drawn between cloud consumer and cloud provider assets</a:t>
            </a:r>
            <a:r>
              <a:rPr lang="en-US" sz="2800" dirty="0" smtClean="0"/>
              <a:t>. In case of security breach, who to be blamed (us or cloud provider).</a:t>
            </a:r>
            <a:endParaRPr lang="en-US" sz="2800" dirty="0"/>
          </a:p>
        </p:txBody>
      </p:sp>
    </p:spTree>
    <p:extLst>
      <p:ext uri="{BB962C8B-B14F-4D97-AF65-F5344CB8AC3E}">
        <p14:creationId xmlns:p14="http://schemas.microsoft.com/office/powerpoint/2010/main" val="2216028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 Management</a:t>
            </a:r>
            <a:endParaRPr lang="en-US" dirty="0"/>
          </a:p>
        </p:txBody>
      </p:sp>
      <p:sp>
        <p:nvSpPr>
          <p:cNvPr id="3" name="Content Placeholder 2"/>
          <p:cNvSpPr>
            <a:spLocks noGrp="1"/>
          </p:cNvSpPr>
          <p:nvPr>
            <p:ph idx="1"/>
          </p:nvPr>
        </p:nvSpPr>
        <p:spPr>
          <a:xfrm>
            <a:off x="680321" y="2336873"/>
            <a:ext cx="9613861" cy="4374478"/>
          </a:xfrm>
        </p:spPr>
        <p:txBody>
          <a:bodyPr>
            <a:noAutofit/>
          </a:bodyPr>
          <a:lstStyle/>
          <a:p>
            <a:r>
              <a:rPr lang="en-US" sz="2800" dirty="0" smtClean="0"/>
              <a:t>When </a:t>
            </a:r>
            <a:r>
              <a:rPr lang="en-US" sz="2800" dirty="0"/>
              <a:t>assessing the potential impacts and challenges pertaining to cloud adoption, cloud consumers are encouraged to perform a formal risk assessment as part of a risk management strategy</a:t>
            </a:r>
            <a:r>
              <a:rPr lang="en-US" sz="2800" dirty="0" smtClean="0"/>
              <a:t>. Process comprises</a:t>
            </a:r>
          </a:p>
          <a:p>
            <a:pPr lvl="1"/>
            <a:r>
              <a:rPr lang="en-US" sz="2400" dirty="0" smtClean="0"/>
              <a:t>Risk assessment </a:t>
            </a:r>
            <a:r>
              <a:rPr lang="mr-IN" sz="2400" dirty="0" smtClean="0"/>
              <a:t>–</a:t>
            </a:r>
            <a:r>
              <a:rPr lang="en-US" sz="2400" dirty="0" smtClean="0"/>
              <a:t> to identify potential vulnerabilities and shortcomings.</a:t>
            </a:r>
          </a:p>
          <a:p>
            <a:pPr lvl="1"/>
            <a:r>
              <a:rPr lang="en-US" sz="2400" dirty="0" smtClean="0"/>
              <a:t>Risk treatment </a:t>
            </a:r>
            <a:r>
              <a:rPr lang="mr-IN" sz="2400" dirty="0" smtClean="0"/>
              <a:t>–</a:t>
            </a:r>
            <a:r>
              <a:rPr lang="en-US" sz="2400" dirty="0" smtClean="0"/>
              <a:t> mitigation policies and plans to treat risks.</a:t>
            </a:r>
          </a:p>
          <a:p>
            <a:pPr lvl="1"/>
            <a:r>
              <a:rPr lang="en-US" sz="2400" dirty="0" smtClean="0"/>
              <a:t>Risk control </a:t>
            </a:r>
            <a:r>
              <a:rPr lang="mr-IN" sz="2400" dirty="0" smtClean="0"/>
              <a:t>–</a:t>
            </a:r>
            <a:r>
              <a:rPr lang="en-US" sz="2400" dirty="0" smtClean="0"/>
              <a:t> risk monitoring</a:t>
            </a:r>
          </a:p>
          <a:p>
            <a:r>
              <a:rPr lang="en-US" sz="2800" dirty="0" smtClean="0"/>
              <a:t>Risk management is an on-going process.</a:t>
            </a:r>
            <a:endParaRPr lang="en-US" sz="2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8700" y="165100"/>
            <a:ext cx="7581900" cy="6515100"/>
          </a:xfrm>
          <a:prstGeom prst="rect">
            <a:avLst/>
          </a:prstGeom>
        </p:spPr>
      </p:pic>
    </p:spTree>
    <p:extLst>
      <p:ext uri="{BB962C8B-B14F-4D97-AF65-F5344CB8AC3E}">
        <p14:creationId xmlns:p14="http://schemas.microsoft.com/office/powerpoint/2010/main" val="6491861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Cloud Security Mechanisms</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87701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Security Mechanisms</a:t>
            </a:r>
            <a:endParaRPr lang="en-US" dirty="0"/>
          </a:p>
        </p:txBody>
      </p:sp>
      <p:sp>
        <p:nvSpPr>
          <p:cNvPr id="3" name="Content Placeholder 2"/>
          <p:cNvSpPr>
            <a:spLocks noGrp="1"/>
          </p:cNvSpPr>
          <p:nvPr>
            <p:ph sz="half" idx="1"/>
          </p:nvPr>
        </p:nvSpPr>
        <p:spPr/>
        <p:txBody>
          <a:bodyPr>
            <a:normAutofit/>
          </a:bodyPr>
          <a:lstStyle/>
          <a:p>
            <a:r>
              <a:rPr lang="en-US" sz="2800" dirty="0" smtClean="0"/>
              <a:t>Encryption</a:t>
            </a:r>
          </a:p>
          <a:p>
            <a:r>
              <a:rPr lang="en-US" sz="2800" dirty="0" smtClean="0"/>
              <a:t>Hashing</a:t>
            </a:r>
          </a:p>
          <a:p>
            <a:r>
              <a:rPr lang="en-US" sz="2800" dirty="0" smtClean="0"/>
              <a:t>Digital Signature</a:t>
            </a:r>
          </a:p>
          <a:p>
            <a:r>
              <a:rPr lang="en-US" sz="2800" dirty="0" smtClean="0"/>
              <a:t>Public Key Infrastructure (PKI)</a:t>
            </a:r>
          </a:p>
          <a:p>
            <a:r>
              <a:rPr lang="en-US" sz="2800" dirty="0" smtClean="0"/>
              <a:t>Identity and Access Management (IAM)</a:t>
            </a:r>
            <a:endParaRPr lang="en-US" sz="2800" dirty="0"/>
          </a:p>
        </p:txBody>
      </p:sp>
      <p:sp>
        <p:nvSpPr>
          <p:cNvPr id="4" name="Content Placeholder 3"/>
          <p:cNvSpPr>
            <a:spLocks noGrp="1"/>
          </p:cNvSpPr>
          <p:nvPr>
            <p:ph sz="half" idx="2"/>
          </p:nvPr>
        </p:nvSpPr>
        <p:spPr/>
        <p:txBody>
          <a:bodyPr>
            <a:normAutofit/>
          </a:bodyPr>
          <a:lstStyle/>
          <a:p>
            <a:r>
              <a:rPr lang="en-US" sz="2800" dirty="0" smtClean="0"/>
              <a:t>Single Sign-On (SSO)</a:t>
            </a:r>
          </a:p>
          <a:p>
            <a:r>
              <a:rPr lang="en-US" sz="2800" dirty="0" smtClean="0"/>
              <a:t>Cloud-based Security Groups</a:t>
            </a:r>
          </a:p>
          <a:p>
            <a:r>
              <a:rPr lang="en-US" sz="2800" dirty="0" smtClean="0"/>
              <a:t>Hardened Virtual Server Images</a:t>
            </a:r>
            <a:endParaRPr lang="en-US" sz="2800" dirty="0"/>
          </a:p>
        </p:txBody>
      </p:sp>
    </p:spTree>
    <p:extLst>
      <p:ext uri="{BB962C8B-B14F-4D97-AF65-F5344CB8AC3E}">
        <p14:creationId xmlns:p14="http://schemas.microsoft.com/office/powerpoint/2010/main" val="14368475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Encryption</a:t>
            </a:r>
            <a:endParaRPr lang="en-US" dirty="0"/>
          </a:p>
        </p:txBody>
      </p:sp>
      <p:sp>
        <p:nvSpPr>
          <p:cNvPr id="5" name="Content Placeholder 4"/>
          <p:cNvSpPr>
            <a:spLocks noGrp="1"/>
          </p:cNvSpPr>
          <p:nvPr>
            <p:ph idx="1"/>
          </p:nvPr>
        </p:nvSpPr>
        <p:spPr/>
        <p:txBody>
          <a:bodyPr/>
          <a:lstStyle/>
          <a:p>
            <a:r>
              <a:rPr lang="en-US" dirty="0" smtClean="0"/>
              <a:t>A </a:t>
            </a:r>
            <a:r>
              <a:rPr lang="en-US" dirty="0"/>
              <a:t>digital coding system dedicated to preserving the confidentiality and </a:t>
            </a:r>
            <a:r>
              <a:rPr lang="en-US" dirty="0" smtClean="0"/>
              <a:t>integrity (</a:t>
            </a:r>
            <a:r>
              <a:rPr lang="en-US" dirty="0" smtClean="0">
                <a:solidFill>
                  <a:srgbClr val="FFFF00"/>
                </a:solidFill>
              </a:rPr>
              <a:t>in some algorithms only</a:t>
            </a:r>
            <a:r>
              <a:rPr lang="en-US" dirty="0" smtClean="0"/>
              <a:t>) </a:t>
            </a:r>
            <a:r>
              <a:rPr lang="en-US" dirty="0"/>
              <a:t>of data</a:t>
            </a:r>
            <a:r>
              <a:rPr lang="en-US" dirty="0" smtClean="0"/>
              <a:t>.</a:t>
            </a:r>
            <a:endParaRPr lang="en-US" dirty="0"/>
          </a:p>
        </p:txBody>
      </p:sp>
      <p:pic>
        <p:nvPicPr>
          <p:cNvPr id="6" name="Picture 5"/>
          <p:cNvPicPr>
            <a:picLocks noChangeAspect="1"/>
          </p:cNvPicPr>
          <p:nvPr/>
        </p:nvPicPr>
        <p:blipFill>
          <a:blip r:embed="rId2"/>
          <a:stretch>
            <a:fillRect/>
          </a:stretch>
        </p:blipFill>
        <p:spPr>
          <a:xfrm>
            <a:off x="2566958" y="3314696"/>
            <a:ext cx="6540500" cy="3124200"/>
          </a:xfrm>
          <a:prstGeom prst="rect">
            <a:avLst/>
          </a:prstGeom>
        </p:spPr>
      </p:pic>
    </p:spTree>
    <p:extLst>
      <p:ext uri="{BB962C8B-B14F-4D97-AF65-F5344CB8AC3E}">
        <p14:creationId xmlns:p14="http://schemas.microsoft.com/office/powerpoint/2010/main" val="6429090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1446" t="17861" r="1195" b="22264"/>
          <a:stretch/>
        </p:blipFill>
        <p:spPr>
          <a:xfrm>
            <a:off x="3289539" y="2751825"/>
            <a:ext cx="8902461" cy="4106175"/>
          </a:xfrm>
          <a:prstGeom prst="rect">
            <a:avLst/>
          </a:prstGeom>
        </p:spPr>
      </p:pic>
      <p:pic>
        <p:nvPicPr>
          <p:cNvPr id="4" name="Picture 3"/>
          <p:cNvPicPr>
            <a:picLocks noChangeAspect="1"/>
          </p:cNvPicPr>
          <p:nvPr/>
        </p:nvPicPr>
        <p:blipFill>
          <a:blip r:embed="rId3"/>
          <a:stretch>
            <a:fillRect/>
          </a:stretch>
        </p:blipFill>
        <p:spPr>
          <a:xfrm>
            <a:off x="0" y="0"/>
            <a:ext cx="7763774" cy="4243640"/>
          </a:xfrm>
          <a:prstGeom prst="rect">
            <a:avLst/>
          </a:prstGeom>
        </p:spPr>
      </p:pic>
      <p:sp>
        <p:nvSpPr>
          <p:cNvPr id="7" name="TextBox 6"/>
          <p:cNvSpPr txBox="1"/>
          <p:nvPr/>
        </p:nvSpPr>
        <p:spPr>
          <a:xfrm>
            <a:off x="8108830" y="0"/>
            <a:ext cx="3241593" cy="523220"/>
          </a:xfrm>
          <a:prstGeom prst="rect">
            <a:avLst/>
          </a:prstGeom>
          <a:noFill/>
        </p:spPr>
        <p:txBody>
          <a:bodyPr wrap="none" rtlCol="0">
            <a:spAutoFit/>
          </a:bodyPr>
          <a:lstStyle/>
          <a:p>
            <a:r>
              <a:rPr lang="en-US" sz="2800" dirty="0" smtClean="0">
                <a:solidFill>
                  <a:srgbClr val="002060"/>
                </a:solidFill>
              </a:rPr>
              <a:t>Brute Force Search</a:t>
            </a:r>
            <a:endParaRPr lang="en-US" sz="2800" dirty="0">
              <a:solidFill>
                <a:srgbClr val="002060"/>
              </a:solidFill>
            </a:endParaRPr>
          </a:p>
        </p:txBody>
      </p:sp>
    </p:spTree>
    <p:extLst>
      <p:ext uri="{BB962C8B-B14F-4D97-AF65-F5344CB8AC3E}">
        <p14:creationId xmlns:p14="http://schemas.microsoft.com/office/powerpoint/2010/main" val="17800967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Concepts (2)</a:t>
            </a:r>
            <a:endParaRPr lang="en-US" dirty="0"/>
          </a:p>
        </p:txBody>
      </p:sp>
      <p:sp>
        <p:nvSpPr>
          <p:cNvPr id="3" name="Content Placeholder 2"/>
          <p:cNvSpPr>
            <a:spLocks noGrp="1"/>
          </p:cNvSpPr>
          <p:nvPr>
            <p:ph idx="1"/>
          </p:nvPr>
        </p:nvSpPr>
        <p:spPr/>
        <p:txBody>
          <a:bodyPr/>
          <a:lstStyle/>
          <a:p>
            <a:endParaRPr lang="en-US" dirty="0"/>
          </a:p>
        </p:txBody>
      </p:sp>
      <p:sp>
        <p:nvSpPr>
          <p:cNvPr id="8" name="Oval 7"/>
          <p:cNvSpPr/>
          <p:nvPr/>
        </p:nvSpPr>
        <p:spPr>
          <a:xfrm>
            <a:off x="4257848" y="2184956"/>
            <a:ext cx="2093495" cy="2165684"/>
          </a:xfrm>
          <a:prstGeom prst="ellipse">
            <a:avLst/>
          </a:prstGeom>
          <a:gradFill flip="none" rotWithShape="1">
            <a:gsLst>
              <a:gs pos="0">
                <a:schemeClr val="accent2">
                  <a:lumMod val="0"/>
                  <a:lumOff val="100000"/>
                  <a:alpha val="0"/>
                </a:schemeClr>
              </a:gs>
              <a:gs pos="35000">
                <a:schemeClr val="accent2">
                  <a:lumMod val="0"/>
                  <a:lumOff val="100000"/>
                </a:schemeClr>
              </a:gs>
              <a:gs pos="100000">
                <a:schemeClr val="accent2">
                  <a:lumMod val="100000"/>
                </a:schemeClr>
              </a:gs>
            </a:gsLst>
            <a:path path="circle">
              <a:fillToRect l="50000" t="-80000" r="50000" b="18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smtClean="0">
                <a:solidFill>
                  <a:schemeClr val="bg1"/>
                </a:solidFill>
              </a:rPr>
              <a:t>C</a:t>
            </a:r>
            <a:endParaRPr lang="en-US" sz="7200" b="1" dirty="0">
              <a:solidFill>
                <a:schemeClr val="bg1"/>
              </a:solidFill>
            </a:endParaRPr>
          </a:p>
        </p:txBody>
      </p:sp>
      <p:sp>
        <p:nvSpPr>
          <p:cNvPr id="9" name="Oval 8"/>
          <p:cNvSpPr/>
          <p:nvPr/>
        </p:nvSpPr>
        <p:spPr>
          <a:xfrm>
            <a:off x="2485195" y="4487608"/>
            <a:ext cx="2093495" cy="2165684"/>
          </a:xfrm>
          <a:prstGeom prst="ellipse">
            <a:avLst/>
          </a:prstGeom>
          <a:gradFill flip="none" rotWithShape="1">
            <a:gsLst>
              <a:gs pos="0">
                <a:schemeClr val="accent2">
                  <a:lumMod val="0"/>
                  <a:lumOff val="100000"/>
                  <a:alpha val="0"/>
                </a:schemeClr>
              </a:gs>
              <a:gs pos="35000">
                <a:schemeClr val="accent2">
                  <a:lumMod val="0"/>
                  <a:lumOff val="100000"/>
                </a:schemeClr>
              </a:gs>
              <a:gs pos="100000">
                <a:schemeClr val="accent2">
                  <a:lumMod val="100000"/>
                </a:schemeClr>
              </a:gs>
            </a:gsLst>
            <a:path path="circle">
              <a:fillToRect l="50000" t="-80000" r="50000" b="18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bg1"/>
                </a:solidFill>
              </a:rPr>
              <a:t>I</a:t>
            </a:r>
          </a:p>
        </p:txBody>
      </p:sp>
      <p:sp>
        <p:nvSpPr>
          <p:cNvPr id="10" name="Oval 9"/>
          <p:cNvSpPr/>
          <p:nvPr/>
        </p:nvSpPr>
        <p:spPr>
          <a:xfrm>
            <a:off x="6118733" y="4519433"/>
            <a:ext cx="2093495" cy="2165684"/>
          </a:xfrm>
          <a:prstGeom prst="ellipse">
            <a:avLst/>
          </a:prstGeom>
          <a:gradFill flip="none" rotWithShape="1">
            <a:gsLst>
              <a:gs pos="0">
                <a:schemeClr val="accent2">
                  <a:lumMod val="0"/>
                  <a:lumOff val="100000"/>
                  <a:alpha val="0"/>
                </a:schemeClr>
              </a:gs>
              <a:gs pos="35000">
                <a:schemeClr val="accent2">
                  <a:lumMod val="0"/>
                  <a:lumOff val="100000"/>
                </a:schemeClr>
              </a:gs>
              <a:gs pos="100000">
                <a:schemeClr val="accent2">
                  <a:lumMod val="100000"/>
                </a:schemeClr>
              </a:gs>
            </a:gsLst>
            <a:path path="circle">
              <a:fillToRect l="50000" t="-80000" r="50000" b="18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smtClean="0">
                <a:solidFill>
                  <a:schemeClr val="bg1"/>
                </a:solidFill>
              </a:rPr>
              <a:t>A</a:t>
            </a:r>
            <a:endParaRPr lang="en-US" sz="7200" b="1" dirty="0">
              <a:solidFill>
                <a:schemeClr val="bg1"/>
              </a:solidFill>
            </a:endParaRPr>
          </a:p>
        </p:txBody>
      </p:sp>
    </p:spTree>
    <p:extLst>
      <p:ext uri="{BB962C8B-B14F-4D97-AF65-F5344CB8AC3E}">
        <p14:creationId xmlns:p14="http://schemas.microsoft.com/office/powerpoint/2010/main" val="19079605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Symmetric Encryption</a:t>
            </a:r>
            <a:endParaRPr lang="en-US" dirty="0"/>
          </a:p>
        </p:txBody>
      </p:sp>
      <p:sp>
        <p:nvSpPr>
          <p:cNvPr id="3" name="Content Placeholder 2"/>
          <p:cNvSpPr>
            <a:spLocks noGrp="1"/>
          </p:cNvSpPr>
          <p:nvPr>
            <p:ph idx="1"/>
          </p:nvPr>
        </p:nvSpPr>
        <p:spPr/>
        <p:txBody>
          <a:bodyPr/>
          <a:lstStyle/>
          <a:p>
            <a:r>
              <a:rPr lang="en-US" dirty="0" smtClean="0"/>
              <a:t>Single key for both encryption/decryption processes.</a:t>
            </a:r>
          </a:p>
          <a:p>
            <a:r>
              <a:rPr lang="en-US" dirty="0" smtClean="0"/>
              <a:t>Non-repudiation is not possible if more than two parties share the same key.</a:t>
            </a:r>
            <a:endParaRPr lang="en-US" dirty="0"/>
          </a:p>
        </p:txBody>
      </p:sp>
      <p:pic>
        <p:nvPicPr>
          <p:cNvPr id="4" name="Picture 3"/>
          <p:cNvPicPr>
            <a:picLocks noChangeAspect="1"/>
          </p:cNvPicPr>
          <p:nvPr/>
        </p:nvPicPr>
        <p:blipFill>
          <a:blip r:embed="rId2"/>
          <a:stretch>
            <a:fillRect/>
          </a:stretch>
        </p:blipFill>
        <p:spPr>
          <a:xfrm>
            <a:off x="1024148" y="1086663"/>
            <a:ext cx="10109200" cy="5524500"/>
          </a:xfrm>
          <a:prstGeom prst="rect">
            <a:avLst/>
          </a:prstGeom>
        </p:spPr>
      </p:pic>
    </p:spTree>
    <p:extLst>
      <p:ext uri="{BB962C8B-B14F-4D97-AF65-F5344CB8AC3E}">
        <p14:creationId xmlns:p14="http://schemas.microsoft.com/office/powerpoint/2010/main" val="564864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Asymmetric Encryption</a:t>
            </a:r>
            <a:endParaRPr lang="en-US" dirty="0"/>
          </a:p>
        </p:txBody>
      </p:sp>
      <p:sp>
        <p:nvSpPr>
          <p:cNvPr id="3" name="Content Placeholder 2"/>
          <p:cNvSpPr>
            <a:spLocks noGrp="1"/>
          </p:cNvSpPr>
          <p:nvPr>
            <p:ph idx="1"/>
          </p:nvPr>
        </p:nvSpPr>
        <p:spPr/>
        <p:txBody>
          <a:bodyPr>
            <a:normAutofit/>
          </a:bodyPr>
          <a:lstStyle/>
          <a:p>
            <a:r>
              <a:rPr lang="en-US" sz="2800" dirty="0" smtClean="0"/>
              <a:t>Also known as public key encryption.</a:t>
            </a:r>
          </a:p>
          <a:p>
            <a:r>
              <a:rPr lang="en-US" sz="2800" dirty="0" smtClean="0"/>
              <a:t>A pair of keys, public and private keys, are utilized.</a:t>
            </a:r>
          </a:p>
          <a:p>
            <a:r>
              <a:rPr lang="en-US" sz="2800" dirty="0" smtClean="0"/>
              <a:t>Use cases</a:t>
            </a:r>
          </a:p>
          <a:p>
            <a:pPr lvl="1"/>
            <a:r>
              <a:rPr lang="en-US" sz="2400" dirty="0" smtClean="0"/>
              <a:t>Public key encryption </a:t>
            </a:r>
            <a:r>
              <a:rPr lang="mr-IN" sz="2400" dirty="0" smtClean="0"/>
              <a:t>–</a:t>
            </a:r>
            <a:r>
              <a:rPr lang="en-US" sz="2400" dirty="0" smtClean="0"/>
              <a:t> confidentiality.</a:t>
            </a:r>
          </a:p>
          <a:p>
            <a:pPr lvl="1"/>
            <a:r>
              <a:rPr lang="en-US" sz="2400" dirty="0" smtClean="0"/>
              <a:t>Public key signing </a:t>
            </a:r>
            <a:r>
              <a:rPr lang="mr-IN" sz="2400" dirty="0" smtClean="0"/>
              <a:t>–</a:t>
            </a:r>
            <a:r>
              <a:rPr lang="en-US" sz="2400" dirty="0" smtClean="0"/>
              <a:t> non-repudiation.</a:t>
            </a:r>
            <a:endParaRPr lang="en-US" sz="2400" dirty="0"/>
          </a:p>
        </p:txBody>
      </p:sp>
      <p:pic>
        <p:nvPicPr>
          <p:cNvPr id="5" name="Picture 4"/>
          <p:cNvPicPr>
            <a:picLocks noChangeAspect="1"/>
          </p:cNvPicPr>
          <p:nvPr/>
        </p:nvPicPr>
        <p:blipFill>
          <a:blip r:embed="rId2"/>
          <a:stretch>
            <a:fillRect/>
          </a:stretch>
        </p:blipFill>
        <p:spPr>
          <a:xfrm>
            <a:off x="51759" y="2037032"/>
            <a:ext cx="7353300" cy="2705100"/>
          </a:xfrm>
          <a:prstGeom prst="rect">
            <a:avLst/>
          </a:prstGeom>
        </p:spPr>
      </p:pic>
      <p:pic>
        <p:nvPicPr>
          <p:cNvPr id="4" name="Picture 3"/>
          <p:cNvPicPr>
            <a:picLocks noChangeAspect="1"/>
          </p:cNvPicPr>
          <p:nvPr/>
        </p:nvPicPr>
        <p:blipFill>
          <a:blip r:embed="rId3"/>
          <a:stretch>
            <a:fillRect/>
          </a:stretch>
        </p:blipFill>
        <p:spPr>
          <a:xfrm>
            <a:off x="4815690" y="4054894"/>
            <a:ext cx="7353300" cy="2768600"/>
          </a:xfrm>
          <a:prstGeom prst="rect">
            <a:avLst/>
          </a:prstGeom>
        </p:spPr>
      </p:pic>
    </p:spTree>
    <p:extLst>
      <p:ext uri="{BB962C8B-B14F-4D97-AF65-F5344CB8AC3E}">
        <p14:creationId xmlns:p14="http://schemas.microsoft.com/office/powerpoint/2010/main" val="1323700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Hashing</a:t>
            </a:r>
            <a:endParaRPr lang="en-US" dirty="0"/>
          </a:p>
        </p:txBody>
      </p:sp>
      <p:sp>
        <p:nvSpPr>
          <p:cNvPr id="3" name="Content Placeholder 2"/>
          <p:cNvSpPr>
            <a:spLocks noGrp="1"/>
          </p:cNvSpPr>
          <p:nvPr>
            <p:ph idx="1"/>
          </p:nvPr>
        </p:nvSpPr>
        <p:spPr/>
        <p:txBody>
          <a:bodyPr/>
          <a:lstStyle/>
          <a:p>
            <a:r>
              <a:rPr lang="en-US" dirty="0" smtClean="0"/>
              <a:t>Hashing mechanism is used to achieve data integrity.</a:t>
            </a:r>
          </a:p>
          <a:p>
            <a:r>
              <a:rPr lang="en-US" dirty="0" smtClean="0"/>
              <a:t>Hashing </a:t>
            </a:r>
            <a:r>
              <a:rPr lang="en-US" dirty="0"/>
              <a:t>technology can be used to derive a </a:t>
            </a:r>
            <a:r>
              <a:rPr lang="en-US" dirty="0">
                <a:solidFill>
                  <a:srgbClr val="FFFF00"/>
                </a:solidFill>
              </a:rPr>
              <a:t>hashing code </a:t>
            </a:r>
            <a:r>
              <a:rPr lang="en-US" dirty="0"/>
              <a:t>or </a:t>
            </a:r>
            <a:r>
              <a:rPr lang="en-US" dirty="0">
                <a:solidFill>
                  <a:srgbClr val="FFFF00"/>
                </a:solidFill>
              </a:rPr>
              <a:t>message digest </a:t>
            </a:r>
            <a:r>
              <a:rPr lang="en-US" dirty="0"/>
              <a:t>from a </a:t>
            </a:r>
            <a:r>
              <a:rPr lang="en-US" dirty="0" smtClean="0"/>
              <a:t>message.</a:t>
            </a:r>
            <a:endParaRPr lang="en-US" dirty="0"/>
          </a:p>
        </p:txBody>
      </p:sp>
    </p:spTree>
    <p:extLst>
      <p:ext uri="{BB962C8B-B14F-4D97-AF65-F5344CB8AC3E}">
        <p14:creationId xmlns:p14="http://schemas.microsoft.com/office/powerpoint/2010/main" val="35481173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Message Digest vs. Hashing Code</a:t>
            </a:r>
            <a:endParaRPr lang="en-US" dirty="0"/>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265" y="2053087"/>
            <a:ext cx="4888881" cy="3509802"/>
          </a:xfrm>
          <a:prstGeom prst="rect">
            <a:avLst/>
          </a:prstGeom>
        </p:spPr>
      </p:pic>
      <p:pic>
        <p:nvPicPr>
          <p:cNvPr id="5" name="Content Placeholder 3"/>
          <p:cNvPicPr>
            <a:picLocks noChangeAspect="1"/>
          </p:cNvPicPr>
          <p:nvPr/>
        </p:nvPicPr>
        <p:blipFill rotWithShape="1">
          <a:blip r:embed="rId3">
            <a:extLst>
              <a:ext uri="{28A0092B-C50C-407E-A947-70E740481C1C}">
                <a14:useLocalDpi xmlns:a14="http://schemas.microsoft.com/office/drawing/2010/main" val="0"/>
              </a:ext>
            </a:extLst>
          </a:blip>
          <a:srcRect b="12000"/>
          <a:stretch/>
        </p:blipFill>
        <p:spPr bwMode="auto">
          <a:xfrm>
            <a:off x="4468556" y="3572640"/>
            <a:ext cx="7602674" cy="3205304"/>
          </a:xfrm>
          <a:prstGeom prst="rect">
            <a:avLst/>
          </a:prstGeom>
        </p:spPr>
      </p:pic>
    </p:spTree>
    <p:extLst>
      <p:ext uri="{BB962C8B-B14F-4D97-AF65-F5344CB8AC3E}">
        <p14:creationId xmlns:p14="http://schemas.microsoft.com/office/powerpoint/2010/main" val="917385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641" y="1977756"/>
            <a:ext cx="7480300" cy="3048000"/>
          </a:xfrm>
          <a:prstGeom prst="rect">
            <a:avLst/>
          </a:prstGeom>
        </p:spPr>
      </p:pic>
      <p:sp>
        <p:nvSpPr>
          <p:cNvPr id="2" name="Title 1"/>
          <p:cNvSpPr>
            <a:spLocks noGrp="1"/>
          </p:cNvSpPr>
          <p:nvPr>
            <p:ph type="title"/>
          </p:nvPr>
        </p:nvSpPr>
        <p:spPr/>
        <p:txBody>
          <a:bodyPr/>
          <a:lstStyle/>
          <a:p>
            <a:r>
              <a:rPr lang="en-US" dirty="0" smtClean="0"/>
              <a:t>Alternative Hashing Approaches</a:t>
            </a:r>
            <a:endParaRPr lang="en-US" dirty="0"/>
          </a:p>
        </p:txBody>
      </p:sp>
      <p:sp>
        <p:nvSpPr>
          <p:cNvPr id="3" name="Content Placeholder 2"/>
          <p:cNvSpPr>
            <a:spLocks noGrp="1"/>
          </p:cNvSpPr>
          <p:nvPr>
            <p:ph idx="1"/>
          </p:nvPr>
        </p:nvSpPr>
        <p:spPr/>
        <p:txBody>
          <a:bodyPr/>
          <a:lstStyle/>
          <a:p>
            <a:endParaRPr lang="en-US" dirty="0"/>
          </a:p>
        </p:txBody>
      </p:sp>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759200"/>
            <a:ext cx="7696200" cy="3098800"/>
          </a:xfrm>
          <a:prstGeom prst="rect">
            <a:avLst/>
          </a:prstGeom>
        </p:spPr>
      </p:pic>
    </p:spTree>
    <p:extLst>
      <p:ext uri="{BB962C8B-B14F-4D97-AF65-F5344CB8AC3E}">
        <p14:creationId xmlns:p14="http://schemas.microsoft.com/office/powerpoint/2010/main" val="1249927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Digital Signature</a:t>
            </a:r>
            <a:endParaRPr lang="en-US" dirty="0"/>
          </a:p>
        </p:txBody>
      </p:sp>
      <p:sp>
        <p:nvSpPr>
          <p:cNvPr id="3" name="Content Placeholder 2"/>
          <p:cNvSpPr>
            <a:spLocks noGrp="1"/>
          </p:cNvSpPr>
          <p:nvPr>
            <p:ph idx="1"/>
          </p:nvPr>
        </p:nvSpPr>
        <p:spPr/>
        <p:txBody>
          <a:bodyPr/>
          <a:lstStyle/>
          <a:p>
            <a:r>
              <a:rPr lang="en-US" dirty="0" smtClean="0"/>
              <a:t>Means </a:t>
            </a:r>
            <a:r>
              <a:rPr lang="en-US" dirty="0"/>
              <a:t>of providing data authenticity and integrity through authentication and non-repudiation</a:t>
            </a:r>
            <a:r>
              <a:rPr lang="en-US" dirty="0" smtClean="0"/>
              <a:t>.</a:t>
            </a:r>
          </a:p>
          <a:p>
            <a:r>
              <a:rPr lang="en-US" dirty="0" smtClean="0"/>
              <a:t>Asymmetric encryption and hashing mechanisms are involved in the process.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5710" y="753228"/>
            <a:ext cx="8895000" cy="5967131"/>
          </a:xfrm>
          <a:prstGeom prst="rect">
            <a:avLst/>
          </a:prstGeom>
        </p:spPr>
      </p:pic>
    </p:spTree>
    <p:extLst>
      <p:ext uri="{BB962C8B-B14F-4D97-AF65-F5344CB8AC3E}">
        <p14:creationId xmlns:p14="http://schemas.microsoft.com/office/powerpoint/2010/main" val="26664540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1800" y="0"/>
            <a:ext cx="6223665" cy="6858000"/>
          </a:xfrm>
          <a:prstGeom prst="rect">
            <a:avLst/>
          </a:prstGeom>
        </p:spPr>
      </p:pic>
    </p:spTree>
    <p:extLst>
      <p:ext uri="{BB962C8B-B14F-4D97-AF65-F5344CB8AC3E}">
        <p14:creationId xmlns:p14="http://schemas.microsoft.com/office/powerpoint/2010/main" val="188440459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 Key Infrastructure (PKI)</a:t>
            </a:r>
            <a:endParaRPr lang="en-US" dirty="0"/>
          </a:p>
        </p:txBody>
      </p:sp>
      <p:sp>
        <p:nvSpPr>
          <p:cNvPr id="3" name="Content Placeholder 2"/>
          <p:cNvSpPr>
            <a:spLocks noGrp="1"/>
          </p:cNvSpPr>
          <p:nvPr>
            <p:ph idx="1"/>
          </p:nvPr>
        </p:nvSpPr>
        <p:spPr/>
        <p:txBody>
          <a:bodyPr>
            <a:normAutofit/>
          </a:bodyPr>
          <a:lstStyle/>
          <a:p>
            <a:r>
              <a:rPr lang="en-US" sz="2800" dirty="0" smtClean="0"/>
              <a:t>Management the issuance of asymmetric keys.</a:t>
            </a:r>
          </a:p>
          <a:p>
            <a:r>
              <a:rPr lang="en-US" sz="2800" dirty="0" smtClean="0"/>
              <a:t>PKIs </a:t>
            </a:r>
            <a:r>
              <a:rPr lang="en-US" sz="2800" dirty="0"/>
              <a:t>rely on the use of digital certificates, which are digitally signed data structures that bind public keys to certificate owner identities, as well as to related information, such as validity periods</a:t>
            </a:r>
            <a:r>
              <a:rPr lang="en-US" sz="2800" dirty="0" smtClean="0"/>
              <a:t>. </a:t>
            </a:r>
          </a:p>
          <a:p>
            <a:r>
              <a:rPr lang="en-US" sz="2800" dirty="0" smtClean="0"/>
              <a:t>Digital </a:t>
            </a:r>
            <a:r>
              <a:rPr lang="en-US" sz="2800" dirty="0"/>
              <a:t>certificates are usually digitally signed by a third-party certificate authority (CA</a:t>
            </a:r>
            <a:r>
              <a:rPr lang="en-US" sz="2800" dirty="0" smtClean="0"/>
              <a:t>).</a:t>
            </a:r>
            <a:endParaRPr lang="en-US" sz="2800" dirty="0"/>
          </a:p>
        </p:txBody>
      </p:sp>
    </p:spTree>
    <p:extLst>
      <p:ext uri="{BB962C8B-B14F-4D97-AF65-F5344CB8AC3E}">
        <p14:creationId xmlns:p14="http://schemas.microsoft.com/office/powerpoint/2010/main" val="113277311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9600" y="0"/>
            <a:ext cx="5884905" cy="6858000"/>
          </a:xfrm>
          <a:prstGeom prst="rect">
            <a:avLst/>
          </a:prstGeom>
        </p:spPr>
      </p:pic>
    </p:spTree>
    <p:extLst>
      <p:ext uri="{BB962C8B-B14F-4D97-AF65-F5344CB8AC3E}">
        <p14:creationId xmlns:p14="http://schemas.microsoft.com/office/powerpoint/2010/main" val="40105969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0100" y="0"/>
            <a:ext cx="5505550" cy="6858000"/>
          </a:xfrm>
          <a:prstGeom prst="rect">
            <a:avLst/>
          </a:prstGeom>
        </p:spPr>
      </p:pic>
    </p:spTree>
    <p:extLst>
      <p:ext uri="{BB962C8B-B14F-4D97-AF65-F5344CB8AC3E}">
        <p14:creationId xmlns:p14="http://schemas.microsoft.com/office/powerpoint/2010/main" val="992022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Confidentiality</a:t>
            </a:r>
            <a:endParaRPr lang="en-US" dirty="0"/>
          </a:p>
        </p:txBody>
      </p:sp>
      <p:sp>
        <p:nvSpPr>
          <p:cNvPr id="3" name="Content Placeholder 2"/>
          <p:cNvSpPr>
            <a:spLocks noGrp="1"/>
          </p:cNvSpPr>
          <p:nvPr>
            <p:ph idx="1"/>
          </p:nvPr>
        </p:nvSpPr>
        <p:spPr/>
        <p:txBody>
          <a:bodyPr>
            <a:normAutofit/>
          </a:bodyPr>
          <a:lstStyle/>
          <a:p>
            <a:r>
              <a:rPr lang="en-US" sz="2800" dirty="0"/>
              <a:t>T</a:t>
            </a:r>
            <a:r>
              <a:rPr lang="en-US" sz="2800" dirty="0" smtClean="0"/>
              <a:t>he </a:t>
            </a:r>
            <a:r>
              <a:rPr lang="en-US" sz="2800" dirty="0"/>
              <a:t>characteristic of something being made accessible only to authorized </a:t>
            </a:r>
            <a:r>
              <a:rPr lang="en-US" sz="2800" dirty="0" smtClean="0"/>
              <a:t>parties.</a:t>
            </a:r>
            <a:endParaRPr lang="en-US" sz="2800" dirty="0"/>
          </a:p>
        </p:txBody>
      </p:sp>
      <p:pic>
        <p:nvPicPr>
          <p:cNvPr id="4" name="Picture 3"/>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1819442" y="3264506"/>
            <a:ext cx="8144860" cy="3287295"/>
          </a:xfrm>
          <a:prstGeom prst="rect">
            <a:avLst/>
          </a:prstGeom>
        </p:spPr>
      </p:pic>
    </p:spTree>
    <p:extLst>
      <p:ext uri="{BB962C8B-B14F-4D97-AF65-F5344CB8AC3E}">
        <p14:creationId xmlns:p14="http://schemas.microsoft.com/office/powerpoint/2010/main" val="203891698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Identity and Access Management (IAM)</a:t>
            </a:r>
            <a:endParaRPr lang="en-US" dirty="0"/>
          </a:p>
        </p:txBody>
      </p:sp>
      <p:sp>
        <p:nvSpPr>
          <p:cNvPr id="3" name="Content Placeholder 2"/>
          <p:cNvSpPr>
            <a:spLocks noGrp="1"/>
          </p:cNvSpPr>
          <p:nvPr>
            <p:ph idx="1"/>
          </p:nvPr>
        </p:nvSpPr>
        <p:spPr/>
        <p:txBody>
          <a:bodyPr>
            <a:noAutofit/>
          </a:bodyPr>
          <a:lstStyle/>
          <a:p>
            <a:r>
              <a:rPr lang="en-US" sz="2800" dirty="0" smtClean="0"/>
              <a:t>Encompasses </a:t>
            </a:r>
            <a:r>
              <a:rPr lang="en-US" sz="2800" dirty="0"/>
              <a:t>the components and policies necessary to control and track user identities and access privileges for IT </a:t>
            </a:r>
            <a:r>
              <a:rPr lang="en-US" sz="2800" dirty="0" smtClean="0"/>
              <a:t>resources</a:t>
            </a:r>
          </a:p>
          <a:p>
            <a:pPr lvl="1"/>
            <a:r>
              <a:rPr lang="en-US" sz="2400" dirty="0" smtClean="0">
                <a:solidFill>
                  <a:srgbClr val="FFC000"/>
                </a:solidFill>
              </a:rPr>
              <a:t>Authentication </a:t>
            </a:r>
            <a:r>
              <a:rPr lang="mr-IN" sz="2400" dirty="0" smtClean="0"/>
              <a:t>–</a:t>
            </a:r>
            <a:r>
              <a:rPr lang="en-US" sz="2400" dirty="0" smtClean="0"/>
              <a:t> username/password, biometric, digital signatures, your blood, etc.</a:t>
            </a:r>
          </a:p>
          <a:p>
            <a:pPr lvl="1"/>
            <a:r>
              <a:rPr lang="en-US" sz="2400" dirty="0" smtClean="0">
                <a:solidFill>
                  <a:srgbClr val="FFC000"/>
                </a:solidFill>
              </a:rPr>
              <a:t>Authorization</a:t>
            </a:r>
            <a:r>
              <a:rPr lang="en-US" sz="2400" dirty="0" smtClean="0"/>
              <a:t> </a:t>
            </a:r>
            <a:r>
              <a:rPr lang="mr-IN" sz="2400" dirty="0" smtClean="0"/>
              <a:t>–</a:t>
            </a:r>
            <a:r>
              <a:rPr lang="en-US" sz="2400" dirty="0" smtClean="0"/>
              <a:t> correct </a:t>
            </a:r>
            <a:r>
              <a:rPr lang="en-US" sz="2400" dirty="0"/>
              <a:t>granularity for access controls and the </a:t>
            </a:r>
            <a:r>
              <a:rPr lang="en-US" sz="2400" dirty="0" smtClean="0"/>
              <a:t>relationships </a:t>
            </a:r>
            <a:r>
              <a:rPr lang="en-US" sz="2400" dirty="0"/>
              <a:t>between identities, access control rights, and IT resource </a:t>
            </a:r>
            <a:r>
              <a:rPr lang="en-US" sz="2400" dirty="0" smtClean="0"/>
              <a:t>availability.</a:t>
            </a:r>
          </a:p>
          <a:p>
            <a:pPr lvl="1"/>
            <a:r>
              <a:rPr lang="en-US" sz="2400" dirty="0" smtClean="0">
                <a:solidFill>
                  <a:srgbClr val="FFC000"/>
                </a:solidFill>
              </a:rPr>
              <a:t>User management </a:t>
            </a:r>
            <a:r>
              <a:rPr lang="mr-IN" sz="2400" dirty="0" smtClean="0"/>
              <a:t>–</a:t>
            </a:r>
            <a:r>
              <a:rPr lang="en-US" sz="2400" dirty="0" smtClean="0"/>
              <a:t> create, modify, delete, group management.</a:t>
            </a:r>
          </a:p>
          <a:p>
            <a:pPr lvl="1"/>
            <a:r>
              <a:rPr lang="en-US" sz="2400" dirty="0">
                <a:solidFill>
                  <a:srgbClr val="FFC000"/>
                </a:solidFill>
              </a:rPr>
              <a:t>Credential management </a:t>
            </a:r>
            <a:r>
              <a:rPr lang="en-US" sz="2400" dirty="0"/>
              <a:t>- </a:t>
            </a:r>
            <a:r>
              <a:rPr lang="en-US" sz="2400" dirty="0" smtClean="0"/>
              <a:t>establishes </a:t>
            </a:r>
            <a:r>
              <a:rPr lang="en-US" sz="2400" dirty="0"/>
              <a:t>identities and access control rules for defined user </a:t>
            </a:r>
            <a:r>
              <a:rPr lang="en-US" sz="2400" dirty="0" smtClean="0"/>
              <a:t>accounts.</a:t>
            </a:r>
            <a:endParaRPr lang="en-US" sz="2400" dirty="0"/>
          </a:p>
        </p:txBody>
      </p:sp>
    </p:spTree>
    <p:extLst>
      <p:ext uri="{BB962C8B-B14F-4D97-AF65-F5344CB8AC3E}">
        <p14:creationId xmlns:p14="http://schemas.microsoft.com/office/powerpoint/2010/main" val="105888011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04723" y="0"/>
            <a:ext cx="9582553" cy="6858000"/>
          </a:xfrm>
          <a:prstGeom prst="rect">
            <a:avLst/>
          </a:prstGeom>
        </p:spPr>
      </p:pic>
    </p:spTree>
    <p:extLst>
      <p:ext uri="{BB962C8B-B14F-4D97-AF65-F5344CB8AC3E}">
        <p14:creationId xmlns:p14="http://schemas.microsoft.com/office/powerpoint/2010/main" val="44271570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Single Sign-On (SSO)</a:t>
            </a:r>
            <a:endParaRPr lang="en-US" dirty="0"/>
          </a:p>
        </p:txBody>
      </p:sp>
      <p:sp>
        <p:nvSpPr>
          <p:cNvPr id="3" name="Content Placeholder 2"/>
          <p:cNvSpPr>
            <a:spLocks noGrp="1"/>
          </p:cNvSpPr>
          <p:nvPr>
            <p:ph idx="1"/>
          </p:nvPr>
        </p:nvSpPr>
        <p:spPr/>
        <p:txBody>
          <a:bodyPr/>
          <a:lstStyle/>
          <a:p>
            <a:r>
              <a:rPr lang="en-US" dirty="0" smtClean="0"/>
              <a:t>Authenticated once, access all services.</a:t>
            </a:r>
          </a:p>
          <a:p>
            <a:r>
              <a:rPr lang="en-US" dirty="0" smtClean="0"/>
              <a:t>Authenticated by a security broker.</a:t>
            </a:r>
          </a:p>
          <a:p>
            <a:r>
              <a:rPr lang="en-US" dirty="0" smtClean="0"/>
              <a:t>Credentials remain valid for the duration of a session.</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1700" y="0"/>
            <a:ext cx="5294287"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6200" y="1422400"/>
            <a:ext cx="6959600" cy="4013200"/>
          </a:xfrm>
          <a:prstGeom prst="rect">
            <a:avLst/>
          </a:prstGeom>
        </p:spPr>
      </p:pic>
    </p:spTree>
    <p:extLst>
      <p:ext uri="{BB962C8B-B14F-4D97-AF65-F5344CB8AC3E}">
        <p14:creationId xmlns:p14="http://schemas.microsoft.com/office/powerpoint/2010/main" val="1839483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p:tgtEl>
                                          <p:spTgt spid="5"/>
                                        </p:tgtEl>
                                        <p:attrNameLst>
                                          <p:attrName>ppt_y</p:attrName>
                                        </p:attrNameLst>
                                      </p:cBhvr>
                                      <p:tavLst>
                                        <p:tav tm="0">
                                          <p:val>
                                            <p:strVal val="#ppt_y+#ppt_h*1.125000"/>
                                          </p:val>
                                        </p:tav>
                                        <p:tav tm="100000">
                                          <p:val>
                                            <p:strVal val="#ppt_y"/>
                                          </p:val>
                                        </p:tav>
                                      </p:tavLst>
                                    </p:anim>
                                    <p:animEffect transition="in" filter="wipe(up)">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08000" y="793750"/>
            <a:ext cx="11176000" cy="5270500"/>
          </a:xfrm>
          <a:prstGeom prst="rect">
            <a:avLst/>
          </a:prstGeom>
        </p:spPr>
      </p:pic>
    </p:spTree>
    <p:extLst>
      <p:ext uri="{BB962C8B-B14F-4D97-AF65-F5344CB8AC3E}">
        <p14:creationId xmlns:p14="http://schemas.microsoft.com/office/powerpoint/2010/main" val="155412102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SSO Advantages</a:t>
            </a:r>
            <a:endParaRPr lang="en-US" dirty="0"/>
          </a:p>
        </p:txBody>
      </p:sp>
      <p:sp>
        <p:nvSpPr>
          <p:cNvPr id="3" name="Content Placeholder 2"/>
          <p:cNvSpPr>
            <a:spLocks noGrp="1"/>
          </p:cNvSpPr>
          <p:nvPr>
            <p:ph idx="1"/>
          </p:nvPr>
        </p:nvSpPr>
        <p:spPr>
          <a:xfrm>
            <a:off x="680321" y="2336873"/>
            <a:ext cx="9613861" cy="4318570"/>
          </a:xfrm>
        </p:spPr>
        <p:txBody>
          <a:bodyPr>
            <a:normAutofit/>
          </a:bodyPr>
          <a:lstStyle/>
          <a:p>
            <a:r>
              <a:rPr lang="en-US" b="1" dirty="0">
                <a:effectLst/>
              </a:rPr>
              <a:t>SSO reduces password fatigue.</a:t>
            </a:r>
            <a:r>
              <a:rPr lang="en-US" dirty="0">
                <a:effectLst/>
              </a:rPr>
              <a:t> </a:t>
            </a:r>
            <a:endParaRPr lang="en-US" dirty="0" smtClean="0">
              <a:effectLst/>
            </a:endParaRPr>
          </a:p>
          <a:p>
            <a:r>
              <a:rPr lang="en-US" b="1" dirty="0" smtClean="0">
                <a:effectLst/>
              </a:rPr>
              <a:t>SSO </a:t>
            </a:r>
            <a:r>
              <a:rPr lang="en-US" b="1" dirty="0">
                <a:effectLst/>
              </a:rPr>
              <a:t>reduces password exposure.</a:t>
            </a:r>
            <a:r>
              <a:rPr lang="en-US" dirty="0">
                <a:effectLst/>
              </a:rPr>
              <a:t> </a:t>
            </a:r>
            <a:endParaRPr lang="en-US" dirty="0" smtClean="0">
              <a:effectLst/>
            </a:endParaRPr>
          </a:p>
          <a:p>
            <a:r>
              <a:rPr lang="en-US" b="1" dirty="0" smtClean="0">
                <a:effectLst/>
              </a:rPr>
              <a:t>SSO </a:t>
            </a:r>
            <a:r>
              <a:rPr lang="en-US" b="1" dirty="0">
                <a:effectLst/>
              </a:rPr>
              <a:t>simplifies user and password management.</a:t>
            </a:r>
            <a:r>
              <a:rPr lang="en-US" dirty="0">
                <a:effectLst/>
              </a:rPr>
              <a:t> </a:t>
            </a:r>
            <a:endParaRPr lang="en-US" dirty="0" smtClean="0">
              <a:effectLst/>
            </a:endParaRPr>
          </a:p>
          <a:p>
            <a:r>
              <a:rPr lang="en-US" b="1" dirty="0" smtClean="0">
                <a:effectLst/>
              </a:rPr>
              <a:t>SSO </a:t>
            </a:r>
            <a:r>
              <a:rPr lang="en-US" b="1" dirty="0">
                <a:effectLst/>
              </a:rPr>
              <a:t>opens </a:t>
            </a:r>
            <a:r>
              <a:rPr lang="en-US" b="1" dirty="0" smtClean="0">
                <a:effectLst/>
              </a:rPr>
              <a:t>up </a:t>
            </a:r>
            <a:r>
              <a:rPr lang="en-US" b="1" dirty="0">
                <a:effectLst/>
              </a:rPr>
              <a:t>new possibilities</a:t>
            </a:r>
            <a:r>
              <a:rPr lang="en-US" b="1" dirty="0" smtClean="0">
                <a:effectLst/>
              </a:rPr>
              <a:t>.</a:t>
            </a:r>
          </a:p>
          <a:p>
            <a:r>
              <a:rPr lang="en-US" b="1" dirty="0" smtClean="0">
                <a:solidFill>
                  <a:srgbClr val="FFC000"/>
                </a:solidFill>
                <a:effectLst/>
              </a:rPr>
              <a:t>How about disadvantages?</a:t>
            </a:r>
          </a:p>
          <a:p>
            <a:r>
              <a:rPr lang="en-US" b="1" dirty="0">
                <a:effectLst/>
              </a:rPr>
              <a:t>SSO gives you the keys to the </a:t>
            </a:r>
            <a:r>
              <a:rPr lang="en-US" b="1" dirty="0" smtClean="0">
                <a:effectLst/>
              </a:rPr>
              <a:t>castle.</a:t>
            </a:r>
          </a:p>
          <a:p>
            <a:r>
              <a:rPr lang="en-US" b="1" dirty="0">
                <a:effectLst/>
              </a:rPr>
              <a:t>SSO does not work when your identity provider is down</a:t>
            </a:r>
            <a:r>
              <a:rPr lang="en-US" b="1" dirty="0" smtClean="0">
                <a:effectLst/>
              </a:rPr>
              <a:t>.</a:t>
            </a:r>
          </a:p>
          <a:p>
            <a:r>
              <a:rPr lang="en-US" b="1" dirty="0">
                <a:effectLst/>
              </a:rPr>
              <a:t>SSO takes a little bit of investment to set up.</a:t>
            </a:r>
            <a:endParaRPr lang="en-US" dirty="0"/>
          </a:p>
        </p:txBody>
      </p:sp>
    </p:spTree>
    <p:extLst>
      <p:ext uri="{BB962C8B-B14F-4D97-AF65-F5344CB8AC3E}">
        <p14:creationId xmlns:p14="http://schemas.microsoft.com/office/powerpoint/2010/main" val="48094177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Cloud-Based Security Groups</a:t>
            </a:r>
            <a:endParaRPr lang="en-US" dirty="0"/>
          </a:p>
        </p:txBody>
      </p:sp>
      <p:sp>
        <p:nvSpPr>
          <p:cNvPr id="3" name="Content Placeholder 2"/>
          <p:cNvSpPr>
            <a:spLocks noGrp="1"/>
          </p:cNvSpPr>
          <p:nvPr>
            <p:ph idx="1"/>
          </p:nvPr>
        </p:nvSpPr>
        <p:spPr/>
        <p:txBody>
          <a:bodyPr/>
          <a:lstStyle/>
          <a:p>
            <a:r>
              <a:rPr lang="en-US" dirty="0" smtClean="0"/>
              <a:t>Segment IT resources hence different security mechanisms can be provided to different segments.</a:t>
            </a:r>
          </a:p>
          <a:p>
            <a:r>
              <a:rPr lang="en-US" dirty="0" smtClean="0"/>
              <a:t>Network </a:t>
            </a:r>
            <a:r>
              <a:rPr lang="mr-IN" dirty="0" smtClean="0"/>
              <a:t>–</a:t>
            </a:r>
            <a:r>
              <a:rPr lang="en-US" dirty="0" smtClean="0"/>
              <a:t> multiple segments each with different security policies and mechanisms.</a:t>
            </a:r>
          </a:p>
          <a:p>
            <a:r>
              <a:rPr lang="en-US" dirty="0" smtClean="0"/>
              <a:t>Virtual servers </a:t>
            </a:r>
            <a:r>
              <a:rPr lang="mr-IN" dirty="0" smtClean="0"/>
              <a:t>–</a:t>
            </a:r>
            <a:r>
              <a:rPr lang="en-US" dirty="0" smtClean="0"/>
              <a:t>multiple types such as public/private groups, development/production groups. </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00" y="0"/>
            <a:ext cx="7088216" cy="6858000"/>
          </a:xfrm>
          <a:prstGeom prst="rect">
            <a:avLst/>
          </a:prstGeom>
        </p:spPr>
      </p:pic>
    </p:spTree>
    <p:extLst>
      <p:ext uri="{BB962C8B-B14F-4D97-AF65-F5344CB8AC3E}">
        <p14:creationId xmlns:p14="http://schemas.microsoft.com/office/powerpoint/2010/main" val="1401426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Hardened Virtual Server Images</a:t>
            </a:r>
            <a:endParaRPr lang="en-US" dirty="0"/>
          </a:p>
        </p:txBody>
      </p:sp>
      <p:sp>
        <p:nvSpPr>
          <p:cNvPr id="3" name="Content Placeholder 2"/>
          <p:cNvSpPr>
            <a:spLocks noGrp="1"/>
          </p:cNvSpPr>
          <p:nvPr>
            <p:ph idx="1"/>
          </p:nvPr>
        </p:nvSpPr>
        <p:spPr/>
        <p:txBody>
          <a:bodyPr/>
          <a:lstStyle/>
          <a:p>
            <a:r>
              <a:rPr lang="en-US" dirty="0" smtClean="0"/>
              <a:t>The </a:t>
            </a:r>
            <a:r>
              <a:rPr lang="en-US" dirty="0"/>
              <a:t>process of stripping unnecessary software from a system to limit potential vulnerabilities that can be exploited by </a:t>
            </a:r>
            <a:r>
              <a:rPr lang="en-US" dirty="0" smtClean="0"/>
              <a:t>attackers.</a:t>
            </a:r>
          </a:p>
          <a:p>
            <a:pPr lvl="1"/>
            <a:r>
              <a:rPr lang="en-US" dirty="0" smtClean="0"/>
              <a:t>Remove redundant programs.</a:t>
            </a:r>
          </a:p>
          <a:p>
            <a:pPr lvl="1"/>
            <a:r>
              <a:rPr lang="en-US" dirty="0" smtClean="0"/>
              <a:t>Close unnecessary server ports.</a:t>
            </a:r>
          </a:p>
          <a:p>
            <a:pPr lvl="1"/>
            <a:r>
              <a:rPr lang="en-US" dirty="0" smtClean="0"/>
              <a:t>Disable unused services, root accounts, guest accounts, etc.</a:t>
            </a:r>
          </a:p>
          <a:p>
            <a:pPr lvl="1"/>
            <a:endParaRPr lang="en-US"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0" y="977900"/>
            <a:ext cx="7162800" cy="4889500"/>
          </a:xfrm>
          <a:prstGeom prst="rect">
            <a:avLst/>
          </a:prstGeom>
        </p:spPr>
      </p:pic>
    </p:spTree>
    <p:extLst>
      <p:ext uri="{BB962C8B-B14F-4D97-AF65-F5344CB8AC3E}">
        <p14:creationId xmlns:p14="http://schemas.microsoft.com/office/powerpoint/2010/main" val="661952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Integrity</a:t>
            </a:r>
            <a:endParaRPr lang="en-US" dirty="0"/>
          </a:p>
        </p:txBody>
      </p:sp>
      <p:sp>
        <p:nvSpPr>
          <p:cNvPr id="3" name="Content Placeholder 2"/>
          <p:cNvSpPr>
            <a:spLocks noGrp="1"/>
          </p:cNvSpPr>
          <p:nvPr>
            <p:ph idx="1"/>
          </p:nvPr>
        </p:nvSpPr>
        <p:spPr/>
        <p:txBody>
          <a:bodyPr>
            <a:normAutofit/>
          </a:bodyPr>
          <a:lstStyle/>
          <a:p>
            <a:r>
              <a:rPr lang="en-US" sz="2800" dirty="0"/>
              <a:t>T</a:t>
            </a:r>
            <a:r>
              <a:rPr lang="en-US" sz="2800" dirty="0" smtClean="0"/>
              <a:t>he </a:t>
            </a:r>
            <a:r>
              <a:rPr lang="en-US" sz="2800" dirty="0"/>
              <a:t>characteristic of not having been altered by an unauthorized </a:t>
            </a:r>
            <a:r>
              <a:rPr lang="en-US" sz="2800" dirty="0" smtClean="0"/>
              <a:t>party.</a:t>
            </a:r>
            <a:endParaRPr lang="en-US" sz="2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7487" y="3295925"/>
            <a:ext cx="8274871" cy="3232835"/>
          </a:xfrm>
          <a:prstGeom prst="rect">
            <a:avLst/>
          </a:prstGeom>
        </p:spPr>
      </p:pic>
    </p:spTree>
    <p:extLst>
      <p:ext uri="{BB962C8B-B14F-4D97-AF65-F5344CB8AC3E}">
        <p14:creationId xmlns:p14="http://schemas.microsoft.com/office/powerpoint/2010/main" val="12999305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Authenticity</a:t>
            </a:r>
            <a:endParaRPr lang="en-US" dirty="0"/>
          </a:p>
        </p:txBody>
      </p:sp>
      <p:sp>
        <p:nvSpPr>
          <p:cNvPr id="3" name="Content Placeholder 2"/>
          <p:cNvSpPr>
            <a:spLocks noGrp="1"/>
          </p:cNvSpPr>
          <p:nvPr>
            <p:ph idx="1"/>
          </p:nvPr>
        </p:nvSpPr>
        <p:spPr/>
        <p:txBody>
          <a:bodyPr>
            <a:normAutofit/>
          </a:bodyPr>
          <a:lstStyle/>
          <a:p>
            <a:r>
              <a:rPr lang="en-US" sz="3200" dirty="0"/>
              <a:t>T</a:t>
            </a:r>
            <a:r>
              <a:rPr lang="en-US" sz="3200" dirty="0" smtClean="0"/>
              <a:t>he </a:t>
            </a:r>
            <a:r>
              <a:rPr lang="en-US" sz="3200" dirty="0"/>
              <a:t>characteristic of something having been provided by an authorized source</a:t>
            </a:r>
            <a:r>
              <a:rPr lang="en-US" sz="3200" dirty="0" smtClean="0"/>
              <a:t>. This also encompasses non-repudiation.</a:t>
            </a:r>
          </a:p>
          <a:p>
            <a:r>
              <a:rPr lang="en-US" sz="3200" dirty="0" smtClean="0"/>
              <a:t>Non-repudiation?</a:t>
            </a:r>
          </a:p>
          <a:p>
            <a:pPr lvl="1"/>
            <a:r>
              <a:rPr lang="en-US" sz="2400" dirty="0"/>
              <a:t>T</a:t>
            </a:r>
            <a:r>
              <a:rPr lang="en-US" sz="2400" dirty="0" smtClean="0"/>
              <a:t>he </a:t>
            </a:r>
            <a:r>
              <a:rPr lang="en-US" sz="2400" dirty="0"/>
              <a:t>inability of a party to deny or challenge the authentication of an interaction. </a:t>
            </a:r>
          </a:p>
        </p:txBody>
      </p:sp>
    </p:spTree>
    <p:extLst>
      <p:ext uri="{BB962C8B-B14F-4D97-AF65-F5344CB8AC3E}">
        <p14:creationId xmlns:p14="http://schemas.microsoft.com/office/powerpoint/2010/main" val="939478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Relevant Terms</a:t>
            </a:r>
            <a:endParaRPr lang="en-US" dirty="0"/>
          </a:p>
        </p:txBody>
      </p:sp>
      <p:sp>
        <p:nvSpPr>
          <p:cNvPr id="3" name="Content Placeholder 2"/>
          <p:cNvSpPr>
            <a:spLocks noGrp="1"/>
          </p:cNvSpPr>
          <p:nvPr>
            <p:ph idx="1"/>
          </p:nvPr>
        </p:nvSpPr>
        <p:spPr/>
        <p:txBody>
          <a:bodyPr>
            <a:noAutofit/>
          </a:bodyPr>
          <a:lstStyle/>
          <a:p>
            <a:r>
              <a:rPr lang="en-US" sz="2800" b="1" dirty="0">
                <a:solidFill>
                  <a:srgbClr val="FFFF00"/>
                </a:solidFill>
              </a:rPr>
              <a:t>Availability</a:t>
            </a:r>
            <a:r>
              <a:rPr lang="en-US" sz="2800" dirty="0">
                <a:solidFill>
                  <a:srgbClr val="FFFF00"/>
                </a:solidFill>
              </a:rPr>
              <a:t> </a:t>
            </a:r>
            <a:r>
              <a:rPr lang="en-US" sz="2800" dirty="0" smtClean="0"/>
              <a:t>- being </a:t>
            </a:r>
            <a:r>
              <a:rPr lang="en-US" sz="2800" dirty="0"/>
              <a:t>accessible and usable during a specified time </a:t>
            </a:r>
            <a:r>
              <a:rPr lang="en-US" sz="2800" dirty="0" smtClean="0"/>
              <a:t>period.</a:t>
            </a:r>
          </a:p>
          <a:p>
            <a:r>
              <a:rPr lang="en-US" sz="2800" b="1" dirty="0">
                <a:solidFill>
                  <a:srgbClr val="FFFF00"/>
                </a:solidFill>
              </a:rPr>
              <a:t>Threat</a:t>
            </a:r>
            <a:r>
              <a:rPr lang="en-US" sz="2800" dirty="0">
                <a:solidFill>
                  <a:srgbClr val="FFFF00"/>
                </a:solidFill>
              </a:rPr>
              <a:t> </a:t>
            </a:r>
            <a:r>
              <a:rPr lang="en-US" sz="2800" dirty="0"/>
              <a:t>- </a:t>
            </a:r>
            <a:r>
              <a:rPr lang="en-US" sz="2800" dirty="0" smtClean="0"/>
              <a:t>a </a:t>
            </a:r>
            <a:r>
              <a:rPr lang="en-US" sz="2800" dirty="0"/>
              <a:t>potential security violation that can challenge defenses in an attempt to breach privacy and/or cause </a:t>
            </a:r>
            <a:r>
              <a:rPr lang="en-US" sz="2800" dirty="0" smtClean="0"/>
              <a:t>harm.</a:t>
            </a:r>
          </a:p>
          <a:p>
            <a:r>
              <a:rPr lang="en-US" sz="2800" dirty="0">
                <a:solidFill>
                  <a:srgbClr val="FFFF00"/>
                </a:solidFill>
              </a:rPr>
              <a:t>Vulnerabilities </a:t>
            </a:r>
            <a:r>
              <a:rPr lang="en-US" sz="2800" dirty="0"/>
              <a:t>- </a:t>
            </a:r>
            <a:r>
              <a:rPr lang="en-US" sz="2800" dirty="0" smtClean="0"/>
              <a:t>a </a:t>
            </a:r>
            <a:r>
              <a:rPr lang="en-US" sz="2800" dirty="0"/>
              <a:t>weakness that can be exploited either because it is protected by insufficient security </a:t>
            </a:r>
            <a:r>
              <a:rPr lang="en-US" sz="2800" dirty="0" smtClean="0"/>
              <a:t>controls.</a:t>
            </a:r>
          </a:p>
          <a:p>
            <a:r>
              <a:rPr lang="en-US" sz="2800" b="1" dirty="0">
                <a:solidFill>
                  <a:srgbClr val="FFFF00"/>
                </a:solidFill>
              </a:rPr>
              <a:t>Risk</a:t>
            </a:r>
            <a:r>
              <a:rPr lang="en-US" sz="2800" dirty="0">
                <a:solidFill>
                  <a:srgbClr val="FFFF00"/>
                </a:solidFill>
              </a:rPr>
              <a:t> </a:t>
            </a:r>
            <a:r>
              <a:rPr lang="en-US" sz="2800" dirty="0"/>
              <a:t>- </a:t>
            </a:r>
            <a:r>
              <a:rPr lang="en-US" sz="2800" dirty="0" smtClean="0"/>
              <a:t>the </a:t>
            </a:r>
            <a:r>
              <a:rPr lang="en-US" sz="2800" dirty="0"/>
              <a:t>possibility of loss or harm arising from performing an </a:t>
            </a:r>
            <a:r>
              <a:rPr lang="en-US" sz="2800" dirty="0" smtClean="0"/>
              <a:t>activity.</a:t>
            </a:r>
            <a:endParaRPr lang="en-US" sz="2800" dirty="0"/>
          </a:p>
        </p:txBody>
      </p:sp>
    </p:spTree>
    <p:extLst>
      <p:ext uri="{BB962C8B-B14F-4D97-AF65-F5344CB8AC3E}">
        <p14:creationId xmlns:p14="http://schemas.microsoft.com/office/powerpoint/2010/main" val="14363547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Relevant Terms (2)</a:t>
            </a:r>
            <a:endParaRPr lang="en-US" dirty="0"/>
          </a:p>
        </p:txBody>
      </p:sp>
      <p:sp>
        <p:nvSpPr>
          <p:cNvPr id="3" name="Content Placeholder 2"/>
          <p:cNvSpPr>
            <a:spLocks noGrp="1"/>
          </p:cNvSpPr>
          <p:nvPr>
            <p:ph idx="1"/>
          </p:nvPr>
        </p:nvSpPr>
        <p:spPr/>
        <p:txBody>
          <a:bodyPr>
            <a:noAutofit/>
          </a:bodyPr>
          <a:lstStyle/>
          <a:p>
            <a:r>
              <a:rPr lang="en-US" sz="2800" b="1" dirty="0" smtClean="0">
                <a:solidFill>
                  <a:srgbClr val="FFFF00"/>
                </a:solidFill>
              </a:rPr>
              <a:t>Security Controls </a:t>
            </a:r>
            <a:r>
              <a:rPr lang="en-US" sz="2800" dirty="0"/>
              <a:t>- </a:t>
            </a:r>
            <a:r>
              <a:rPr lang="en-US" sz="2800" dirty="0" smtClean="0"/>
              <a:t>countermeasures </a:t>
            </a:r>
            <a:r>
              <a:rPr lang="en-US" sz="2800" dirty="0"/>
              <a:t>used to prevent or respond to security threats and to reduce or avoid </a:t>
            </a:r>
            <a:r>
              <a:rPr lang="en-US" sz="2800" dirty="0" smtClean="0"/>
              <a:t>risk.</a:t>
            </a:r>
          </a:p>
          <a:p>
            <a:r>
              <a:rPr lang="en-US" sz="2800" b="1" dirty="0" smtClean="0">
                <a:solidFill>
                  <a:srgbClr val="FFFF00"/>
                </a:solidFill>
              </a:rPr>
              <a:t>Security Mechanisms</a:t>
            </a:r>
            <a:r>
              <a:rPr lang="en-US" sz="2800" dirty="0" smtClean="0"/>
              <a:t> </a:t>
            </a:r>
            <a:r>
              <a:rPr lang="en-US" sz="2800" dirty="0"/>
              <a:t>- </a:t>
            </a:r>
            <a:r>
              <a:rPr lang="en-US" sz="2800" dirty="0" smtClean="0"/>
              <a:t>components </a:t>
            </a:r>
            <a:r>
              <a:rPr lang="en-US" sz="2800" dirty="0"/>
              <a:t>comprising a defensive framework that protects IT resources, information, and </a:t>
            </a:r>
            <a:r>
              <a:rPr lang="en-US" sz="2800" dirty="0" smtClean="0"/>
              <a:t>services.</a:t>
            </a:r>
          </a:p>
          <a:p>
            <a:r>
              <a:rPr lang="en-US" sz="2800" b="1" dirty="0" smtClean="0">
                <a:solidFill>
                  <a:srgbClr val="FFFF00"/>
                </a:solidFill>
              </a:rPr>
              <a:t>Security Policies </a:t>
            </a:r>
            <a:r>
              <a:rPr lang="en-US" sz="2800" dirty="0"/>
              <a:t>- </a:t>
            </a:r>
            <a:r>
              <a:rPr lang="en-US" sz="2800" dirty="0" smtClean="0"/>
              <a:t>a </a:t>
            </a:r>
            <a:r>
              <a:rPr lang="en-US" sz="2800" dirty="0"/>
              <a:t>set of security rules and </a:t>
            </a:r>
            <a:r>
              <a:rPr lang="en-US" sz="2800" dirty="0" smtClean="0"/>
              <a:t>regulations that enforce security controls and mechanisms.</a:t>
            </a:r>
            <a:endParaRPr lang="en-US" sz="2800" dirty="0"/>
          </a:p>
        </p:txBody>
      </p:sp>
    </p:spTree>
    <p:extLst>
      <p:ext uri="{BB962C8B-B14F-4D97-AF65-F5344CB8AC3E}">
        <p14:creationId xmlns:p14="http://schemas.microsoft.com/office/powerpoint/2010/main" val="17114771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85" y="5220"/>
            <a:ext cx="8373979" cy="6852780"/>
          </a:xfrm>
          <a:prstGeom prst="rect">
            <a:avLst/>
          </a:prstGeom>
        </p:spPr>
      </p:pic>
    </p:spTree>
    <p:extLst>
      <p:ext uri="{BB962C8B-B14F-4D97-AF65-F5344CB8AC3E}">
        <p14:creationId xmlns:p14="http://schemas.microsoft.com/office/powerpoint/2010/main" val="1817689620"/>
      </p:ext>
    </p:extLst>
  </p:cSld>
  <p:clrMapOvr>
    <a:masterClrMapping/>
  </p:clrMapOvr>
  <p:timing>
    <p:tnLst>
      <p:par>
        <p:cTn id="1" dur="indefinite" restart="never" nodeType="tmRoot"/>
      </p:par>
    </p:tnLst>
  </p:timing>
</p:sld>
</file>

<file path=ppt/theme/theme1.xml><?xml version="1.0" encoding="utf-8"?>
<a:theme xmlns:a="http://schemas.openxmlformats.org/drawingml/2006/main" name="Berlin">
  <a:themeElements>
    <a:clrScheme name="Berlin">
      <a:dk1>
        <a:sysClr val="windowText" lastClr="000000"/>
      </a:dk1>
      <a:lt1>
        <a:sysClr val="window" lastClr="FFFFFF"/>
      </a:lt1>
      <a:dk2>
        <a:srgbClr val="6A9C41"/>
      </a:dk2>
      <a:lt2>
        <a:srgbClr val="E7E6E6"/>
      </a:lt2>
      <a:accent1>
        <a:srgbClr val="A7D535"/>
      </a:accent1>
      <a:accent2>
        <a:srgbClr val="EACA4F"/>
      </a:accent2>
      <a:accent3>
        <a:srgbClr val="FD9850"/>
      </a:accent3>
      <a:accent4>
        <a:srgbClr val="F46442"/>
      </a:accent4>
      <a:accent5>
        <a:srgbClr val="54D289"/>
      </a:accent5>
      <a:accent6>
        <a:srgbClr val="6AD8CB"/>
      </a:accent6>
      <a:hlink>
        <a:srgbClr val="CAFB50"/>
      </a:hlink>
      <a:folHlink>
        <a:srgbClr val="DEFF8B"/>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38000"/>
              </a:schemeClr>
            </a:gs>
            <a:gs pos="50000">
              <a:schemeClr val="phClr">
                <a:shade val="100000"/>
                <a:hueMod val="100000"/>
                <a:satMod val="110000"/>
                <a:lumMod val="130000"/>
              </a:schemeClr>
            </a:gs>
            <a:gs pos="100000">
              <a:schemeClr val="phClr">
                <a:shade val="78000"/>
                <a:hueMod val="106000"/>
                <a:satMod val="120000"/>
                <a:lumMod val="7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B587E4A9-1405-4B4F-8BC3-512EE08D2E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Berlin</Template>
  <TotalTime>653</TotalTime>
  <Words>1325</Words>
  <Application>Microsoft Macintosh PowerPoint</Application>
  <PresentationFormat>Widescreen</PresentationFormat>
  <Paragraphs>150</Paragraphs>
  <Slides>46</Slides>
  <Notes>1</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46</vt:i4>
      </vt:variant>
    </vt:vector>
  </HeadingPairs>
  <TitlesOfParts>
    <vt:vector size="52" baseType="lpstr">
      <vt:lpstr>Calibri</vt:lpstr>
      <vt:lpstr>Mangal</vt:lpstr>
      <vt:lpstr>Trebuchet MS</vt:lpstr>
      <vt:lpstr>Arial</vt:lpstr>
      <vt:lpstr>Berlin</vt:lpstr>
      <vt:lpstr>Visio</vt:lpstr>
      <vt:lpstr>Fundamental Cloud Security</vt:lpstr>
      <vt:lpstr>Basic Concepts</vt:lpstr>
      <vt:lpstr>Basic Concepts (2)</vt:lpstr>
      <vt:lpstr>Confidentiality</vt:lpstr>
      <vt:lpstr>Integrity</vt:lpstr>
      <vt:lpstr>Authenticity</vt:lpstr>
      <vt:lpstr>Other Relevant Terms</vt:lpstr>
      <vt:lpstr>Other Relevant Terms (2)</vt:lpstr>
      <vt:lpstr>PowerPoint Presentation</vt:lpstr>
      <vt:lpstr>The Ingredients of an Attack</vt:lpstr>
      <vt:lpstr>Common Threat Agents</vt:lpstr>
      <vt:lpstr>Types of Threat Agents/Attackers</vt:lpstr>
      <vt:lpstr>Cloud Security Threats</vt:lpstr>
      <vt:lpstr>Malicious Intermediary</vt:lpstr>
      <vt:lpstr>Denial of Service</vt:lpstr>
      <vt:lpstr>Distributed DoS (DDoS)</vt:lpstr>
      <vt:lpstr>Insufficient Authorization</vt:lpstr>
      <vt:lpstr>Weak Authentication</vt:lpstr>
      <vt:lpstr>Virtualization Attack</vt:lpstr>
      <vt:lpstr>Overlapping Trusted Boundaries</vt:lpstr>
      <vt:lpstr>Another Considerations</vt:lpstr>
      <vt:lpstr>Flawed Implementation</vt:lpstr>
      <vt:lpstr>Security Policy Disparity</vt:lpstr>
      <vt:lpstr>Contracts</vt:lpstr>
      <vt:lpstr>Risk Management</vt:lpstr>
      <vt:lpstr>Cloud Security Mechanisms</vt:lpstr>
      <vt:lpstr>Security Mechanisms</vt:lpstr>
      <vt:lpstr>Encryption</vt:lpstr>
      <vt:lpstr>PowerPoint Presentation</vt:lpstr>
      <vt:lpstr>Symmetric Encryption</vt:lpstr>
      <vt:lpstr>Asymmetric Encryption</vt:lpstr>
      <vt:lpstr>Hashing</vt:lpstr>
      <vt:lpstr>Message Digest vs. Hashing Code</vt:lpstr>
      <vt:lpstr>Alternative Hashing Approaches</vt:lpstr>
      <vt:lpstr>Digital Signature</vt:lpstr>
      <vt:lpstr>PowerPoint Presentation</vt:lpstr>
      <vt:lpstr>Public Key Infrastructure (PKI)</vt:lpstr>
      <vt:lpstr>PowerPoint Presentation</vt:lpstr>
      <vt:lpstr>PowerPoint Presentation</vt:lpstr>
      <vt:lpstr>Identity and Access Management (IAM)</vt:lpstr>
      <vt:lpstr>PowerPoint Presentation</vt:lpstr>
      <vt:lpstr>Single Sign-On (SSO)</vt:lpstr>
      <vt:lpstr>PowerPoint Presentation</vt:lpstr>
      <vt:lpstr>SSO Advantages</vt:lpstr>
      <vt:lpstr>Cloud-Based Security Groups</vt:lpstr>
      <vt:lpstr>Hardened Virtual Server Images</vt:lpstr>
    </vt:vector>
  </TitlesOfParts>
  <Company/>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Fundamental Cloud Security</dc:title>
  <dc:creator>Joey Thumthawatworn</dc:creator>
  <cp:lastModifiedBy>Joey Thumthawatworn</cp:lastModifiedBy>
  <cp:revision>59</cp:revision>
  <dcterms:created xsi:type="dcterms:W3CDTF">2018-08-26T08:53:50Z</dcterms:created>
  <dcterms:modified xsi:type="dcterms:W3CDTF">2018-08-28T08:31:49Z</dcterms:modified>
</cp:coreProperties>
</file>