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1"/>
  </p:sldMasterIdLst>
  <p:notesMasterIdLst>
    <p:notesMasterId r:id="rId32"/>
  </p:notesMasterIdLst>
  <p:sldIdLst>
    <p:sldId id="256" r:id="rId2"/>
    <p:sldId id="263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64" r:id="rId13"/>
    <p:sldId id="265" r:id="rId14"/>
    <p:sldId id="284" r:id="rId15"/>
    <p:sldId id="285" r:id="rId16"/>
    <p:sldId id="286" r:id="rId17"/>
    <p:sldId id="267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68" r:id="rId26"/>
    <p:sldId id="269" r:id="rId27"/>
    <p:sldId id="270" r:id="rId28"/>
    <p:sldId id="271" r:id="rId29"/>
    <p:sldId id="272" r:id="rId30"/>
    <p:sldId id="274" r:id="rId3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81"/>
    <p:restoredTop sz="94693"/>
  </p:normalViewPr>
  <p:slideViewPr>
    <p:cSldViewPr snapToGrid="0" snapToObjects="1">
      <p:cViewPr varScale="1">
        <p:scale>
          <a:sx n="90" d="100"/>
          <a:sy n="90" d="100"/>
        </p:scale>
        <p:origin x="192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16255-F2D2-974E-9D8F-990766250205}" type="datetimeFigureOut">
              <a:rPr lang="en-US" smtClean="0"/>
              <a:t>8/9/18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3523B-F05C-3047-A981-72B895CA8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5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078F-D36C-9848-937F-21FA121DD0F1}" type="datetimeFigureOut">
              <a:rPr lang="en-US" smtClean="0"/>
              <a:t>8/9/18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366B-022F-FA48-B194-3A23114CD6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078F-D36C-9848-937F-21FA121DD0F1}" type="datetimeFigureOut">
              <a:rPr lang="en-US" smtClean="0"/>
              <a:t>8/9/18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366B-022F-FA48-B194-3A23114CD6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078F-D36C-9848-937F-21FA121DD0F1}" type="datetimeFigureOut">
              <a:rPr lang="en-US" smtClean="0"/>
              <a:t>8/9/18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366B-022F-FA48-B194-3A23114CD6E3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013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078F-D36C-9848-937F-21FA121DD0F1}" type="datetimeFigureOut">
              <a:rPr lang="en-US" smtClean="0"/>
              <a:t>8/9/18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366B-022F-FA48-B194-3A23114CD6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078F-D36C-9848-937F-21FA121DD0F1}" type="datetimeFigureOut">
              <a:rPr lang="en-US" smtClean="0"/>
              <a:t>8/9/18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366B-022F-FA48-B194-3A23114CD6E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078F-D36C-9848-937F-21FA121DD0F1}" type="datetimeFigureOut">
              <a:rPr lang="en-US" smtClean="0"/>
              <a:t>8/9/18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366B-022F-FA48-B194-3A23114CD6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078F-D36C-9848-937F-21FA121DD0F1}" type="datetimeFigureOut">
              <a:rPr lang="en-US" smtClean="0"/>
              <a:t>8/9/18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366B-022F-FA48-B194-3A23114CD6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078F-D36C-9848-937F-21FA121DD0F1}" type="datetimeFigureOut">
              <a:rPr lang="en-US" smtClean="0"/>
              <a:t>8/9/18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366B-022F-FA48-B194-3A23114CD6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078F-D36C-9848-937F-21FA121DD0F1}" type="datetimeFigureOut">
              <a:rPr lang="en-US" smtClean="0"/>
              <a:t>8/9/18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366B-022F-FA48-B194-3A23114CD6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078F-D36C-9848-937F-21FA121DD0F1}" type="datetimeFigureOut">
              <a:rPr lang="en-US" smtClean="0"/>
              <a:t>8/9/18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366B-022F-FA48-B194-3A23114CD6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078F-D36C-9848-937F-21FA121DD0F1}" type="datetimeFigureOut">
              <a:rPr lang="en-US" smtClean="0"/>
              <a:t>8/9/18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366B-022F-FA48-B194-3A23114CD6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078F-D36C-9848-937F-21FA121DD0F1}" type="datetimeFigureOut">
              <a:rPr lang="en-US" smtClean="0"/>
              <a:t>8/9/18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366B-022F-FA48-B194-3A23114CD6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078F-D36C-9848-937F-21FA121DD0F1}" type="datetimeFigureOut">
              <a:rPr lang="en-US" smtClean="0"/>
              <a:t>8/9/18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366B-022F-FA48-B194-3A23114CD6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078F-D36C-9848-937F-21FA121DD0F1}" type="datetimeFigureOut">
              <a:rPr lang="en-US" smtClean="0"/>
              <a:t>8/9/18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366B-022F-FA48-B194-3A23114CD6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078F-D36C-9848-937F-21FA121DD0F1}" type="datetimeFigureOut">
              <a:rPr lang="en-US" smtClean="0"/>
              <a:t>8/9/18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366B-022F-FA48-B194-3A23114CD6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078F-D36C-9848-937F-21FA121DD0F1}" type="datetimeFigureOut">
              <a:rPr lang="en-US" smtClean="0"/>
              <a:t>8/9/18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366B-022F-FA48-B194-3A23114CD6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D078F-D36C-9848-937F-21FA121DD0F1}" type="datetimeFigureOut">
              <a:rPr lang="en-US" smtClean="0"/>
              <a:t>8/9/18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07D4366B-022F-FA48-B194-3A23114CD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Introduction </a:t>
            </a:r>
            <a:r>
              <a:rPr lang="en-US" dirty="0" smtClean="0"/>
              <a:t>to Cloud Computing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26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Risks and Challenges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122033"/>
            <a:ext cx="6447501" cy="291058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Reduced Operational Governance Control</a:t>
            </a:r>
          </a:p>
          <a:p>
            <a:pPr lvl="1"/>
            <a:r>
              <a:rPr lang="en-US" sz="1600" dirty="0" smtClean="0"/>
              <a:t>An </a:t>
            </a:r>
            <a:r>
              <a:rPr lang="en-US" sz="1600" dirty="0"/>
              <a:t>unreliable cloud provider may not maintain the guarantees it makes in the </a:t>
            </a:r>
            <a:r>
              <a:rPr lang="en-US" sz="1600" dirty="0" smtClean="0"/>
              <a:t>SLAs.</a:t>
            </a:r>
          </a:p>
          <a:p>
            <a:pPr lvl="1"/>
            <a:r>
              <a:rPr lang="en-US" sz="1600" dirty="0" smtClean="0"/>
              <a:t>Longer </a:t>
            </a:r>
            <a:r>
              <a:rPr lang="en-US" sz="1600" dirty="0"/>
              <a:t>geographic distances between the cloud consumer and cloud provider can require additional network hops that introduce fluctuating latency and potential bandwidth </a:t>
            </a:r>
            <a:r>
              <a:rPr lang="en-US" sz="1600" dirty="0" smtClean="0"/>
              <a:t>constraints.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388" y="2921727"/>
            <a:ext cx="3454400" cy="222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34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Risks and Challenges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134667"/>
            <a:ext cx="6447501" cy="291058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Limited portability between cloud providers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499" y="1447800"/>
            <a:ext cx="4004503" cy="36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5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Computing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177529"/>
            <a:ext cx="6447501" cy="291058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Five essential characteristics</a:t>
            </a:r>
          </a:p>
          <a:p>
            <a:pPr lvl="1"/>
            <a:r>
              <a:rPr lang="en-US" sz="1600" dirty="0" smtClean="0"/>
              <a:t>Broad network access, rapid elasticity, measured service, on-demand and resource pooling.</a:t>
            </a:r>
            <a:endParaRPr lang="en-US" sz="1600" dirty="0"/>
          </a:p>
          <a:p>
            <a:r>
              <a:rPr lang="en-US" sz="1600" dirty="0" smtClean="0"/>
              <a:t>Three service models</a:t>
            </a:r>
          </a:p>
          <a:p>
            <a:pPr lvl="1"/>
            <a:r>
              <a:rPr lang="en-US" sz="1600" dirty="0" smtClean="0"/>
              <a:t>Software as a service (SaaS), Platform as a service (</a:t>
            </a:r>
            <a:r>
              <a:rPr lang="en-US" sz="1600" dirty="0" err="1" smtClean="0"/>
              <a:t>Paas</a:t>
            </a:r>
            <a:r>
              <a:rPr lang="en-US" sz="1600" dirty="0" smtClean="0"/>
              <a:t>), Infrastructure as a service (</a:t>
            </a:r>
            <a:r>
              <a:rPr lang="en-US" sz="1600" dirty="0" err="1" smtClean="0"/>
              <a:t>Iaas</a:t>
            </a:r>
            <a:r>
              <a:rPr lang="en-US" sz="1600" dirty="0" smtClean="0"/>
              <a:t>).</a:t>
            </a:r>
          </a:p>
          <a:p>
            <a:r>
              <a:rPr lang="en-US" sz="1600" dirty="0" smtClean="0"/>
              <a:t>Four deployment models</a:t>
            </a:r>
          </a:p>
          <a:p>
            <a:pPr lvl="1"/>
            <a:r>
              <a:rPr lang="en-US" sz="1600" dirty="0" smtClean="0"/>
              <a:t>Public, private, community and hybrid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42314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Computing Elements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815" y="952500"/>
            <a:ext cx="5500687" cy="412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11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O</a:t>
            </a:r>
            <a:r>
              <a:rPr lang="en-US" sz="2000" dirty="0" smtClean="0"/>
              <a:t>n-demand usage</a:t>
            </a:r>
          </a:p>
          <a:p>
            <a:r>
              <a:rPr lang="en-US" sz="2000" dirty="0"/>
              <a:t>U</a:t>
            </a:r>
            <a:r>
              <a:rPr lang="en-US" sz="2000" dirty="0" smtClean="0"/>
              <a:t>biquitous access</a:t>
            </a:r>
          </a:p>
          <a:p>
            <a:r>
              <a:rPr lang="en-US" sz="2000" dirty="0" smtClean="0"/>
              <a:t>Multitenancy </a:t>
            </a:r>
            <a:r>
              <a:rPr lang="en-US" sz="2000" dirty="0"/>
              <a:t>(and resource </a:t>
            </a:r>
            <a:r>
              <a:rPr lang="en-US" sz="2000" dirty="0" smtClean="0"/>
              <a:t>pooling)</a:t>
            </a:r>
          </a:p>
          <a:p>
            <a:r>
              <a:rPr lang="en-US" sz="2000" dirty="0" smtClean="0"/>
              <a:t>Elasticity</a:t>
            </a:r>
          </a:p>
          <a:p>
            <a:r>
              <a:rPr lang="en-US" sz="2000" dirty="0" smtClean="0"/>
              <a:t>Measured usage</a:t>
            </a:r>
          </a:p>
          <a:p>
            <a:r>
              <a:rPr lang="en-US" sz="2000" dirty="0" smtClean="0"/>
              <a:t>Resiliency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26668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5" y="742950"/>
            <a:ext cx="3678594" cy="3557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14" y="742951"/>
            <a:ext cx="3441327" cy="3557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5938" y="4500563"/>
            <a:ext cx="12105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Single tenant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46683" y="4557758"/>
            <a:ext cx="10855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Multitenant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863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Resiliency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6818"/>
            <a:ext cx="4593482" cy="4756807"/>
          </a:xfrm>
        </p:spPr>
      </p:pic>
      <p:sp>
        <p:nvSpPr>
          <p:cNvPr id="5" name="Rectangle 4"/>
          <p:cNvSpPr/>
          <p:nvPr/>
        </p:nvSpPr>
        <p:spPr>
          <a:xfrm>
            <a:off x="508001" y="1447800"/>
            <a:ext cx="36639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“A </a:t>
            </a:r>
            <a:r>
              <a:rPr lang="en-US" sz="1800" dirty="0"/>
              <a:t>form of failover that distributes redundant implementations of IT resources across physical locations</a:t>
            </a:r>
            <a:r>
              <a:rPr lang="en-US" sz="1800" dirty="0" smtClean="0"/>
              <a:t>.”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58297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317" y="328612"/>
            <a:ext cx="7607299" cy="600075"/>
          </a:xfrm>
        </p:spPr>
        <p:txBody>
          <a:bodyPr/>
          <a:lstStyle/>
          <a:p>
            <a:r>
              <a:rPr lang="en-US" dirty="0" smtClean="0"/>
              <a:t>Cloud Computing Reference Architecture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317" y="1171575"/>
            <a:ext cx="6852671" cy="397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44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IaaS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2" y="1110110"/>
            <a:ext cx="3163886" cy="291058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A self-contained </a:t>
            </a:r>
            <a:r>
              <a:rPr lang="en-US" sz="1800" dirty="0"/>
              <a:t>IT environment comprised of infrastructure-centric IT resources that can be accessed and managed via cloud service-based interfaces and </a:t>
            </a:r>
            <a:r>
              <a:rPr lang="en-US" sz="1800" dirty="0" smtClean="0"/>
              <a:t>tools.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1839141"/>
            <a:ext cx="5472111" cy="330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41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116460"/>
            <a:ext cx="3849687" cy="3912740"/>
          </a:xfrm>
        </p:spPr>
        <p:txBody>
          <a:bodyPr>
            <a:normAutofit/>
          </a:bodyPr>
          <a:lstStyle/>
          <a:p>
            <a:r>
              <a:rPr lang="en-US" sz="1400" dirty="0"/>
              <a:t>A</a:t>
            </a:r>
            <a:r>
              <a:rPr lang="en-US" sz="1400" dirty="0" smtClean="0"/>
              <a:t> </a:t>
            </a:r>
            <a:r>
              <a:rPr lang="en-US" sz="1400" dirty="0"/>
              <a:t>pre-defined “ready-to-use” environment typically comprised of already deployed and configured IT resources</a:t>
            </a:r>
            <a:r>
              <a:rPr lang="en-US" sz="1400" dirty="0" smtClean="0"/>
              <a:t>.</a:t>
            </a:r>
          </a:p>
          <a:p>
            <a:pPr lvl="1"/>
            <a:r>
              <a:rPr lang="en-US" sz="1400" dirty="0" smtClean="0"/>
              <a:t>The </a:t>
            </a:r>
            <a:r>
              <a:rPr lang="en-US" sz="1400" dirty="0"/>
              <a:t>cloud consumer wants to extend </a:t>
            </a:r>
            <a:r>
              <a:rPr lang="en-US" sz="1400" dirty="0" err="1" smtClean="0"/>
              <a:t>on-premise</a:t>
            </a:r>
            <a:r>
              <a:rPr lang="en-US" sz="1400" dirty="0" smtClean="0"/>
              <a:t> </a:t>
            </a:r>
            <a:r>
              <a:rPr lang="en-US" sz="1400" dirty="0"/>
              <a:t>environments into the cloud for scalability and economic purposes</a:t>
            </a:r>
            <a:r>
              <a:rPr lang="en-US" sz="1400" dirty="0" smtClean="0"/>
              <a:t>.</a:t>
            </a:r>
          </a:p>
          <a:p>
            <a:pPr lvl="1"/>
            <a:r>
              <a:rPr lang="en-US" sz="1400" dirty="0" smtClean="0"/>
              <a:t>The </a:t>
            </a:r>
            <a:r>
              <a:rPr lang="en-US" sz="1400" dirty="0"/>
              <a:t>cloud consumer uses the ready-made environment to entirely substitute an </a:t>
            </a:r>
            <a:r>
              <a:rPr lang="en-US" sz="1400" dirty="0" err="1" smtClean="0"/>
              <a:t>on-premise</a:t>
            </a:r>
            <a:r>
              <a:rPr lang="en-US" sz="1400" dirty="0" smtClean="0"/>
              <a:t> environment.</a:t>
            </a:r>
          </a:p>
          <a:p>
            <a:pPr lvl="1"/>
            <a:r>
              <a:rPr lang="en-US" sz="1400" dirty="0" smtClean="0"/>
              <a:t>The </a:t>
            </a:r>
            <a:r>
              <a:rPr lang="en-US" sz="1400" dirty="0"/>
              <a:t>cloud consumer wants to become a cloud provider and deploys its own cloud services to </a:t>
            </a:r>
            <a:r>
              <a:rPr lang="en-US" sz="1400" dirty="0" smtClean="0"/>
              <a:t>be made available to other cloud consumers.</a:t>
            </a:r>
          </a:p>
          <a:p>
            <a:pPr lvl="1"/>
            <a:r>
              <a:rPr lang="en-US" sz="1400" dirty="0" smtClean="0"/>
              <a:t>E.g., Google App Engine offers a Java and Python-based environment.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8" y="1559859"/>
            <a:ext cx="4622800" cy="358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34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Cloud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What is a cloud computing?</a:t>
            </a:r>
          </a:p>
          <a:p>
            <a:endParaRPr lang="en-US" sz="1800" dirty="0"/>
          </a:p>
          <a:p>
            <a:r>
              <a:rPr lang="en-US" sz="1800" dirty="0" smtClean="0"/>
              <a:t>A model for enable ubiquitous, convenient, on-demand network access to a shared pool of configurable computing resources (e.g., network servers, storage, applications and services) that can be rapidly provisioned and released with minimal management effort or service provider interaction.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14620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952500"/>
            <a:ext cx="5821362" cy="291058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A </a:t>
            </a:r>
            <a:r>
              <a:rPr lang="en-US" sz="1600" dirty="0"/>
              <a:t>software program positioned as a shared cloud service and made available as a “product” or generic utility represents the typical profile of a SaaS offering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6" y="1841794"/>
            <a:ext cx="5915024" cy="330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44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29" y="728663"/>
            <a:ext cx="8190159" cy="39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45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Combining Delivery Model: IaaS + PaaS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57" y="952500"/>
            <a:ext cx="5310188" cy="399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96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13" y="0"/>
            <a:ext cx="46631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34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7" y="0"/>
            <a:ext cx="4861807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025" y="214313"/>
            <a:ext cx="15969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IaaS + PaaS + SaaS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41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Security Risk and Countermeasures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Abuse or nefarious use of cloud computing</a:t>
            </a:r>
          </a:p>
          <a:p>
            <a:pPr lvl="1"/>
            <a:r>
              <a:rPr lang="en-US" sz="1800" dirty="0" smtClean="0"/>
              <a:t>Free trail period -&gt; attackers may use this period to get into the cloud to conduct various attacks.</a:t>
            </a:r>
          </a:p>
          <a:p>
            <a:r>
              <a:rPr lang="en-US" sz="1800" dirty="0" smtClean="0"/>
              <a:t>Countermeasures – stricter initial registration and validation processes, enhanced credit card fraud monitoring and coordination, comprehensive observation of customer network traffic, check public’s black lists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20399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764337" cy="990600"/>
          </a:xfrm>
        </p:spPr>
        <p:txBody>
          <a:bodyPr/>
          <a:lstStyle/>
          <a:p>
            <a:r>
              <a:rPr lang="en-US" dirty="0" smtClean="0"/>
              <a:t>Cloud Security </a:t>
            </a:r>
            <a:r>
              <a:rPr lang="en-US" smtClean="0"/>
              <a:t>Risk </a:t>
            </a:r>
            <a:r>
              <a:rPr lang="en-US" smtClean="0"/>
              <a:t>and Countermeasures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Insecure interfaces and APIs</a:t>
            </a:r>
          </a:p>
          <a:p>
            <a:pPr lvl="1"/>
            <a:r>
              <a:rPr lang="en-US" sz="1800" dirty="0" smtClean="0"/>
              <a:t>A set of software interfaces or APIs available to customers enabling them to manage and interact with cloud services (from authentication, access control to encryption and monitoring).</a:t>
            </a:r>
          </a:p>
          <a:p>
            <a:pPr lvl="1"/>
            <a:r>
              <a:rPr lang="en-US" sz="1800" dirty="0" smtClean="0"/>
              <a:t>The design of interfaces and APIs must be secure. Why?</a:t>
            </a:r>
          </a:p>
          <a:p>
            <a:r>
              <a:rPr lang="en-US" sz="1800" dirty="0" smtClean="0"/>
              <a:t>Countermeasures – CP interfaces model analyzing, strong authentication/access controls/encryptions implemented, understand APIs dependency chains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36359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Security Risk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114425"/>
            <a:ext cx="6447501" cy="3814763"/>
          </a:xfrm>
        </p:spPr>
        <p:txBody>
          <a:bodyPr>
            <a:noAutofit/>
          </a:bodyPr>
          <a:lstStyle/>
          <a:p>
            <a:r>
              <a:rPr lang="en-US" sz="1600" dirty="0" smtClean="0"/>
              <a:t>Malicious insider ( unprecedented level of trust onto CP, e.g., CP system administrators)</a:t>
            </a:r>
          </a:p>
          <a:p>
            <a:pPr lvl="1"/>
            <a:r>
              <a:rPr lang="en-US" sz="1600" dirty="0" smtClean="0"/>
              <a:t>HR requirements as part of legal contract</a:t>
            </a:r>
          </a:p>
          <a:p>
            <a:r>
              <a:rPr lang="en-US" sz="1600" dirty="0" smtClean="0"/>
              <a:t>Shared technology issues (how to isolate multi-tenant sharing the same resources)</a:t>
            </a:r>
          </a:p>
          <a:p>
            <a:pPr lvl="1"/>
            <a:r>
              <a:rPr lang="en-US" sz="1600" dirty="0" smtClean="0"/>
              <a:t>Security best practice implementation</a:t>
            </a:r>
          </a:p>
          <a:p>
            <a:r>
              <a:rPr lang="en-US" sz="1600" dirty="0" smtClean="0"/>
              <a:t>Data loss or leakage </a:t>
            </a:r>
          </a:p>
          <a:p>
            <a:pPr lvl="1"/>
            <a:r>
              <a:rPr lang="en-US" sz="1600" dirty="0" smtClean="0"/>
              <a:t>Strong API access control, encryption, etc.</a:t>
            </a:r>
          </a:p>
          <a:p>
            <a:r>
              <a:rPr lang="en-US" sz="1600" dirty="0" smtClean="0"/>
              <a:t>Account or service hijacking (due to stolen credentials)</a:t>
            </a:r>
          </a:p>
          <a:p>
            <a:pPr lvl="1"/>
            <a:r>
              <a:rPr lang="en-US" sz="1600" dirty="0" smtClean="0"/>
              <a:t>Strong two-factor authentication (OTP, etc.)</a:t>
            </a:r>
          </a:p>
          <a:p>
            <a:r>
              <a:rPr lang="en-US" sz="1600" dirty="0" smtClean="0"/>
              <a:t>Unknown risk profile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69439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Example: Encrypted Database to Prevent Data Loss or Leakage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3454" y="1620838"/>
            <a:ext cx="5035929" cy="290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0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Security as a Service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The Cloud Security Alliance defines security as a service (</a:t>
            </a:r>
            <a:r>
              <a:rPr lang="en-US" sz="1600" dirty="0" err="1" smtClean="0"/>
              <a:t>SecaaS</a:t>
            </a:r>
            <a:r>
              <a:rPr lang="en-US" sz="1600" dirty="0" smtClean="0"/>
              <a:t>) the provision security applications and services via the cloud either cloud-based infra and software or from cloud to the customer’s premise system.</a:t>
            </a:r>
          </a:p>
          <a:p>
            <a:r>
              <a:rPr lang="en-US" sz="1600" dirty="0" err="1" smtClean="0"/>
              <a:t>SecaaS</a:t>
            </a:r>
            <a:r>
              <a:rPr lang="en-US" sz="1600" dirty="0" smtClean="0"/>
              <a:t> categories of service</a:t>
            </a:r>
          </a:p>
          <a:p>
            <a:pPr lvl="1"/>
            <a:r>
              <a:rPr lang="en-US" sz="1600" dirty="0" smtClean="0"/>
              <a:t>Identity and access management, data loss prevention, web security, email security, security assessments, intrusion management, security information and event management, encryption, business continuity and disaster recovery and network security.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34491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and Influences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071563"/>
            <a:ext cx="7221537" cy="3929062"/>
          </a:xfrm>
        </p:spPr>
        <p:txBody>
          <a:bodyPr>
            <a:noAutofit/>
          </a:bodyPr>
          <a:lstStyle/>
          <a:p>
            <a:r>
              <a:rPr lang="en-US" sz="1600" dirty="0" smtClean="0"/>
              <a:t>Envisioned as computing utilities for all (similar to water or electricity utilities)</a:t>
            </a:r>
          </a:p>
          <a:p>
            <a:r>
              <a:rPr lang="en-US" sz="1600" dirty="0" smtClean="0"/>
              <a:t>Business drivers:</a:t>
            </a:r>
          </a:p>
          <a:p>
            <a:pPr lvl="1"/>
            <a:r>
              <a:rPr lang="en-US" sz="1600" dirty="0"/>
              <a:t>Capacity planning </a:t>
            </a:r>
            <a:r>
              <a:rPr lang="en-US" sz="1600" dirty="0"/>
              <a:t>- </a:t>
            </a:r>
            <a:r>
              <a:rPr lang="en-US" sz="1600" dirty="0" smtClean="0"/>
              <a:t>the </a:t>
            </a:r>
            <a:r>
              <a:rPr lang="en-US" sz="1600" dirty="0"/>
              <a:t>process of determining and fulfilling future demands of an organization’s IT resources, products, and </a:t>
            </a:r>
            <a:r>
              <a:rPr lang="en-US" sz="1600" dirty="0"/>
              <a:t>services</a:t>
            </a:r>
            <a:r>
              <a:rPr lang="en-US" sz="1600" dirty="0" smtClean="0"/>
              <a:t>.</a:t>
            </a:r>
          </a:p>
          <a:p>
            <a:pPr lvl="2"/>
            <a:r>
              <a:rPr lang="en-US" sz="1200" dirty="0" smtClean="0"/>
              <a:t>Lead strategy</a:t>
            </a:r>
          </a:p>
          <a:p>
            <a:pPr lvl="2"/>
            <a:r>
              <a:rPr lang="en-US" sz="1200" dirty="0" smtClean="0"/>
              <a:t>Lag strategy</a:t>
            </a:r>
          </a:p>
          <a:p>
            <a:pPr lvl="2"/>
            <a:r>
              <a:rPr lang="en-US" sz="1200" dirty="0" smtClean="0"/>
              <a:t>Match strategy</a:t>
            </a:r>
          </a:p>
          <a:p>
            <a:pPr lvl="1"/>
            <a:r>
              <a:rPr lang="en-US" sz="1600" dirty="0" smtClean="0"/>
              <a:t>Cost reduction </a:t>
            </a:r>
            <a:r>
              <a:rPr lang="mr-IN" sz="1600" dirty="0" smtClean="0"/>
              <a:t>–</a:t>
            </a:r>
            <a:r>
              <a:rPr lang="en-US" sz="1600" dirty="0" smtClean="0"/>
              <a:t> infrastructure-related operating overhead includes</a:t>
            </a:r>
          </a:p>
          <a:p>
            <a:pPr lvl="2"/>
            <a:r>
              <a:rPr lang="en-US" sz="1200" dirty="0" smtClean="0"/>
              <a:t>Technical personnel, upgrades/patches cost, security and access control measures, administrative/account staffs </a:t>
            </a:r>
            <a:r>
              <a:rPr lang="en-US" sz="1200" dirty="0" smtClean="0">
                <a:sym typeface="Wingdings"/>
              </a:rPr>
              <a:t> on-going ownership of technology.</a:t>
            </a:r>
          </a:p>
          <a:p>
            <a:pPr lvl="1"/>
            <a:r>
              <a:rPr lang="en-US" sz="1600" dirty="0">
                <a:sym typeface="Wingdings"/>
              </a:rPr>
              <a:t>Organizational agility - </a:t>
            </a:r>
            <a:r>
              <a:rPr lang="en-US" sz="1600" dirty="0" smtClean="0">
                <a:sym typeface="Wingdings"/>
              </a:rPr>
              <a:t>ability </a:t>
            </a:r>
            <a:r>
              <a:rPr lang="en-US" sz="1600" dirty="0">
                <a:sym typeface="Wingdings"/>
              </a:rPr>
              <a:t>to adapt and evolve to successfully face change caused by both internal and external </a:t>
            </a:r>
            <a:r>
              <a:rPr lang="en-US" sz="1600" dirty="0">
                <a:sym typeface="Wingdings"/>
              </a:rPr>
              <a:t>factors.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646153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336" y="0"/>
            <a:ext cx="48593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78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248967"/>
            <a:ext cx="6447501" cy="291058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Cloud - a distinct IT environment that is designed for the purpose of remotely provisioning scalable and measured IT resources.</a:t>
            </a:r>
          </a:p>
          <a:p>
            <a:r>
              <a:rPr lang="en-US" sz="1600" dirty="0" smtClean="0"/>
              <a:t>IT resources - a physical or virtual IT-related artifact that can be either software-based, such as a virtual server or a custom software program, or hardware-based, such as a physical server or a network device.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76" y="3021013"/>
            <a:ext cx="5369387" cy="126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18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Terminology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163242"/>
            <a:ext cx="6447501" cy="2910580"/>
          </a:xfrm>
        </p:spPr>
        <p:txBody>
          <a:bodyPr>
            <a:normAutofit/>
          </a:bodyPr>
          <a:lstStyle/>
          <a:p>
            <a:r>
              <a:rPr lang="en-US" sz="1600" dirty="0"/>
              <a:t>On-premise - a</a:t>
            </a:r>
            <a:r>
              <a:rPr lang="en-US" sz="1600" dirty="0" smtClean="0"/>
              <a:t>n </a:t>
            </a:r>
            <a:r>
              <a:rPr lang="en-US" sz="1600" dirty="0"/>
              <a:t>IT resource that is hosted in a conventional IT enterprise within an organizational </a:t>
            </a:r>
            <a:r>
              <a:rPr lang="en-US" sz="1600" dirty="0" smtClean="0"/>
              <a:t>boundary. </a:t>
            </a:r>
          </a:p>
          <a:p>
            <a:r>
              <a:rPr lang="en-US" sz="1600" dirty="0" smtClean="0"/>
              <a:t>Cloud consumers/providers</a:t>
            </a:r>
          </a:p>
          <a:p>
            <a:r>
              <a:rPr lang="en-US" sz="1600" dirty="0"/>
              <a:t>Scaling - </a:t>
            </a:r>
            <a:r>
              <a:rPr lang="en-US" sz="1600" dirty="0" smtClean="0"/>
              <a:t>the </a:t>
            </a:r>
            <a:r>
              <a:rPr lang="en-US" sz="1600" dirty="0"/>
              <a:t>ability of the IT resource to handle increased or decreased usage </a:t>
            </a:r>
            <a:r>
              <a:rPr lang="en-US" sz="1600" dirty="0" smtClean="0"/>
              <a:t>demands.</a:t>
            </a:r>
          </a:p>
          <a:p>
            <a:pPr lvl="1"/>
            <a:r>
              <a:rPr lang="en-US" sz="1600" dirty="0" smtClean="0"/>
              <a:t>Horizontal </a:t>
            </a:r>
            <a:r>
              <a:rPr lang="mr-IN" sz="1600" dirty="0" smtClean="0"/>
              <a:t>–</a:t>
            </a:r>
            <a:r>
              <a:rPr lang="en-US" sz="1600" dirty="0" smtClean="0"/>
              <a:t> scaling out and in</a:t>
            </a:r>
          </a:p>
          <a:p>
            <a:pPr lvl="1"/>
            <a:r>
              <a:rPr lang="en-US" sz="1600" dirty="0" smtClean="0"/>
              <a:t>Vertical </a:t>
            </a:r>
            <a:r>
              <a:rPr lang="mr-IN" sz="1600" dirty="0" smtClean="0"/>
              <a:t>–</a:t>
            </a:r>
            <a:r>
              <a:rPr lang="en-US" sz="1600" dirty="0" smtClean="0"/>
              <a:t> scaling up and down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2835041"/>
            <a:ext cx="3543300" cy="1764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02" y="168800"/>
            <a:ext cx="2047201" cy="214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16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2" y="1171575"/>
            <a:ext cx="6976578" cy="2971800"/>
          </a:xfrm>
        </p:spPr>
      </p:pic>
    </p:spTree>
    <p:extLst>
      <p:ext uri="{BB962C8B-B14F-4D97-AF65-F5344CB8AC3E}">
        <p14:creationId xmlns:p14="http://schemas.microsoft.com/office/powerpoint/2010/main" val="1568139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Terminology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100138"/>
            <a:ext cx="6992937" cy="3430884"/>
          </a:xfrm>
        </p:spPr>
        <p:txBody>
          <a:bodyPr>
            <a:normAutofit/>
          </a:bodyPr>
          <a:lstStyle/>
          <a:p>
            <a:r>
              <a:rPr lang="en-US" sz="1400" dirty="0" smtClean="0"/>
              <a:t>Cloud service - any IT resource that is made remotely accessible via a cloud.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Cl</a:t>
            </a:r>
            <a:r>
              <a:rPr lang="en-US" sz="1400" dirty="0" smtClean="0"/>
              <a:t>oud service consumer - a temporary runtime role assumed by a software program when it accesses a cloud service.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1455381"/>
            <a:ext cx="3628563" cy="1557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01" y="3786187"/>
            <a:ext cx="5778500" cy="132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97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Reduced investments and proportional costs</a:t>
            </a:r>
          </a:p>
          <a:p>
            <a:pPr lvl="1"/>
            <a:r>
              <a:rPr lang="en-US" sz="1800" dirty="0" smtClean="0"/>
              <a:t>On demand access to pay-as-you-go</a:t>
            </a:r>
          </a:p>
          <a:p>
            <a:pPr lvl="1"/>
            <a:r>
              <a:rPr lang="en-US" sz="1800" dirty="0" smtClean="0"/>
              <a:t>The perception of having unlimited computing resources</a:t>
            </a:r>
          </a:p>
          <a:p>
            <a:pPr lvl="1"/>
            <a:r>
              <a:rPr lang="en-US" sz="1800" dirty="0" smtClean="0"/>
              <a:t>Ability to add/remove IT resources</a:t>
            </a:r>
          </a:p>
          <a:p>
            <a:pPr lvl="1"/>
            <a:r>
              <a:rPr lang="en-US" sz="1800" dirty="0" smtClean="0"/>
              <a:t>Abstract of IT infrastructure</a:t>
            </a:r>
          </a:p>
          <a:p>
            <a:r>
              <a:rPr lang="en-US" sz="1800" dirty="0" smtClean="0"/>
              <a:t>Increased scalability</a:t>
            </a:r>
          </a:p>
          <a:p>
            <a:r>
              <a:rPr lang="en-US" sz="1800" dirty="0" smtClean="0"/>
              <a:t>Increased availability and reliability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19971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Risks and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291826"/>
            <a:ext cx="6447501" cy="2910580"/>
          </a:xfrm>
        </p:spPr>
        <p:txBody>
          <a:bodyPr/>
          <a:lstStyle/>
          <a:p>
            <a:r>
              <a:rPr lang="en-US" sz="1600" dirty="0" smtClean="0"/>
              <a:t>Increased security vulnerabilities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813" y="1676236"/>
            <a:ext cx="4626437" cy="346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6548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156</TotalTime>
  <Words>958</Words>
  <Application>Microsoft Macintosh PowerPoint</Application>
  <PresentationFormat>On-screen Show (16:9)</PresentationFormat>
  <Paragraphs>105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Calibri</vt:lpstr>
      <vt:lpstr>Mangal</vt:lpstr>
      <vt:lpstr>Trebuchet MS</vt:lpstr>
      <vt:lpstr>Wingdings</vt:lpstr>
      <vt:lpstr>Wingdings 3</vt:lpstr>
      <vt:lpstr>Arial</vt:lpstr>
      <vt:lpstr>Facet</vt:lpstr>
      <vt:lpstr>Introduction to Cloud Computing</vt:lpstr>
      <vt:lpstr>Introduction to Cloud Computing</vt:lpstr>
      <vt:lpstr>Origin and Influences</vt:lpstr>
      <vt:lpstr>Basic Terminology</vt:lpstr>
      <vt:lpstr>Basic Terminology (2)</vt:lpstr>
      <vt:lpstr>PowerPoint Presentation</vt:lpstr>
      <vt:lpstr>Basic Terminology (3)</vt:lpstr>
      <vt:lpstr>Benefits</vt:lpstr>
      <vt:lpstr>Risks and Challenges</vt:lpstr>
      <vt:lpstr>Risks and Challenges (2)</vt:lpstr>
      <vt:lpstr>Risks and Challenges (3)</vt:lpstr>
      <vt:lpstr>Cloud Computing Elements</vt:lpstr>
      <vt:lpstr>Cloud Computing Elements</vt:lpstr>
      <vt:lpstr>Cloud Characteristics</vt:lpstr>
      <vt:lpstr>PowerPoint Presentation</vt:lpstr>
      <vt:lpstr>Resiliency</vt:lpstr>
      <vt:lpstr>Cloud Computing Reference Architecture</vt:lpstr>
      <vt:lpstr>IaaS</vt:lpstr>
      <vt:lpstr>PaaS</vt:lpstr>
      <vt:lpstr>SaaS</vt:lpstr>
      <vt:lpstr>PowerPoint Presentation</vt:lpstr>
      <vt:lpstr>Combining Delivery Model: IaaS + PaaS</vt:lpstr>
      <vt:lpstr>PowerPoint Presentation</vt:lpstr>
      <vt:lpstr>PowerPoint Presentation</vt:lpstr>
      <vt:lpstr>Cloud Security Risk and Countermeasures</vt:lpstr>
      <vt:lpstr>Cloud Security Risk and Countermeasures (2)</vt:lpstr>
      <vt:lpstr>Cloud Security Risk (3)</vt:lpstr>
      <vt:lpstr>Example: Encrypted Database to Prevent Data Loss or Leakage</vt:lpstr>
      <vt:lpstr>Cloud Security as a Service  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 Access Control and Introduction to Cloud Computing</dc:title>
  <dc:creator>Microsoft Office User</dc:creator>
  <cp:lastModifiedBy>Joey Thumthawatworn</cp:lastModifiedBy>
  <cp:revision>25</cp:revision>
  <dcterms:created xsi:type="dcterms:W3CDTF">2016-02-14T07:46:08Z</dcterms:created>
  <dcterms:modified xsi:type="dcterms:W3CDTF">2018-08-09T04:30:46Z</dcterms:modified>
</cp:coreProperties>
</file>