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6" r:id="rId22"/>
    <p:sldId id="277" r:id="rId23"/>
    <p:sldId id="284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5"/>
    <p:restoredTop sz="94684"/>
  </p:normalViewPr>
  <p:slideViewPr>
    <p:cSldViewPr snapToGrid="0" snapToObjects="1">
      <p:cViewPr varScale="1">
        <p:scale>
          <a:sx n="81" d="100"/>
          <a:sy n="81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1D15-5FF8-6448-AE5D-92BF4C97C853}" type="datetimeFigureOut">
              <a:rPr lang="en-US" smtClean="0"/>
              <a:t>9/4/18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CBBD-BEAC-2A45-A0F4-F4E260E36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0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Cloud computing mechanisms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Cloud infrastructure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087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Template Virtual Servers (may include pre-installed software/applications) examples:</a:t>
            </a:r>
          </a:p>
          <a:p>
            <a:r>
              <a:rPr lang="en-US" b="1" dirty="0" smtClean="0"/>
              <a:t>Small </a:t>
            </a:r>
            <a:r>
              <a:rPr lang="en-US" b="1" dirty="0"/>
              <a:t>Virtual Server Instance </a:t>
            </a:r>
            <a:r>
              <a:rPr lang="en-US" dirty="0"/>
              <a:t>– 1 virtual processor core, 4 GB of virtual RAM, 20 GB of storage space in the root file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Medium </a:t>
            </a:r>
            <a:r>
              <a:rPr lang="en-US" b="1" dirty="0"/>
              <a:t>Virtual Server Instance </a:t>
            </a:r>
            <a:r>
              <a:rPr lang="en-US" dirty="0"/>
              <a:t>– 2 virtual processor cores, 8 GB of virtual RAM, 20 GB of storage space in the root file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Large </a:t>
            </a:r>
            <a:r>
              <a:rPr lang="en-US" b="1" dirty="0"/>
              <a:t>Virtual Server Instance </a:t>
            </a:r>
            <a:r>
              <a:rPr lang="en-US" dirty="0"/>
              <a:t>– 8 virtual processor cores, 16 GB of virtual RAM, 20 GB of storage space in the root file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Memory </a:t>
            </a:r>
            <a:r>
              <a:rPr lang="en-US" b="1" dirty="0"/>
              <a:t>Large Virtual Server Instance </a:t>
            </a:r>
            <a:r>
              <a:rPr lang="en-US" dirty="0"/>
              <a:t>– 8 virtual processor cores, 64 GB of virtual RAM, 20 GB of storage space in the root file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Processor </a:t>
            </a:r>
            <a:r>
              <a:rPr lang="en-US" b="1" dirty="0"/>
              <a:t>Large Virtual Server Instance </a:t>
            </a:r>
            <a:r>
              <a:rPr lang="en-US" dirty="0"/>
              <a:t>– 32 virtual processor cores, 16 GB of virtual RAM, 20 GB of storage space in the root file </a:t>
            </a:r>
            <a:r>
              <a:rPr lang="en-US" dirty="0" smtClean="0"/>
              <a:t>system</a:t>
            </a:r>
          </a:p>
          <a:p>
            <a:r>
              <a:rPr lang="en-US" b="1" dirty="0" smtClean="0"/>
              <a:t>Ultra-Large </a:t>
            </a:r>
            <a:r>
              <a:rPr lang="en-US" b="1" dirty="0"/>
              <a:t>Virtual Server Instance </a:t>
            </a:r>
            <a:r>
              <a:rPr lang="en-US" dirty="0"/>
              <a:t>– 128 virtual processor cores, 512 GB of virtual RAM, 40 GB of storage space in the root file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</a:t>
            </a:r>
            <a:r>
              <a:rPr lang="en-US" dirty="0"/>
              <a:t>storage capacity can be added to a virtual server by attaching a virtual disk from a cloud storage device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Cloud </a:t>
            </a:r>
            <a:r>
              <a:rPr lang="en-US" dirty="0"/>
              <a:t>consumer can choose the most suitable virtual server template from the list of available </a:t>
            </a:r>
            <a:r>
              <a:rPr lang="en-US" dirty="0" smtClean="0"/>
              <a:t>configurations.</a:t>
            </a:r>
          </a:p>
          <a:p>
            <a:r>
              <a:rPr lang="en-US" dirty="0" smtClean="0"/>
              <a:t>The </a:t>
            </a:r>
            <a:r>
              <a:rPr lang="en-US" dirty="0"/>
              <a:t>allocated VM image is updated whenever the cloud consumer customizes the virtual </a:t>
            </a:r>
            <a:r>
              <a:rPr lang="en-US" dirty="0" smtClean="0"/>
              <a:t>server.</a:t>
            </a:r>
          </a:p>
          <a:p>
            <a:r>
              <a:rPr lang="en-US" dirty="0" smtClean="0"/>
              <a:t>VIM creates </a:t>
            </a:r>
            <a:r>
              <a:rPr lang="en-US" dirty="0"/>
              <a:t>the virtual server instance from the appropriate physical </a:t>
            </a:r>
            <a:r>
              <a:rPr lang="en-US" dirty="0" smtClean="0"/>
              <a:t>server.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0"/>
            <a:ext cx="688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6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 Devices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devices designed specifically for cloud-based environment.</a:t>
            </a:r>
          </a:p>
          <a:p>
            <a:r>
              <a:rPr lang="en-US" dirty="0" smtClean="0"/>
              <a:t>Instances of these storage could be virtualized.</a:t>
            </a:r>
          </a:p>
          <a:p>
            <a:r>
              <a:rPr lang="en-US" dirty="0" smtClean="0"/>
              <a:t>Able to provide fix-increment capacity allocation in support of pay-per-use mechanism.</a:t>
            </a:r>
          </a:p>
          <a:p>
            <a:r>
              <a:rPr lang="en-US" dirty="0" smtClean="0"/>
              <a:t>Primary concern - 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</a:t>
            </a:r>
            <a:r>
              <a:rPr lang="en-US" dirty="0"/>
              <a:t>– Collections of data are grouped into files that are located in folders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Blocks </a:t>
            </a:r>
            <a:r>
              <a:rPr lang="en-US" dirty="0"/>
              <a:t>– The lowest level of storage and the closest to the hardware, a block is the smallest unit of data that is still individually </a:t>
            </a:r>
            <a:r>
              <a:rPr lang="en-US" dirty="0" smtClean="0"/>
              <a:t>accessible.</a:t>
            </a:r>
          </a:p>
          <a:p>
            <a:r>
              <a:rPr lang="en-US" dirty="0" smtClean="0"/>
              <a:t>Datasets </a:t>
            </a:r>
            <a:r>
              <a:rPr lang="en-US" dirty="0"/>
              <a:t>– Sets of data are organized into a table-based, delimited, or record </a:t>
            </a:r>
            <a:r>
              <a:rPr lang="en-US" dirty="0" smtClean="0"/>
              <a:t>format.</a:t>
            </a:r>
          </a:p>
          <a:p>
            <a:r>
              <a:rPr lang="en-US" dirty="0" smtClean="0"/>
              <a:t>Objects </a:t>
            </a:r>
            <a:r>
              <a:rPr lang="en-US" dirty="0"/>
              <a:t>– Data and its associated metadata are organized as Web-based resources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608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Interfaces to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Storage Interfaces </a:t>
            </a:r>
            <a:r>
              <a:rPr lang="mr-IN" dirty="0" smtClean="0"/>
              <a:t>–</a:t>
            </a:r>
            <a:r>
              <a:rPr lang="en-US" dirty="0" smtClean="0"/>
              <a:t> Most legacy network storage falls under this category, e.g., SCSI for storage blocks, NFS for network storage.</a:t>
            </a:r>
          </a:p>
          <a:p>
            <a:pPr lvl="1"/>
            <a:r>
              <a:rPr lang="en-US" dirty="0" smtClean="0"/>
              <a:t>Storage </a:t>
            </a:r>
            <a:r>
              <a:rPr lang="en-US" dirty="0"/>
              <a:t>processing levels and thresholds for file allocation are usually determined by the file system </a:t>
            </a:r>
            <a:r>
              <a:rPr lang="en-US" dirty="0" smtClean="0"/>
              <a:t>itself (tend to be suboptimal)</a:t>
            </a:r>
          </a:p>
          <a:p>
            <a:r>
              <a:rPr lang="en-US" dirty="0" smtClean="0"/>
              <a:t>Object </a:t>
            </a:r>
            <a:r>
              <a:rPr lang="en-US" dirty="0"/>
              <a:t>Storage Interfaces - </a:t>
            </a:r>
            <a:r>
              <a:rPr lang="en-US" dirty="0" smtClean="0"/>
              <a:t>Various </a:t>
            </a:r>
            <a:r>
              <a:rPr lang="en-US" dirty="0"/>
              <a:t>types of data can be referenced and stored as Web resources. This is referred to as object </a:t>
            </a:r>
            <a:r>
              <a:rPr lang="en-US" dirty="0" smtClean="0"/>
              <a:t>storage. </a:t>
            </a:r>
          </a:p>
          <a:p>
            <a:pPr lvl="1"/>
            <a:r>
              <a:rPr lang="en-US" dirty="0" smtClean="0"/>
              <a:t>REST protocol, Web service-based cloud services as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Interfaces to Storage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Database Storage Interfaces </a:t>
            </a:r>
            <a:r>
              <a:rPr lang="mr-IN" dirty="0" smtClean="0"/>
              <a:t>–</a:t>
            </a:r>
            <a:r>
              <a:rPr lang="en-US" dirty="0" smtClean="0"/>
              <a:t> support </a:t>
            </a:r>
            <a:r>
              <a:rPr lang="en-US" dirty="0"/>
              <a:t>a query language in addition to basic storage </a:t>
            </a:r>
            <a:r>
              <a:rPr lang="en-US" dirty="0" smtClean="0"/>
              <a:t>operations. </a:t>
            </a:r>
          </a:p>
          <a:p>
            <a:pPr lvl="1"/>
            <a:r>
              <a:rPr lang="en-US" dirty="0" smtClean="0"/>
              <a:t>Relational Data Storage </a:t>
            </a:r>
            <a:r>
              <a:rPr lang="mr-IN" dirty="0" smtClean="0"/>
              <a:t>–</a:t>
            </a:r>
            <a:r>
              <a:rPr lang="en-US" dirty="0" smtClean="0"/>
              <a:t> relies on table to organize similar data into rows and columns. Use of the industry standard Structured Query Language (SQL). Examples include IBM DB2, Oracle database, Microsoft SQL and MySQL.</a:t>
            </a:r>
          </a:p>
          <a:p>
            <a:pPr lvl="2"/>
            <a:r>
              <a:rPr lang="en-US" dirty="0" smtClean="0"/>
              <a:t>Complex relational database designs can imposes higher processing overhead and latency</a:t>
            </a:r>
          </a:p>
          <a:p>
            <a:pPr lvl="1"/>
            <a:r>
              <a:rPr lang="en-US" dirty="0" smtClean="0"/>
              <a:t>Non-relational Data Storage </a:t>
            </a:r>
            <a:r>
              <a:rPr lang="mr-IN" dirty="0" smtClean="0"/>
              <a:t>–</a:t>
            </a:r>
            <a:r>
              <a:rPr lang="en-US" dirty="0" smtClean="0"/>
              <a:t> aims at reducing processing overhead of relational databases. </a:t>
            </a:r>
          </a:p>
          <a:p>
            <a:pPr lvl="2"/>
            <a:r>
              <a:rPr lang="en-US" dirty="0" smtClean="0"/>
              <a:t>Drawback </a:t>
            </a:r>
            <a:r>
              <a:rPr lang="mr-IN" dirty="0" smtClean="0"/>
              <a:t>–</a:t>
            </a:r>
            <a:r>
              <a:rPr lang="en-US" dirty="0" smtClean="0"/>
              <a:t> tend to not support relational database functions such as transactions or joins.</a:t>
            </a:r>
          </a:p>
        </p:txBody>
      </p:sp>
    </p:spTree>
    <p:extLst>
      <p:ext uri="{BB962C8B-B14F-4D97-AF65-F5344CB8AC3E}">
        <p14:creationId xmlns:p14="http://schemas.microsoft.com/office/powerpoint/2010/main" val="16658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1143000"/>
            <a:ext cx="9512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689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88900"/>
            <a:ext cx="69723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Usage Monitor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lightweight and autonomous software program responsible for collecting and processing IT resource usage data.</a:t>
            </a:r>
          </a:p>
          <a:p>
            <a:r>
              <a:rPr lang="en-US" dirty="0" smtClean="0"/>
              <a:t>Metrics </a:t>
            </a:r>
            <a:r>
              <a:rPr lang="mr-IN" dirty="0" smtClean="0"/>
              <a:t>–</a:t>
            </a:r>
            <a:r>
              <a:rPr lang="en-US" dirty="0" smtClean="0"/>
              <a:t> amount of data, number of transactions, usage time, etc.</a:t>
            </a:r>
            <a:endParaRPr lang="th-TH" dirty="0" smtClean="0"/>
          </a:p>
          <a:p>
            <a:r>
              <a:rPr lang="en-US" dirty="0" smtClean="0"/>
              <a:t>Three common agent-based implementation formats:</a:t>
            </a:r>
          </a:p>
          <a:p>
            <a:pPr lvl="1"/>
            <a:r>
              <a:rPr lang="en-US" dirty="0" smtClean="0"/>
              <a:t>Monitoring agent</a:t>
            </a:r>
          </a:p>
          <a:p>
            <a:pPr lvl="1"/>
            <a:r>
              <a:rPr lang="en-US" dirty="0" smtClean="0"/>
              <a:t>Resource agent</a:t>
            </a:r>
          </a:p>
          <a:p>
            <a:pPr lvl="1"/>
            <a:r>
              <a:rPr lang="en-US" dirty="0" smtClean="0"/>
              <a:t>Polling 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Infrastructure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Foundational building blocks of cloud environments, which comprises</a:t>
            </a:r>
          </a:p>
          <a:p>
            <a:pPr lvl="1"/>
            <a:r>
              <a:rPr lang="en-US" dirty="0" smtClean="0"/>
              <a:t>Logical Network Perimeter</a:t>
            </a:r>
          </a:p>
          <a:p>
            <a:pPr lvl="1"/>
            <a:r>
              <a:rPr lang="en-US" dirty="0" smtClean="0"/>
              <a:t>Virtual Server</a:t>
            </a:r>
          </a:p>
          <a:p>
            <a:pPr lvl="1"/>
            <a:r>
              <a:rPr lang="en-US" dirty="0" smtClean="0"/>
              <a:t>Cloud Storage Device</a:t>
            </a:r>
          </a:p>
          <a:p>
            <a:pPr lvl="1"/>
            <a:r>
              <a:rPr lang="en-US" dirty="0" smtClean="0"/>
              <a:t>Cloud Usage Monitor</a:t>
            </a:r>
          </a:p>
          <a:p>
            <a:pPr lvl="1"/>
            <a:r>
              <a:rPr lang="en-US" dirty="0" smtClean="0"/>
              <a:t>Resource Replication</a:t>
            </a:r>
          </a:p>
          <a:p>
            <a:pPr lvl="1"/>
            <a:r>
              <a:rPr lang="en-US" dirty="0" smtClean="0"/>
              <a:t>Read-Made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service agent existing along communication paths, monitoring and analyzing data flows.</a:t>
            </a:r>
          </a:p>
          <a:p>
            <a:r>
              <a:rPr lang="en-US" dirty="0" smtClean="0"/>
              <a:t>Measure network traffic and message metrics.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96" y="1448281"/>
            <a:ext cx="71628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Even-driven agent monitoring resource usage based on pre-defined, observable at the resource software level such as initiating, suspending, resuming and vertical scaling.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08100"/>
            <a:ext cx="7302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processing module that collects cloud service usage data by polling IT resources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ommonly </a:t>
            </a:r>
            <a:r>
              <a:rPr lang="en-US" dirty="0"/>
              <a:t>used to periodically monitor IT resource status, such as uptime and </a:t>
            </a:r>
            <a:r>
              <a:rPr lang="en-US" dirty="0" smtClean="0"/>
              <a:t>downtime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982132"/>
            <a:ext cx="70866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335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Needs </a:t>
            </a:r>
            <a:r>
              <a:rPr lang="en-US" dirty="0"/>
              <a:t>to define a model that allows virtual servers of varying performance levels to be leased and billed </a:t>
            </a:r>
            <a:r>
              <a:rPr lang="en-US" dirty="0" smtClean="0"/>
              <a:t>hourly.</a:t>
            </a:r>
          </a:p>
          <a:p>
            <a:r>
              <a:rPr lang="en-US" dirty="0" smtClean="0"/>
              <a:t>Each resource usage event that is generated by VIM contains the following data:</a:t>
            </a:r>
          </a:p>
          <a:p>
            <a:pPr lvl="1"/>
            <a:r>
              <a:rPr lang="en-US" dirty="0" smtClean="0"/>
              <a:t>Event Type (starting, started, scaled, stopping, stopped), VM Type </a:t>
            </a:r>
            <a:r>
              <a:rPr lang="mr-IN" dirty="0" smtClean="0"/>
              <a:t>–</a:t>
            </a:r>
            <a:r>
              <a:rPr lang="en-US" dirty="0" smtClean="0"/>
              <a:t> pre-defined VM configurations, VM ID, Cloud Consumer ID, Timestamp.</a:t>
            </a:r>
          </a:p>
          <a:p>
            <a:pPr lvl="1"/>
            <a:r>
              <a:rPr lang="en-US" dirty="0" smtClean="0"/>
              <a:t>Usage measurements </a:t>
            </a:r>
            <a:r>
              <a:rPr lang="mr-IN" dirty="0" smtClean="0"/>
              <a:t>–</a:t>
            </a:r>
            <a:r>
              <a:rPr lang="en-US" dirty="0" smtClean="0"/>
              <a:t> for every VM, a measurement period (in a scale of minute usage).</a:t>
            </a:r>
          </a:p>
          <a:p>
            <a:pPr lvl="1"/>
            <a:r>
              <a:rPr lang="en-US" dirty="0" smtClean="0"/>
              <a:t>VM can be started, scaled and stopped multiple times (e.g., started and scaled, or scaled and scaled).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9" y="5896740"/>
            <a:ext cx="2603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creation </a:t>
            </a:r>
            <a:r>
              <a:rPr lang="en-US" dirty="0"/>
              <a:t>of multiple instances of the same IT </a:t>
            </a:r>
            <a:r>
              <a:rPr lang="en-US" dirty="0" smtClean="0"/>
              <a:t>resource.</a:t>
            </a:r>
          </a:p>
          <a:p>
            <a:r>
              <a:rPr lang="en-US" dirty="0"/>
              <a:t>R</a:t>
            </a:r>
            <a:r>
              <a:rPr lang="en-US" dirty="0" smtClean="0"/>
              <a:t>eplication </a:t>
            </a:r>
            <a:r>
              <a:rPr lang="en-US" dirty="0"/>
              <a:t>is typically performed when an IT resource’s availability and performance need to be enhanced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99" y="537754"/>
            <a:ext cx="72644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set of high-availability virtual servers that can be automatically relocated to physical servers running in different data centers in response to severe failure conditions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741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18" y="0"/>
            <a:ext cx="4635976" cy="4650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94" y="2207582"/>
            <a:ext cx="4650418" cy="4650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18" y="-1"/>
            <a:ext cx="4635976" cy="466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82" y="2236025"/>
            <a:ext cx="4650418" cy="45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Ready-Made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dirty="0"/>
              <a:t>defining component of the PaaS cloud delivery model that represents a pre-defined, cloud-based platform comprised of a set of already installed IT resources, </a:t>
            </a:r>
            <a:endParaRPr lang="en-US" sz="2800" dirty="0" smtClean="0"/>
          </a:p>
          <a:p>
            <a:pPr lvl="1"/>
            <a:r>
              <a:rPr lang="en-US" sz="2400" dirty="0" smtClean="0"/>
              <a:t>ready </a:t>
            </a:r>
            <a:r>
              <a:rPr lang="en-US" sz="2400" dirty="0"/>
              <a:t>to be used and </a:t>
            </a:r>
            <a:endParaRPr lang="en-US" sz="2400" dirty="0" smtClean="0"/>
          </a:p>
          <a:p>
            <a:pPr lvl="1"/>
            <a:r>
              <a:rPr lang="en-US" sz="2400" dirty="0" smtClean="0"/>
              <a:t>customized </a:t>
            </a:r>
            <a:r>
              <a:rPr lang="en-US" sz="2400" dirty="0"/>
              <a:t>by a cloud </a:t>
            </a:r>
            <a:r>
              <a:rPr lang="en-US" sz="2400" dirty="0" smtClean="0"/>
              <a:t>consumer.</a:t>
            </a:r>
          </a:p>
          <a:p>
            <a:r>
              <a:rPr lang="en-US" sz="2800" dirty="0" smtClean="0"/>
              <a:t>Typically equipped with Software Development Kit (SDK)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3" y="804043"/>
            <a:ext cx="10495051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5" y="0"/>
            <a:ext cx="8135007" cy="68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Network Perimeter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isolation of network environment establishing a virtual network boundary.</a:t>
            </a:r>
          </a:p>
          <a:p>
            <a:r>
              <a:rPr lang="en-US" dirty="0" smtClean="0"/>
              <a:t>Purposes?</a:t>
            </a:r>
          </a:p>
          <a:p>
            <a:pPr lvl="1"/>
            <a:r>
              <a:rPr lang="en-US" dirty="0" smtClean="0"/>
              <a:t>isolate </a:t>
            </a:r>
            <a:r>
              <a:rPr lang="en-US" dirty="0"/>
              <a:t>IT resources in a cloud from non-authorized </a:t>
            </a:r>
            <a:r>
              <a:rPr lang="en-US" dirty="0" smtClean="0"/>
              <a:t>users,</a:t>
            </a:r>
          </a:p>
          <a:p>
            <a:pPr lvl="1"/>
            <a:r>
              <a:rPr lang="en-US" dirty="0" smtClean="0"/>
              <a:t>isolate </a:t>
            </a:r>
            <a:r>
              <a:rPr lang="en-US" dirty="0"/>
              <a:t>IT resources in a cloud from </a:t>
            </a:r>
            <a:r>
              <a:rPr lang="en-US" dirty="0" smtClean="0"/>
              <a:t>non-users,</a:t>
            </a:r>
          </a:p>
          <a:p>
            <a:pPr lvl="1"/>
            <a:r>
              <a:rPr lang="en-US" dirty="0" smtClean="0"/>
              <a:t>isolate </a:t>
            </a:r>
            <a:r>
              <a:rPr lang="en-US" dirty="0"/>
              <a:t>IT resources in a cloud from cloud </a:t>
            </a:r>
            <a:r>
              <a:rPr lang="en-US" dirty="0" smtClean="0"/>
              <a:t>consumers, and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the bandwidth that is available to isolated IT </a:t>
            </a:r>
            <a:r>
              <a:rPr lang="en-US" dirty="0" smtClean="0"/>
              <a:t>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Network Perimeter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established via network devices that supply and control the connectivity of a data center (commonly deployed as virtualized IT environment), which includes</a:t>
            </a:r>
          </a:p>
          <a:p>
            <a:pPr lvl="1"/>
            <a:r>
              <a:rPr lang="en-US" dirty="0" smtClean="0"/>
              <a:t>Virtual Firewall </a:t>
            </a:r>
            <a:r>
              <a:rPr lang="mr-IN" dirty="0" smtClean="0"/>
              <a:t>–</a:t>
            </a:r>
            <a:r>
              <a:rPr lang="en-US" dirty="0" smtClean="0"/>
              <a:t> actively filter incoming and outgoing traffic.</a:t>
            </a:r>
          </a:p>
          <a:p>
            <a:pPr lvl="1"/>
            <a:r>
              <a:rPr lang="en-US" dirty="0" smtClean="0"/>
              <a:t>Virtual Network </a:t>
            </a:r>
            <a:r>
              <a:rPr lang="mr-IN" dirty="0" smtClean="0"/>
              <a:t>–</a:t>
            </a:r>
            <a:r>
              <a:rPr lang="en-US" dirty="0" smtClean="0"/>
              <a:t> isolates the network environment within the data center.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9" y="2611968"/>
            <a:ext cx="7175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Routers </a:t>
            </a:r>
            <a:r>
              <a:rPr lang="mr-IN" dirty="0" smtClean="0"/>
              <a:t>–</a:t>
            </a:r>
            <a:r>
              <a:rPr lang="en-US" dirty="0" smtClean="0"/>
              <a:t> connect the Internet and the extranet.</a:t>
            </a:r>
          </a:p>
          <a:p>
            <a:r>
              <a:rPr lang="en-US" dirty="0" smtClean="0"/>
              <a:t>DMZ zone </a:t>
            </a:r>
            <a:r>
              <a:rPr lang="mr-IN" dirty="0" smtClean="0"/>
              <a:t>–</a:t>
            </a:r>
            <a:r>
              <a:rPr lang="en-US" dirty="0" smtClean="0"/>
              <a:t> virtual network hosting the proxy servers.</a:t>
            </a:r>
          </a:p>
          <a:p>
            <a:r>
              <a:rPr lang="en-US" dirty="0" smtClean="0"/>
              <a:t>Management firewalls </a:t>
            </a:r>
            <a:r>
              <a:rPr lang="mr-IN" dirty="0" smtClean="0"/>
              <a:t>–</a:t>
            </a:r>
            <a:r>
              <a:rPr lang="en-US" dirty="0" smtClean="0"/>
              <a:t> isolate the management perimeter, providing management services.</a:t>
            </a:r>
          </a:p>
          <a:p>
            <a:r>
              <a:rPr lang="en-US" dirty="0" smtClean="0"/>
              <a:t>Cold service firewalls </a:t>
            </a:r>
            <a:r>
              <a:rPr lang="mr-IN" dirty="0" smtClean="0"/>
              <a:t>–</a:t>
            </a:r>
            <a:r>
              <a:rPr lang="en-US" dirty="0" smtClean="0"/>
              <a:t> isolate traffic to cloud-based IT resources.</a:t>
            </a:r>
          </a:p>
          <a:p>
            <a:r>
              <a:rPr lang="en-US" dirty="0" smtClean="0"/>
              <a:t>Intra-data center firewalls </a:t>
            </a:r>
            <a:r>
              <a:rPr lang="mr-IN" dirty="0" smtClean="0"/>
              <a:t>–</a:t>
            </a:r>
            <a:r>
              <a:rPr lang="en-US" dirty="0" smtClean="0"/>
              <a:t> filter network traffic to and from other data centers via routers.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48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420971"/>
            <a:ext cx="5878286" cy="60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4827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8" y="662577"/>
            <a:ext cx="5952472" cy="55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form of virtualization software that emulates a physical server.</a:t>
            </a:r>
          </a:p>
          <a:p>
            <a:r>
              <a:rPr lang="en-US" dirty="0" smtClean="0"/>
              <a:t>Used by a cloud provider for resources sharing.</a:t>
            </a:r>
          </a:p>
          <a:p>
            <a:r>
              <a:rPr lang="en-US" dirty="0" smtClean="0"/>
              <a:t>Virtual server = virtual machine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24" y="3678825"/>
            <a:ext cx="1894009" cy="2174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6" y="3540033"/>
            <a:ext cx="3351913" cy="24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(DTGOV) 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56759" cy="3318936"/>
          </a:xfrm>
        </p:spPr>
        <p:txBody>
          <a:bodyPr/>
          <a:lstStyle/>
          <a:p>
            <a:r>
              <a:rPr lang="en-US" dirty="0" smtClean="0"/>
              <a:t>DTGOV offers several types of pre-made VM images for its customers.</a:t>
            </a:r>
          </a:p>
          <a:p>
            <a:r>
              <a:rPr lang="en-US" dirty="0" smtClean="0"/>
              <a:t>VM images = virtual disk images used by a hypervisor to boot virtual servers.</a:t>
            </a:r>
          </a:p>
          <a:p>
            <a:r>
              <a:rPr lang="en-US" dirty="0" smtClean="0"/>
              <a:t>Template virtual servers.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04011"/>
            <a:ext cx="5288740" cy="28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1169</Words>
  <Application>Microsoft Macintosh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Angsana New</vt:lpstr>
      <vt:lpstr>Calibri</vt:lpstr>
      <vt:lpstr>Garamond</vt:lpstr>
      <vt:lpstr>Mangal</vt:lpstr>
      <vt:lpstr>Arial</vt:lpstr>
      <vt:lpstr>Organic</vt:lpstr>
      <vt:lpstr>Cloud computing mechanisms</vt:lpstr>
      <vt:lpstr>Cloud Infrastructure Mechanisms</vt:lpstr>
      <vt:lpstr>Logical Network Perimeter</vt:lpstr>
      <vt:lpstr>Logical Network Perimeter (2)</vt:lpstr>
      <vt:lpstr>Case Study (DTGOV) </vt:lpstr>
      <vt:lpstr>PowerPoint Presentation</vt:lpstr>
      <vt:lpstr>PowerPoint Presentation</vt:lpstr>
      <vt:lpstr>Virtual Servers</vt:lpstr>
      <vt:lpstr>Case Study (DTGOV) Continued.</vt:lpstr>
      <vt:lpstr>Case Study (DTGOV) Continued</vt:lpstr>
      <vt:lpstr>Case Study (DTGOV) Continued</vt:lpstr>
      <vt:lpstr>Cloud Storage Devices Mechanism</vt:lpstr>
      <vt:lpstr>Cloud Storage Levels</vt:lpstr>
      <vt:lpstr>Technical Interfaces to Storage</vt:lpstr>
      <vt:lpstr>Technical Interfaces to Storage (2)</vt:lpstr>
      <vt:lpstr>PowerPoint Presentation</vt:lpstr>
      <vt:lpstr>Case Study (DTGOV) Continued</vt:lpstr>
      <vt:lpstr>PowerPoint Presentation</vt:lpstr>
      <vt:lpstr>Cloud Usage Monitor Mechanism</vt:lpstr>
      <vt:lpstr>Monitoring Agent</vt:lpstr>
      <vt:lpstr>Resource Agent</vt:lpstr>
      <vt:lpstr>Polling Agent</vt:lpstr>
      <vt:lpstr>Case Study (DTGOV) Continued</vt:lpstr>
      <vt:lpstr>Resource Replication</vt:lpstr>
      <vt:lpstr>Case Study (DTGOV) Continued.</vt:lpstr>
      <vt:lpstr>PowerPoint Presentation</vt:lpstr>
      <vt:lpstr>Ready-Made Environment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mechanisms</dc:title>
  <dc:creator>Joey Thumthawatworn</dc:creator>
  <cp:lastModifiedBy>Joey Thumthawatworn</cp:lastModifiedBy>
  <cp:revision>30</cp:revision>
  <dcterms:created xsi:type="dcterms:W3CDTF">2018-09-02T07:01:30Z</dcterms:created>
  <dcterms:modified xsi:type="dcterms:W3CDTF">2018-09-04T07:38:30Z</dcterms:modified>
</cp:coreProperties>
</file>