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4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93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4" r:id="rId38"/>
    <p:sldId id="295" r:id="rId39"/>
    <p:sldId id="297" r:id="rId40"/>
    <p:sldId id="298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0"/>
    <p:restoredTop sz="94746"/>
  </p:normalViewPr>
  <p:slideViewPr>
    <p:cSldViewPr snapToGrid="0" snapToObjects="1">
      <p:cViewPr varScale="1">
        <p:scale>
          <a:sx n="104" d="100"/>
          <a:sy n="104" d="100"/>
        </p:scale>
        <p:origin x="2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E331B-C599-9042-A062-E76242F60717}" type="datetimeFigureOut">
              <a:rPr lang="en-US" smtClean="0"/>
              <a:t>9/8/18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2E628-31A6-124E-B34B-85D63D180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41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EDC53B27-E25B-4440-AA4C-B8D99700BB3E}" type="datetimeFigureOut">
              <a:rPr lang="en-US" smtClean="0"/>
              <a:t>9/8/18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93B503D2-B9D9-D447-A11E-E531A9D87FC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3B27-E25B-4440-AA4C-B8D99700BB3E}" type="datetimeFigureOut">
              <a:rPr lang="en-US" smtClean="0"/>
              <a:t>9/8/18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03D2-B9D9-D447-A11E-E531A9D87F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3B27-E25B-4440-AA4C-B8D99700BB3E}" type="datetimeFigureOut">
              <a:rPr lang="en-US" smtClean="0"/>
              <a:t>9/8/18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03D2-B9D9-D447-A11E-E531A9D87F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3B27-E25B-4440-AA4C-B8D99700BB3E}" type="datetimeFigureOut">
              <a:rPr lang="en-US" smtClean="0"/>
              <a:t>9/8/18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03D2-B9D9-D447-A11E-E531A9D87F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3B27-E25B-4440-AA4C-B8D99700BB3E}" type="datetimeFigureOut">
              <a:rPr lang="en-US" smtClean="0"/>
              <a:t>9/8/18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03D2-B9D9-D447-A11E-E531A9D87F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3B27-E25B-4440-AA4C-B8D99700BB3E}" type="datetimeFigureOut">
              <a:rPr lang="en-US" smtClean="0"/>
              <a:t>9/8/18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03D2-B9D9-D447-A11E-E531A9D87F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3B27-E25B-4440-AA4C-B8D99700BB3E}" type="datetimeFigureOut">
              <a:rPr lang="en-US" smtClean="0"/>
              <a:t>9/8/18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03D2-B9D9-D447-A11E-E531A9D87F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3B27-E25B-4440-AA4C-B8D99700BB3E}" type="datetimeFigureOut">
              <a:rPr lang="en-US" smtClean="0"/>
              <a:t>9/8/18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03D2-B9D9-D447-A11E-E531A9D87F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3B27-E25B-4440-AA4C-B8D99700BB3E}" type="datetimeFigureOut">
              <a:rPr lang="en-US" smtClean="0"/>
              <a:t>9/8/18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03D2-B9D9-D447-A11E-E531A9D87F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EDC53B27-E25B-4440-AA4C-B8D99700BB3E}" type="datetimeFigureOut">
              <a:rPr lang="en-US" smtClean="0"/>
              <a:t>9/8/18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93B503D2-B9D9-D447-A11E-E531A9D87F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3B27-E25B-4440-AA4C-B8D99700BB3E}" type="datetimeFigureOut">
              <a:rPr lang="en-US" smtClean="0"/>
              <a:t>9/8/18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93B503D2-B9D9-D447-A11E-E531A9D87F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3B27-E25B-4440-AA4C-B8D99700BB3E}" type="datetimeFigureOut">
              <a:rPr lang="en-US" smtClean="0"/>
              <a:t>9/8/18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03D2-B9D9-D447-A11E-E531A9D87F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3B27-E25B-4440-AA4C-B8D99700BB3E}" type="datetimeFigureOut">
              <a:rPr lang="en-US" smtClean="0"/>
              <a:t>9/8/18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03D2-B9D9-D447-A11E-E531A9D87F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3B27-E25B-4440-AA4C-B8D99700BB3E}" type="datetimeFigureOut">
              <a:rPr lang="en-US" smtClean="0"/>
              <a:t>9/8/18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03D2-B9D9-D447-A11E-E531A9D87F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3B27-E25B-4440-AA4C-B8D99700BB3E}" type="datetimeFigureOut">
              <a:rPr lang="en-US" smtClean="0"/>
              <a:t>9/8/18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03D2-B9D9-D447-A11E-E531A9D87F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3B27-E25B-4440-AA4C-B8D99700BB3E}" type="datetimeFigureOut">
              <a:rPr lang="en-US" smtClean="0"/>
              <a:t>9/8/18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03D2-B9D9-D447-A11E-E531A9D87F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3B27-E25B-4440-AA4C-B8D99700BB3E}" type="datetimeFigureOut">
              <a:rPr lang="en-US" smtClean="0"/>
              <a:t>9/8/18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03D2-B9D9-D447-A11E-E531A9D87F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C53B27-E25B-4440-AA4C-B8D99700BB3E}" type="datetimeFigureOut">
              <a:rPr lang="en-US" smtClean="0"/>
              <a:t>9/8/18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B503D2-B9D9-D447-A11E-E531A9D87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1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Specialized Cloud Mechanisms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838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445741"/>
            <a:ext cx="7704667" cy="4554075"/>
          </a:xfrm>
        </p:spPr>
        <p:txBody>
          <a:bodyPr anchor="t"/>
          <a:lstStyle/>
          <a:p>
            <a:r>
              <a:rPr lang="en-US" dirty="0" smtClean="0"/>
              <a:t>A </a:t>
            </a:r>
            <a:r>
              <a:rPr lang="en-US" dirty="0"/>
              <a:t>load balancer is programmed or configured with a set of performance and </a:t>
            </a:r>
            <a:r>
              <a:rPr lang="en-US" dirty="0" err="1"/>
              <a:t>QoS</a:t>
            </a:r>
            <a:r>
              <a:rPr lang="en-US" dirty="0"/>
              <a:t> rules and parameters with the general objectives of optimizing IT resource usage, avoiding overloads, and maximizing throughput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load balancer mechanisms can exist as a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multi-layer </a:t>
            </a:r>
            <a:r>
              <a:rPr lang="en-US" dirty="0"/>
              <a:t>network </a:t>
            </a:r>
            <a:r>
              <a:rPr lang="en-US" dirty="0" smtClean="0"/>
              <a:t>switch</a:t>
            </a:r>
          </a:p>
          <a:p>
            <a:pPr lvl="1"/>
            <a:r>
              <a:rPr lang="en-US" dirty="0" smtClean="0"/>
              <a:t>dedicated </a:t>
            </a:r>
            <a:r>
              <a:rPr lang="en-US" dirty="0"/>
              <a:t>hardware </a:t>
            </a:r>
            <a:r>
              <a:rPr lang="en-US" dirty="0" smtClean="0"/>
              <a:t>appliance</a:t>
            </a:r>
          </a:p>
          <a:p>
            <a:pPr lvl="1"/>
            <a:r>
              <a:rPr lang="en-US" dirty="0" smtClean="0"/>
              <a:t>dedicated </a:t>
            </a:r>
            <a:r>
              <a:rPr lang="en-US" dirty="0"/>
              <a:t>software-based system (common in server operating </a:t>
            </a:r>
            <a:r>
              <a:rPr lang="en-US" dirty="0" smtClean="0"/>
              <a:t>systems)</a:t>
            </a:r>
          </a:p>
          <a:p>
            <a:pPr lvl="1"/>
            <a:r>
              <a:rPr lang="en-US" dirty="0" smtClean="0"/>
              <a:t>service </a:t>
            </a:r>
            <a:r>
              <a:rPr lang="en-US" dirty="0"/>
              <a:t>agent (usually controlled by cloud management </a:t>
            </a:r>
            <a:r>
              <a:rPr lang="en-US" dirty="0" smtClean="0"/>
              <a:t>software)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8702"/>
            <a:ext cx="9171970" cy="526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6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 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To </a:t>
            </a:r>
            <a:r>
              <a:rPr lang="en-US" dirty="0"/>
              <a:t>specifically observe the runtime performance of cloud services to ensure that they are fulfilling the contractual </a:t>
            </a:r>
            <a:r>
              <a:rPr lang="en-US" dirty="0" err="1"/>
              <a:t>QoS</a:t>
            </a:r>
            <a:r>
              <a:rPr lang="en-US" dirty="0"/>
              <a:t> requirements that are published in </a:t>
            </a:r>
            <a:r>
              <a:rPr lang="en-US" dirty="0" smtClean="0"/>
              <a:t>SLAs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70" y="230316"/>
            <a:ext cx="4229100" cy="6261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6" y="230316"/>
            <a:ext cx="4010209" cy="62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4160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997" y="0"/>
            <a:ext cx="44960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23222" cy="4151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67" y="2930660"/>
            <a:ext cx="6297483" cy="392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Pay-per-use 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795584"/>
          </a:xfrm>
        </p:spPr>
        <p:txBody>
          <a:bodyPr anchor="t"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pay-per-use monitor mechanism measures cloud-based IT resource usage in accordance with predefined pricing parameters and generates usage logs for fee calculations and billing purposes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Some </a:t>
            </a:r>
            <a:r>
              <a:rPr lang="en-US" dirty="0"/>
              <a:t>typical monitoring variables </a:t>
            </a:r>
            <a:r>
              <a:rPr lang="en-US" dirty="0" smtClean="0"/>
              <a:t>are:</a:t>
            </a:r>
          </a:p>
          <a:p>
            <a:pPr lvl="1"/>
            <a:r>
              <a:rPr lang="en-US" dirty="0" smtClean="0"/>
              <a:t>request/response </a:t>
            </a:r>
            <a:r>
              <a:rPr lang="en-US" dirty="0"/>
              <a:t>message </a:t>
            </a:r>
            <a:r>
              <a:rPr lang="en-US" dirty="0" smtClean="0"/>
              <a:t>quantity</a:t>
            </a:r>
          </a:p>
          <a:p>
            <a:pPr lvl="1"/>
            <a:r>
              <a:rPr lang="en-US" dirty="0" smtClean="0"/>
              <a:t>transmitted </a:t>
            </a:r>
            <a:r>
              <a:rPr lang="en-US" dirty="0"/>
              <a:t>data </a:t>
            </a:r>
            <a:r>
              <a:rPr lang="en-US" dirty="0" smtClean="0"/>
              <a:t>volume</a:t>
            </a:r>
          </a:p>
          <a:p>
            <a:pPr lvl="1"/>
            <a:r>
              <a:rPr lang="en-US" dirty="0" smtClean="0"/>
              <a:t>bandwidth consumption</a:t>
            </a:r>
          </a:p>
          <a:p>
            <a:pPr lvl="1"/>
            <a:r>
              <a:rPr lang="en-US" dirty="0" smtClean="0"/>
              <a:t>time duration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30" y="0"/>
            <a:ext cx="5529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1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490" y="665205"/>
            <a:ext cx="7704667" cy="904103"/>
          </a:xfrm>
        </p:spPr>
        <p:txBody>
          <a:bodyPr anchor="t"/>
          <a:lstStyle/>
          <a:p>
            <a:r>
              <a:rPr lang="en-US" smtClean="0"/>
              <a:t>Monitor based on service request.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973" y="1569308"/>
            <a:ext cx="72517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0"/>
            <a:ext cx="8629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6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 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The </a:t>
            </a:r>
            <a:r>
              <a:rPr lang="en-US" dirty="0"/>
              <a:t>audit monitor mechanism is used to collect audit tracking data for networks and IT resources in support of (or dictated by) regulatory and contractual obligations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For example, data related to login (whether successful or failed logins, number of attempts, credentials, etc.)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1295400"/>
            <a:ext cx="71247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5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900"/>
            <a:ext cx="9144000" cy="565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1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Failover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dirty="0" smtClean="0"/>
              <a:t>A mechanism used to increase reliability and availability.</a:t>
            </a:r>
          </a:p>
          <a:p>
            <a:r>
              <a:rPr lang="en-US" dirty="0" smtClean="0"/>
              <a:t>To establish a </a:t>
            </a:r>
            <a:r>
              <a:rPr lang="en-US" dirty="0"/>
              <a:t>clustering technology </a:t>
            </a:r>
            <a:r>
              <a:rPr lang="en-US" dirty="0" smtClean="0"/>
              <a:t>providing de </a:t>
            </a:r>
            <a:r>
              <a:rPr lang="en-US" dirty="0"/>
              <a:t>redundant implementations.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failover system is configured to automatically switch over to a redundant or standby IT resource instance whenever the currently active IT resource becomes unavailable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52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Specialized mechanisms in support of one or more cloud characteristics.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r>
              <a:rPr lang="en-US" sz="2400" dirty="0"/>
              <a:t>Automatic Scaling Listener</a:t>
            </a:r>
          </a:p>
          <a:p>
            <a:r>
              <a:rPr lang="en-US" sz="2400" dirty="0"/>
              <a:t>Load Balancer</a:t>
            </a:r>
          </a:p>
          <a:p>
            <a:r>
              <a:rPr lang="en-US" sz="2400" dirty="0"/>
              <a:t>Pay-per-use Monitor</a:t>
            </a:r>
          </a:p>
          <a:p>
            <a:r>
              <a:rPr lang="en-US" sz="2400" dirty="0"/>
              <a:t>Audit Monitor</a:t>
            </a:r>
          </a:p>
          <a:p>
            <a:r>
              <a:rPr lang="en-US" sz="2400" dirty="0"/>
              <a:t>Failover Systems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 anchor="t">
            <a:normAutofit/>
          </a:bodyPr>
          <a:lstStyle/>
          <a:p>
            <a:r>
              <a:rPr lang="en-US" sz="2400" dirty="0"/>
              <a:t>Hypervisor</a:t>
            </a:r>
          </a:p>
          <a:p>
            <a:r>
              <a:rPr lang="en-US" sz="2400" dirty="0"/>
              <a:t>Resource Cluster</a:t>
            </a:r>
          </a:p>
          <a:p>
            <a:r>
              <a:rPr lang="en-US" sz="2400" dirty="0"/>
              <a:t>Multi-Device Broker</a:t>
            </a:r>
          </a:p>
          <a:p>
            <a:r>
              <a:rPr lang="en-US" sz="2400" dirty="0"/>
              <a:t>State Management Database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721087" y="5762664"/>
            <a:ext cx="5276883" cy="959519"/>
          </a:xfrm>
          <a:prstGeom prst="rect">
            <a:avLst/>
          </a:prstGeom>
        </p:spPr>
        <p:txBody>
          <a:bodyPr vert="horz" lIns="68580" tIns="34290" rIns="68580" bIns="3429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ü"/>
            </a:pPr>
            <a:r>
              <a:rPr lang="en-US" dirty="0"/>
              <a:t>Considered as an extension to Cloud infrastructure.</a:t>
            </a:r>
          </a:p>
          <a:p>
            <a:pPr>
              <a:buFont typeface="Wingdings" charset="2"/>
              <a:buChar char="ü"/>
            </a:pPr>
            <a:r>
              <a:rPr lang="en-US" dirty="0"/>
              <a:t>Combined to offer distinct and custom architecture.</a:t>
            </a:r>
          </a:p>
        </p:txBody>
      </p:sp>
    </p:spTree>
    <p:extLst>
      <p:ext uri="{BB962C8B-B14F-4D97-AF65-F5344CB8AC3E}">
        <p14:creationId xmlns:p14="http://schemas.microsoft.com/office/powerpoint/2010/main" val="62661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Failover System 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 lnSpcReduction="10000"/>
          </a:bodyPr>
          <a:lstStyle/>
          <a:p>
            <a:r>
              <a:rPr lang="en-US" dirty="0" smtClean="0"/>
              <a:t>Active-Active</a:t>
            </a:r>
          </a:p>
          <a:p>
            <a:pPr lvl="1"/>
            <a:r>
              <a:rPr lang="en-US" dirty="0" smtClean="0"/>
              <a:t>Redundant </a:t>
            </a:r>
            <a:r>
              <a:rPr lang="en-US" dirty="0"/>
              <a:t>implementations of the IT resource actively serve the workload </a:t>
            </a:r>
            <a:r>
              <a:rPr lang="en-US" dirty="0" smtClean="0"/>
              <a:t>synchronously. </a:t>
            </a:r>
            <a:r>
              <a:rPr lang="en-US" dirty="0"/>
              <a:t>Load balancing among active instances is </a:t>
            </a:r>
            <a:r>
              <a:rPr lang="en-US" dirty="0" smtClean="0"/>
              <a:t>required</a:t>
            </a:r>
          </a:p>
          <a:p>
            <a:r>
              <a:rPr lang="en-US" dirty="0" smtClean="0"/>
              <a:t>Active-Passive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standby or inactive implementation is activated to take over the processing from the IT resource that becomes unavailable, and the corresponding workload is redirected to the instance taking over the </a:t>
            </a:r>
            <a:r>
              <a:rPr lang="en-US" dirty="0" smtClean="0"/>
              <a:t>operation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655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67" y="279057"/>
            <a:ext cx="7632700" cy="632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67" y="1536357"/>
            <a:ext cx="7632700" cy="5067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17" y="1663357"/>
            <a:ext cx="754380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2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75" y="952157"/>
            <a:ext cx="7505700" cy="497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75" y="952157"/>
            <a:ext cx="7645400" cy="502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75" y="952157"/>
            <a:ext cx="73914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(DTGOV)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10000"/>
          </a:bodyPr>
          <a:lstStyle/>
          <a:p>
            <a:r>
              <a:rPr lang="en-US" dirty="0" smtClean="0"/>
              <a:t>DTGOV </a:t>
            </a:r>
            <a:r>
              <a:rPr lang="en-US" dirty="0"/>
              <a:t>creates a resilient virtual server to support the allocation of virtual server instances that are hosting critical </a:t>
            </a:r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which </a:t>
            </a:r>
            <a:r>
              <a:rPr lang="en-US" dirty="0"/>
              <a:t>are being replicated in multiple data centers.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replicated resilient virtual server has an associated active-passive failover system. </a:t>
            </a:r>
            <a:endParaRPr lang="en-US" dirty="0" smtClean="0"/>
          </a:p>
          <a:p>
            <a:r>
              <a:rPr lang="en-US" dirty="0" smtClean="0"/>
              <a:t>Its </a:t>
            </a:r>
            <a:r>
              <a:rPr lang="en-US" dirty="0"/>
              <a:t>network traffic flow can be switched between the IT resource instances that are residing at different data centers, if the active instance were to </a:t>
            </a:r>
            <a:r>
              <a:rPr lang="en-US" dirty="0" smtClean="0"/>
              <a:t>fail.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99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0"/>
            <a:ext cx="8200378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07713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0951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095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0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Hypervisor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075935"/>
            <a:ext cx="7704667" cy="4423719"/>
          </a:xfrm>
        </p:spPr>
        <p:txBody>
          <a:bodyPr anchor="t"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dirty="0"/>
              <a:t>fundamental part of virtualization infrastructure that is primarily used to generate virtual server instances of a physical server.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hypervisor is generally limited to one physical server and can therefore only create virtual images of that </a:t>
            </a:r>
            <a:r>
              <a:rPr lang="en-US" dirty="0" smtClean="0"/>
              <a:t>server.</a:t>
            </a:r>
          </a:p>
          <a:p>
            <a:r>
              <a:rPr lang="en-US" dirty="0" smtClean="0"/>
              <a:t>A </a:t>
            </a:r>
            <a:r>
              <a:rPr lang="en-US" dirty="0"/>
              <a:t>hypervisor has limited virtual server management features, such as increasing the virtual server’s capacity or shutting it down.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VIM provides a range of features for administering multiple hypervisors across physical servers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800"/>
            <a:ext cx="9144000" cy="497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3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Hypervisor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dirty="0" smtClean="0"/>
              <a:t>Hypervisor </a:t>
            </a:r>
            <a:r>
              <a:rPr lang="en-US" dirty="0"/>
              <a:t>software can be installed directly in bare-metal servers and provides features for </a:t>
            </a:r>
            <a:endParaRPr lang="en-US" dirty="0" smtClean="0"/>
          </a:p>
          <a:p>
            <a:pPr lvl="1"/>
            <a:r>
              <a:rPr lang="en-US" dirty="0" smtClean="0"/>
              <a:t>controlling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sharing </a:t>
            </a:r>
            <a:r>
              <a:rPr lang="en-US" dirty="0"/>
              <a:t>and </a:t>
            </a:r>
            <a:endParaRPr lang="en-US" dirty="0" smtClean="0"/>
          </a:p>
          <a:p>
            <a:pPr lvl="1"/>
            <a:r>
              <a:rPr lang="en-US" dirty="0" smtClean="0"/>
              <a:t>scheduling </a:t>
            </a:r>
            <a:r>
              <a:rPr lang="en-US" dirty="0"/>
              <a:t>the usage of hardware </a:t>
            </a:r>
            <a:r>
              <a:rPr lang="en-US" dirty="0" smtClean="0"/>
              <a:t>resources.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6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(DTGOV)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977081"/>
            <a:ext cx="7704667" cy="4035092"/>
          </a:xfrm>
        </p:spPr>
        <p:txBody>
          <a:bodyPr anchor="t">
            <a:normAutofit fontScale="92500" lnSpcReduction="10000"/>
          </a:bodyPr>
          <a:lstStyle/>
          <a:p>
            <a:r>
              <a:rPr lang="en-US" dirty="0" smtClean="0"/>
              <a:t>DTGOV </a:t>
            </a:r>
            <a:r>
              <a:rPr lang="en-US" dirty="0"/>
              <a:t>has established a virtualization platform in which the same hypervisor software product is running on all physical servers.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VIM coordinates the hardware resources in each data center so that virtual server instances can be created from the most expedient underlying physical server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As </a:t>
            </a:r>
            <a:r>
              <a:rPr lang="en-US" dirty="0"/>
              <a:t>a result, cloud consumers are able to lease virtual servers with auto-scaling features.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order to offer flexible configurations, the DTGOV virtualization platform provides live VM migration of virtual servers among physical servers inside the same data center.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203200"/>
            <a:ext cx="6985000" cy="6438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203200"/>
            <a:ext cx="6985000" cy="645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4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Cluster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2" y="2150075"/>
            <a:ext cx="7704667" cy="4072162"/>
          </a:xfrm>
        </p:spPr>
        <p:txBody>
          <a:bodyPr anchor="t">
            <a:noAutofit/>
          </a:bodyPr>
          <a:lstStyle/>
          <a:p>
            <a:r>
              <a:rPr lang="en-US" sz="2800" dirty="0" smtClean="0"/>
              <a:t>Cloud-based </a:t>
            </a:r>
            <a:r>
              <a:rPr lang="en-US" sz="2800" dirty="0"/>
              <a:t>IT resources that are geographically diverse can be logically combined into groups to improve their allocation and use. 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resource cluster mechanism </a:t>
            </a:r>
            <a:r>
              <a:rPr lang="en-US" sz="2800" dirty="0" smtClean="0"/>
              <a:t>is </a:t>
            </a:r>
            <a:r>
              <a:rPr lang="en-US" sz="2800" dirty="0"/>
              <a:t>used to group multiple IT resource instances so that they can be operated as a single IT resource. </a:t>
            </a:r>
            <a:endParaRPr lang="en-US" sz="2800" dirty="0" smtClean="0"/>
          </a:p>
          <a:p>
            <a:r>
              <a:rPr lang="en-US" sz="2800" dirty="0" smtClean="0"/>
              <a:t>This </a:t>
            </a:r>
            <a:r>
              <a:rPr lang="en-US" sz="2800" dirty="0"/>
              <a:t>increases the combined computing capacity, load balancing, and availability of the clustered IT resources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67" y="182262"/>
            <a:ext cx="21463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1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Cluster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248931"/>
            <a:ext cx="7704667" cy="4201296"/>
          </a:xfrm>
        </p:spPr>
        <p:txBody>
          <a:bodyPr anchor="t">
            <a:normAutofit lnSpcReduction="10000"/>
          </a:bodyPr>
          <a:lstStyle/>
          <a:p>
            <a:r>
              <a:rPr lang="en-US" dirty="0" smtClean="0"/>
              <a:t>Resource </a:t>
            </a:r>
            <a:r>
              <a:rPr lang="en-US" dirty="0"/>
              <a:t>cluster architectures rely on high-speed dedicated network connections, or cluster nodes, between IT resource instances to communicate about </a:t>
            </a:r>
            <a:endParaRPr lang="en-US" dirty="0" smtClean="0"/>
          </a:p>
          <a:p>
            <a:pPr lvl="1"/>
            <a:r>
              <a:rPr lang="en-US" dirty="0" smtClean="0"/>
              <a:t>workload </a:t>
            </a:r>
            <a:r>
              <a:rPr lang="en-US" dirty="0"/>
              <a:t>distribution, </a:t>
            </a:r>
            <a:endParaRPr lang="en-US" dirty="0" smtClean="0"/>
          </a:p>
          <a:p>
            <a:pPr lvl="1"/>
            <a:r>
              <a:rPr lang="en-US" dirty="0" smtClean="0"/>
              <a:t>task </a:t>
            </a:r>
            <a:r>
              <a:rPr lang="en-US" dirty="0"/>
              <a:t>scheduling, </a:t>
            </a:r>
            <a:endParaRPr lang="en-US" dirty="0" smtClean="0"/>
          </a:p>
          <a:p>
            <a:pPr lvl="1"/>
            <a:r>
              <a:rPr lang="en-US" dirty="0" smtClean="0"/>
              <a:t>data </a:t>
            </a:r>
            <a:r>
              <a:rPr lang="en-US" dirty="0"/>
              <a:t>sharing, and </a:t>
            </a:r>
            <a:endParaRPr lang="en-US" dirty="0" smtClean="0"/>
          </a:p>
          <a:p>
            <a:pPr lvl="1"/>
            <a:r>
              <a:rPr lang="en-US" dirty="0" smtClean="0"/>
              <a:t>system </a:t>
            </a:r>
            <a:r>
              <a:rPr lang="en-US" dirty="0"/>
              <a:t>synchronization.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cluster management platform that is running as distributed middleware in all of the cluster nodes is usually responsible for these activities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10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Scaling Listener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This mechanism </a:t>
            </a:r>
            <a:r>
              <a:rPr lang="en-US" dirty="0"/>
              <a:t>is a service agent that monitors and tracks communications between cloud service consumers and cloud services for dynamic scaling purposes. </a:t>
            </a:r>
            <a:endParaRPr lang="en-US" dirty="0" smtClean="0"/>
          </a:p>
          <a:p>
            <a:r>
              <a:rPr lang="en-US" dirty="0" smtClean="0"/>
              <a:t>Typically placed near a </a:t>
            </a:r>
            <a:r>
              <a:rPr lang="en-US" dirty="0" smtClean="0"/>
              <a:t>firewall (or at hypervisor) </a:t>
            </a:r>
            <a:r>
              <a:rPr lang="en-US" dirty="0" smtClean="0"/>
              <a:t>tracking workload (processing requests) status.</a:t>
            </a:r>
          </a:p>
          <a:p>
            <a:r>
              <a:rPr lang="en-US" dirty="0" smtClean="0"/>
              <a:t>What does it do in general?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26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Resource Cluster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dirty="0" smtClean="0"/>
              <a:t>Server Cluster </a:t>
            </a:r>
            <a:r>
              <a:rPr lang="mr-IN" dirty="0" smtClean="0"/>
              <a:t>–</a:t>
            </a:r>
            <a:r>
              <a:rPr lang="en-US" dirty="0" smtClean="0"/>
              <a:t> physical and virtual servers clustered to increase performance. Servers are able to live migrate from one to another.</a:t>
            </a:r>
          </a:p>
          <a:p>
            <a:r>
              <a:rPr lang="en-US" dirty="0" smtClean="0"/>
              <a:t>Database Cluster </a:t>
            </a:r>
            <a:r>
              <a:rPr lang="mr-IN" dirty="0" smtClean="0"/>
              <a:t>–</a:t>
            </a:r>
            <a:r>
              <a:rPr lang="en-US" dirty="0" smtClean="0"/>
              <a:t> designed to improve data availability.</a:t>
            </a:r>
          </a:p>
          <a:p>
            <a:r>
              <a:rPr lang="en-US" dirty="0" smtClean="0"/>
              <a:t>Large </a:t>
            </a:r>
            <a:r>
              <a:rPr lang="en-US" dirty="0"/>
              <a:t>Dataset Cluster - </a:t>
            </a:r>
            <a:r>
              <a:rPr lang="en-US" dirty="0" smtClean="0"/>
              <a:t>data </a:t>
            </a:r>
            <a:r>
              <a:rPr lang="en-US" dirty="0"/>
              <a:t>partitioning and distribution is implemented so that the target datasets can be efficiently partitioned without compromising data integrity or computing accuracy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39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Load </a:t>
            </a:r>
            <a:r>
              <a:rPr lang="en-US" dirty="0"/>
              <a:t>balancing and resource replication are implemented through a cluster-enabled </a:t>
            </a:r>
            <a:r>
              <a:rPr lang="en-US" dirty="0" smtClean="0"/>
              <a:t>hypervisor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001" y="0"/>
            <a:ext cx="4534930" cy="6875541"/>
          </a:xfrm>
        </p:spPr>
      </p:pic>
    </p:spTree>
    <p:extLst>
      <p:ext uri="{BB962C8B-B14F-4D97-AF65-F5344CB8AC3E}">
        <p14:creationId xmlns:p14="http://schemas.microsoft.com/office/powerpoint/2010/main" val="84235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Loosely-coupled server cluster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448" y="1926278"/>
            <a:ext cx="6166021" cy="4650294"/>
          </a:xfrm>
        </p:spPr>
      </p:pic>
    </p:spTree>
    <p:extLst>
      <p:ext uri="{BB962C8B-B14F-4D97-AF65-F5344CB8AC3E}">
        <p14:creationId xmlns:p14="http://schemas.microsoft.com/office/powerpoint/2010/main" val="126860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27902"/>
          </a:xfrm>
        </p:spPr>
        <p:txBody>
          <a:bodyPr/>
          <a:lstStyle/>
          <a:p>
            <a:r>
              <a:rPr lang="en-US" dirty="0" smtClean="0"/>
              <a:t>Two Basic Types of Resource Cluster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742303"/>
            <a:ext cx="7704667" cy="4257514"/>
          </a:xfrm>
        </p:spPr>
        <p:txBody>
          <a:bodyPr anchor="t">
            <a:normAutofit lnSpcReduction="10000"/>
          </a:bodyPr>
          <a:lstStyle/>
          <a:p>
            <a:r>
              <a:rPr lang="en-US" b="1" dirty="0" smtClean="0"/>
              <a:t>Load </a:t>
            </a:r>
            <a:r>
              <a:rPr lang="en-US" b="1" dirty="0"/>
              <a:t>Balanced Cluster </a:t>
            </a:r>
            <a:r>
              <a:rPr lang="en-US" dirty="0"/>
              <a:t>– This resource cluster specializes in distributing workloads among cluster nodes to increase IT resource capacity while preserving the centralization of IT resource management. </a:t>
            </a:r>
            <a:endParaRPr lang="en-US" dirty="0" smtClean="0"/>
          </a:p>
          <a:p>
            <a:r>
              <a:rPr lang="en-US" b="1" dirty="0" smtClean="0"/>
              <a:t>HA </a:t>
            </a:r>
            <a:r>
              <a:rPr lang="en-US" b="1" dirty="0"/>
              <a:t>Cluster </a:t>
            </a:r>
            <a:r>
              <a:rPr lang="en-US" dirty="0"/>
              <a:t>– A high-availability cluster maintains system availability in the event of multiple node failures, and has redundant implementations of most or all of the clustered IT resources. It implements a failover system mechanism that monitors failure conditions and automatically redirects the workload away from any failed nodes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71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(DTGOV)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812800"/>
            <a:ext cx="6985000" cy="523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812800"/>
            <a:ext cx="6972300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5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Multi-device Broker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multi-device broker mechanism is used to facilitate runtime data transformation so as to make a cloud service accessible to a wider range of cloud service consumer programs </a:t>
            </a:r>
            <a:r>
              <a:rPr lang="en-US" dirty="0" smtClean="0"/>
              <a:t>and devices.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266700"/>
            <a:ext cx="7251700" cy="631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6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84205"/>
            <a:ext cx="7704667" cy="6339017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Multi-device </a:t>
            </a:r>
            <a:r>
              <a:rPr lang="en-US" dirty="0"/>
              <a:t>brokers commonly exist as gateways or incorporate gateway components, such as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XML </a:t>
            </a:r>
            <a:r>
              <a:rPr lang="en-US" dirty="0"/>
              <a:t>Gateway – transmits and validates XML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Cloud </a:t>
            </a:r>
            <a:r>
              <a:rPr lang="en-US" dirty="0"/>
              <a:t>Storage Gateway – transforms cloud storage protocols and encodes storage devices to facilitate data transfer and </a:t>
            </a:r>
            <a:r>
              <a:rPr lang="en-US" dirty="0" smtClean="0"/>
              <a:t>storage</a:t>
            </a:r>
          </a:p>
          <a:p>
            <a:pPr lvl="1"/>
            <a:r>
              <a:rPr lang="en-US" dirty="0" smtClean="0"/>
              <a:t>Mobile </a:t>
            </a:r>
            <a:r>
              <a:rPr lang="en-US" dirty="0"/>
              <a:t>Device Gateway – transforms the communication protocols used by mobile devices into protocols that are compatible with a cloud </a:t>
            </a:r>
            <a:r>
              <a:rPr lang="en-US" dirty="0" smtClean="0"/>
              <a:t>service</a:t>
            </a:r>
          </a:p>
          <a:p>
            <a:r>
              <a:rPr lang="en-US" dirty="0" smtClean="0"/>
              <a:t>The </a:t>
            </a:r>
            <a:r>
              <a:rPr lang="en-US" dirty="0"/>
              <a:t>levels at which transformation logic can be created </a:t>
            </a:r>
            <a:r>
              <a:rPr lang="en-US" dirty="0" smtClean="0"/>
              <a:t>include:</a:t>
            </a:r>
          </a:p>
          <a:p>
            <a:pPr lvl="1"/>
            <a:r>
              <a:rPr lang="en-US" dirty="0" smtClean="0"/>
              <a:t>transport protocols</a:t>
            </a:r>
          </a:p>
          <a:p>
            <a:pPr lvl="1"/>
            <a:r>
              <a:rPr lang="en-US" dirty="0" smtClean="0"/>
              <a:t>messaging protocols</a:t>
            </a:r>
          </a:p>
          <a:p>
            <a:pPr lvl="1"/>
            <a:r>
              <a:rPr lang="en-US" dirty="0" smtClean="0"/>
              <a:t>storage </a:t>
            </a:r>
            <a:r>
              <a:rPr lang="en-US" dirty="0"/>
              <a:t>device </a:t>
            </a:r>
            <a:r>
              <a:rPr lang="en-US" dirty="0" smtClean="0"/>
              <a:t>protocols</a:t>
            </a:r>
          </a:p>
          <a:p>
            <a:pPr lvl="1"/>
            <a:r>
              <a:rPr lang="en-US" dirty="0" smtClean="0"/>
              <a:t>data </a:t>
            </a:r>
            <a:r>
              <a:rPr lang="en-US" dirty="0"/>
              <a:t>schemas/data </a:t>
            </a:r>
            <a:r>
              <a:rPr lang="en-US" dirty="0" smtClean="0"/>
              <a:t>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70" y="0"/>
            <a:ext cx="8884508" cy="684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7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27902"/>
          </a:xfrm>
        </p:spPr>
        <p:txBody>
          <a:bodyPr/>
          <a:lstStyle/>
          <a:p>
            <a:r>
              <a:rPr lang="en-US" dirty="0" smtClean="0"/>
              <a:t>State Management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742303"/>
            <a:ext cx="7704667" cy="4257514"/>
          </a:xfrm>
        </p:spPr>
        <p:txBody>
          <a:bodyPr anchor="t">
            <a:normAutofit fontScale="92500"/>
          </a:bodyPr>
          <a:lstStyle/>
          <a:p>
            <a:r>
              <a:rPr lang="en-US" dirty="0" smtClean="0"/>
              <a:t>A </a:t>
            </a:r>
            <a:r>
              <a:rPr lang="en-US" dirty="0"/>
              <a:t>state management database is a storage device that is used to temporarily persist state data for software programs.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an alternative to caching state data in memory, software programs can off-load state data to the database in order to reduce the amount of runtime memory they consume </a:t>
            </a:r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/>
              <a:t>doing so, the software programs and the surrounding infrastructure are more scalable. </a:t>
            </a:r>
            <a:endParaRPr lang="en-US" dirty="0" smtClean="0"/>
          </a:p>
          <a:p>
            <a:r>
              <a:rPr lang="en-US" dirty="0" smtClean="0"/>
              <a:t>State </a:t>
            </a:r>
            <a:r>
              <a:rPr lang="en-US" dirty="0"/>
              <a:t>management databases are commonly used by cloud services, especially those involved in long-running runtime activities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61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"/>
            <a:ext cx="9144000" cy="64993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"/>
            <a:ext cx="9144000" cy="650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532238"/>
            <a:ext cx="7704667" cy="4467578"/>
          </a:xfrm>
        </p:spPr>
        <p:txBody>
          <a:bodyPr anchor="t"/>
          <a:lstStyle/>
          <a:p>
            <a:r>
              <a:rPr lang="en-US" dirty="0" smtClean="0"/>
              <a:t>Automatically </a:t>
            </a:r>
            <a:r>
              <a:rPr lang="en-US" dirty="0"/>
              <a:t>scaling IT resources out or in based on parameters previously defined by the cloud consumer (commonly referred to as auto-scaling</a:t>
            </a:r>
            <a:r>
              <a:rPr lang="en-US" dirty="0" smtClean="0"/>
              <a:t>).</a:t>
            </a:r>
          </a:p>
          <a:p>
            <a:r>
              <a:rPr lang="en-US" dirty="0" smtClean="0"/>
              <a:t>Automatic </a:t>
            </a:r>
            <a:r>
              <a:rPr lang="en-US" dirty="0"/>
              <a:t>notification of the cloud consumer when workloads exceed current thresholds or fall below allocated </a:t>
            </a:r>
            <a:r>
              <a:rPr lang="en-US" dirty="0" smtClean="0"/>
              <a:t>resources.</a:t>
            </a:r>
          </a:p>
          <a:p>
            <a:r>
              <a:rPr lang="en-US" dirty="0" smtClean="0"/>
              <a:t>This </a:t>
            </a:r>
            <a:r>
              <a:rPr lang="en-US" dirty="0"/>
              <a:t>way, the cloud consumer can choose to adjust its current IT resource </a:t>
            </a:r>
            <a:r>
              <a:rPr lang="en-US" dirty="0" smtClean="0"/>
              <a:t>allocation.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3" y="172995"/>
            <a:ext cx="9130407" cy="652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3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1155700"/>
            <a:ext cx="7962900" cy="454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1206500"/>
            <a:ext cx="79502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(DTGOV)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001796"/>
            <a:ext cx="7704667" cy="4473146"/>
          </a:xfrm>
        </p:spPr>
        <p:txBody>
          <a:bodyPr anchor="t">
            <a:normAutofit lnSpcReduction="10000"/>
          </a:bodyPr>
          <a:lstStyle/>
          <a:p>
            <a:r>
              <a:rPr lang="en-US" dirty="0" smtClean="0"/>
              <a:t>DTGOV’s </a:t>
            </a:r>
            <a:r>
              <a:rPr lang="en-US" dirty="0"/>
              <a:t>physical servers vertically scale virtual server instances, starting with the smallest </a:t>
            </a:r>
            <a:r>
              <a:rPr lang="en-US" dirty="0" smtClean="0"/>
              <a:t>VM configuration</a:t>
            </a:r>
          </a:p>
          <a:p>
            <a:pPr lvl="1"/>
            <a:r>
              <a:rPr lang="en-US" dirty="0" smtClean="0"/>
              <a:t>(1 </a:t>
            </a:r>
            <a:r>
              <a:rPr lang="en-US" dirty="0"/>
              <a:t>virtual processor core, 4 GB of virtual RAM) to the </a:t>
            </a:r>
            <a:r>
              <a:rPr lang="en-US" dirty="0" smtClean="0"/>
              <a:t>largest </a:t>
            </a:r>
            <a:r>
              <a:rPr lang="en-US" dirty="0"/>
              <a:t>(128 virtual processor cores, 512 GB of virtual </a:t>
            </a:r>
            <a:r>
              <a:rPr lang="en-US" dirty="0" smtClean="0"/>
              <a:t>	RAM).</a:t>
            </a:r>
            <a:endParaRPr lang="en-US" dirty="0"/>
          </a:p>
          <a:p>
            <a:r>
              <a:rPr lang="en-US" dirty="0" smtClean="0"/>
              <a:t>Scale-Down </a:t>
            </a:r>
            <a:r>
              <a:rPr lang="mr-IN" dirty="0" smtClean="0"/>
              <a:t>–</a:t>
            </a:r>
            <a:r>
              <a:rPr lang="en-US" dirty="0" smtClean="0"/>
              <a:t> VM resides in the same physical server while being scaled down.</a:t>
            </a:r>
          </a:p>
          <a:p>
            <a:r>
              <a:rPr lang="en-US" dirty="0" smtClean="0"/>
              <a:t>Scale-Up </a:t>
            </a:r>
            <a:r>
              <a:rPr lang="mr-IN" dirty="0" smtClean="0"/>
              <a:t>–</a:t>
            </a:r>
            <a:r>
              <a:rPr lang="en-US" dirty="0" smtClean="0"/>
              <a:t> capacity is doubled. VIM may live migrate VM to other servers (a current one is overcommitted.)</a:t>
            </a:r>
          </a:p>
          <a:p>
            <a:r>
              <a:rPr lang="en-US" dirty="0" smtClean="0"/>
              <a:t>Auto-scaling </a:t>
            </a:r>
            <a:r>
              <a:rPr lang="en-US" dirty="0"/>
              <a:t>settings controlled by cloud consumers determine the runtime behavior of automated scaling listener </a:t>
            </a:r>
            <a:r>
              <a:rPr lang="en-US" dirty="0" smtClean="0"/>
              <a:t>agents.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11" y="-1"/>
            <a:ext cx="7087839" cy="68679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658" y="5472846"/>
            <a:ext cx="2048897" cy="119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2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0101" y="6035665"/>
            <a:ext cx="7123899" cy="822335"/>
          </a:xfrm>
        </p:spPr>
        <p:txBody>
          <a:bodyPr anchor="t">
            <a:normAutofit lnSpcReduction="10000"/>
          </a:bodyPr>
          <a:lstStyle/>
          <a:p>
            <a:r>
              <a:rPr lang="en-US" dirty="0" smtClean="0"/>
              <a:t>Physical server 1 is overcommitted. VIM live migrates scaled-up VM to the physical server 2.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04" y="1"/>
            <a:ext cx="802239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6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333" y="6010952"/>
            <a:ext cx="7704667" cy="847048"/>
          </a:xfrm>
        </p:spPr>
        <p:txBody>
          <a:bodyPr/>
          <a:lstStyle/>
          <a:p>
            <a:r>
              <a:rPr lang="en-US" dirty="0" smtClean="0"/>
              <a:t>Usage remains 15% below the capacity, scaled-down.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83" y="37071"/>
            <a:ext cx="7965646" cy="586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5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Balancer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common approach to horizontal scaling is to balance a workload across two or more IT resources to increase performance and capacity beyond what a single IT resource can provide.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load balancer mechanism is a runtime agent with logic fundamentally based on this </a:t>
            </a:r>
            <a:r>
              <a:rPr lang="en-US" dirty="0" smtClean="0"/>
              <a:t>premise.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97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Balancer Functionalities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b="1" dirty="0" smtClean="0"/>
              <a:t>Asymmetric </a:t>
            </a:r>
            <a:r>
              <a:rPr lang="en-US" b="1" dirty="0"/>
              <a:t>Distribution </a:t>
            </a:r>
            <a:r>
              <a:rPr lang="en-US" dirty="0"/>
              <a:t>– larger workloads are issued to IT resources with higher processing </a:t>
            </a:r>
            <a:r>
              <a:rPr lang="en-US" dirty="0" smtClean="0"/>
              <a:t>capacities.</a:t>
            </a:r>
          </a:p>
          <a:p>
            <a:r>
              <a:rPr lang="en-US" b="1" dirty="0" smtClean="0"/>
              <a:t>Workload </a:t>
            </a:r>
            <a:r>
              <a:rPr lang="en-US" b="1" dirty="0"/>
              <a:t>Prioritization </a:t>
            </a:r>
            <a:r>
              <a:rPr lang="en-US" dirty="0"/>
              <a:t>– workloads are scheduled, queued, discarded, and distributed workloads according to their priority </a:t>
            </a:r>
            <a:r>
              <a:rPr lang="en-US" dirty="0" smtClean="0"/>
              <a:t>levels.</a:t>
            </a:r>
          </a:p>
          <a:p>
            <a:r>
              <a:rPr lang="en-US" b="1" dirty="0" smtClean="0"/>
              <a:t>Content-Aware </a:t>
            </a:r>
            <a:r>
              <a:rPr lang="en-US" b="1" dirty="0"/>
              <a:t>Distribution </a:t>
            </a:r>
            <a:r>
              <a:rPr lang="en-US" dirty="0"/>
              <a:t>– requests are distributed to different IT resources as dictated by the request </a:t>
            </a:r>
            <a:r>
              <a:rPr lang="en-US" dirty="0" smtClean="0"/>
              <a:t>content.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795"/>
            <a:ext cx="9144000" cy="518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3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142</TotalTime>
  <Words>1403</Words>
  <Application>Microsoft Macintosh PowerPoint</Application>
  <PresentationFormat>On-screen Show (4:3)</PresentationFormat>
  <Paragraphs>120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Calibri</vt:lpstr>
      <vt:lpstr>Corbel</vt:lpstr>
      <vt:lpstr>Mangal</vt:lpstr>
      <vt:lpstr>Wingdings</vt:lpstr>
      <vt:lpstr>Arial</vt:lpstr>
      <vt:lpstr>Parallax</vt:lpstr>
      <vt:lpstr>Specialized Cloud Mechanisms</vt:lpstr>
      <vt:lpstr>Specialized mechanisms in support of one or more cloud characteristics.</vt:lpstr>
      <vt:lpstr>Automatic Scaling Listener</vt:lpstr>
      <vt:lpstr>PowerPoint Presentation</vt:lpstr>
      <vt:lpstr>Case Study (DTGOV)</vt:lpstr>
      <vt:lpstr>PowerPoint Presentation</vt:lpstr>
      <vt:lpstr>PowerPoint Presentation</vt:lpstr>
      <vt:lpstr>Load Balancer</vt:lpstr>
      <vt:lpstr>Load Balancer Functionalities</vt:lpstr>
      <vt:lpstr>PowerPoint Presentation</vt:lpstr>
      <vt:lpstr>SLA Monitor</vt:lpstr>
      <vt:lpstr>PowerPoint Presentation</vt:lpstr>
      <vt:lpstr>PowerPoint Presentation</vt:lpstr>
      <vt:lpstr>Pay-per-use Monitor</vt:lpstr>
      <vt:lpstr>PowerPoint Presentation</vt:lpstr>
      <vt:lpstr>PowerPoint Presentation</vt:lpstr>
      <vt:lpstr>Audit Monitor</vt:lpstr>
      <vt:lpstr>PowerPoint Presentation</vt:lpstr>
      <vt:lpstr>Failover System</vt:lpstr>
      <vt:lpstr>Failover System Configurations</vt:lpstr>
      <vt:lpstr>PowerPoint Presentation</vt:lpstr>
      <vt:lpstr>PowerPoint Presentation</vt:lpstr>
      <vt:lpstr>Case Study (DTGOV)</vt:lpstr>
      <vt:lpstr>PowerPoint Presentation</vt:lpstr>
      <vt:lpstr>Hypervisor</vt:lpstr>
      <vt:lpstr>Hypervisor (2)</vt:lpstr>
      <vt:lpstr>Case Study (DTGOV)</vt:lpstr>
      <vt:lpstr>Resource Cluster</vt:lpstr>
      <vt:lpstr>Resource Cluster (2)</vt:lpstr>
      <vt:lpstr>Common Resource Cluster Types</vt:lpstr>
      <vt:lpstr>Load balancing and resource replication are implemented through a cluster-enabled hypervisor</vt:lpstr>
      <vt:lpstr>Loosely-coupled server cluster</vt:lpstr>
      <vt:lpstr>Two Basic Types of Resource Cluster</vt:lpstr>
      <vt:lpstr>Case Study (DTGOV)</vt:lpstr>
      <vt:lpstr>Multi-device Broker</vt:lpstr>
      <vt:lpstr>PowerPoint Presentation</vt:lpstr>
      <vt:lpstr>PowerPoint Presentation</vt:lpstr>
      <vt:lpstr>State Management Database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Specialized Cloud Mechanisms</dc:title>
  <dc:creator>Joey Thumthawatworn</dc:creator>
  <cp:lastModifiedBy>Joey Thumthawatworn</cp:lastModifiedBy>
  <cp:revision>39</cp:revision>
  <dcterms:created xsi:type="dcterms:W3CDTF">2018-09-04T07:44:28Z</dcterms:created>
  <dcterms:modified xsi:type="dcterms:W3CDTF">2018-09-08T15:55:51Z</dcterms:modified>
</cp:coreProperties>
</file>