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9/9/18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9/9/18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9/9/18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4CF99945-0A15-4715-AB6C-F5E56CF20F70}" type="datetimeFigureOut">
              <a:rPr lang="en-US"/>
              <a:t>9/9/18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9/9/18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9/9/18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9/9/18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9/9/18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9/9/18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9/9/18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9/9/18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9/9/18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9/9/18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9/9/18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9/9/18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 Management Mechanisms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Resource Management System</a:t>
            </a:r>
            <a:endParaRPr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This mechanism </a:t>
            </a:r>
            <a:r>
              <a:rPr lang="en-US" sz="2400" dirty="0"/>
              <a:t>helps coordinate IT resources in response to management actions performed by both cloud consumers and cloud </a:t>
            </a:r>
            <a:r>
              <a:rPr lang="en-US" sz="2400" dirty="0" smtClean="0"/>
              <a:t>providers.</a:t>
            </a:r>
          </a:p>
          <a:p>
            <a:r>
              <a:rPr lang="en-US" sz="2400" dirty="0" smtClean="0"/>
              <a:t>Core </a:t>
            </a:r>
            <a:r>
              <a:rPr lang="en-US" sz="2400" dirty="0"/>
              <a:t>to this system is the virtual infrastructure manager (VIM) that coordinates the server hardware so that virtual server instances can be created from the most expedient underlying physical server. </a:t>
            </a:r>
            <a:endParaRPr lang="en-US" sz="2400" dirty="0" smtClean="0"/>
          </a:p>
          <a:p>
            <a:r>
              <a:rPr lang="en-US" sz="2400" dirty="0" smtClean="0"/>
              <a:t>VIM </a:t>
            </a:r>
            <a:r>
              <a:rPr lang="en-US" sz="2400" dirty="0"/>
              <a:t>can create and manage multiple instances of a hypervisor across different physical servers or allocate a virtual server on one physical server to another (or to a resource pool</a:t>
            </a:r>
            <a:r>
              <a:rPr lang="en-US" sz="2400" dirty="0" smtClean="0"/>
              <a:t>).</a:t>
            </a:r>
            <a:endParaRPr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76" y="952500"/>
            <a:ext cx="27051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1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Tasks Done Thru Resource Management System</a:t>
            </a:r>
            <a:endParaRPr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anaging </a:t>
            </a:r>
            <a:r>
              <a:rPr lang="en-US" sz="2400" dirty="0"/>
              <a:t>virtual IT resource templates that are used to create pre-built instances, such as virtual server </a:t>
            </a:r>
            <a:r>
              <a:rPr lang="en-US" sz="2400" dirty="0" smtClean="0"/>
              <a:t>images.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llocating </a:t>
            </a:r>
            <a:r>
              <a:rPr lang="en-US" sz="2400" dirty="0"/>
              <a:t>and releasing virtual IT resources into the available physical infrastructure in response to the starting, pausing, resuming, and termination </a:t>
            </a:r>
            <a:r>
              <a:rPr lang="en-US" sz="2400" dirty="0" smtClean="0"/>
              <a:t>of virtual IT resources instances.</a:t>
            </a:r>
          </a:p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40832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Tasks Done Thru Resource Management System</a:t>
            </a:r>
            <a:endParaRPr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Coordinating IT resources in relation to the involvement of other mechanisms, such as resource replication, load balancer, and failover system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Enforcing </a:t>
            </a:r>
            <a:r>
              <a:rPr lang="en-US" sz="2400" dirty="0"/>
              <a:t>usage and security policies throughout the lifecycle of cloud service </a:t>
            </a:r>
            <a:r>
              <a:rPr lang="en-US" sz="2400" dirty="0" smtClean="0"/>
              <a:t>instances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onitoring </a:t>
            </a:r>
            <a:r>
              <a:rPr lang="en-US" sz="2400" dirty="0"/>
              <a:t>operational conditions of IT </a:t>
            </a:r>
            <a:r>
              <a:rPr lang="en-US" sz="2400" dirty="0" smtClean="0"/>
              <a:t>resources.</a:t>
            </a:r>
            <a:endParaRPr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1066800"/>
            <a:ext cx="72517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SLA Management System</a:t>
            </a:r>
            <a:endParaRPr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This </a:t>
            </a:r>
            <a:r>
              <a:rPr lang="en-US" sz="2400" dirty="0"/>
              <a:t>mechanism represents a range of commercially available cloud management products that provide features pertaining to the administration, collection, storage, reporting, and runtime notification of SLA data. </a:t>
            </a:r>
            <a:endParaRPr lang="en-US" sz="2400" dirty="0" smtClean="0"/>
          </a:p>
          <a:p>
            <a:r>
              <a:rPr lang="en-US" sz="2400" dirty="0" smtClean="0"/>
              <a:t>An </a:t>
            </a:r>
            <a:r>
              <a:rPr lang="en-US" sz="2400" dirty="0"/>
              <a:t>SLA management system deployment will generally include a repository used to store and retrieve collected SLA data based on pre-defined metrics and reporting parameters</a:t>
            </a:r>
            <a:r>
              <a:rPr lang="en-US" sz="2400" dirty="0" smtClean="0"/>
              <a:t>.</a:t>
            </a:r>
            <a:endParaRPr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33" y="1257300"/>
            <a:ext cx="27305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5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5" y="863805"/>
            <a:ext cx="8532796" cy="509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9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Billing Management System</a:t>
            </a:r>
            <a:endParaRPr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98911" y="1752600"/>
            <a:ext cx="7543800" cy="484590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This system is </a:t>
            </a:r>
            <a:r>
              <a:rPr lang="en-US" sz="2400" dirty="0"/>
              <a:t>dedicated to the collection and processing of usage data as it pertains to cloud provider accounting and cloud consumer billing. </a:t>
            </a:r>
            <a:endParaRPr lang="en-US" sz="2400" dirty="0" smtClean="0"/>
          </a:p>
          <a:p>
            <a:r>
              <a:rPr lang="en-US" sz="2400" dirty="0" smtClean="0"/>
              <a:t>Specifically</a:t>
            </a:r>
            <a:r>
              <a:rPr lang="en-US" sz="2400" dirty="0"/>
              <a:t>, the billing management system relies on pay-per-use monitors to gather runtime usage data that is stored in a repository that the system components then draw from for </a:t>
            </a:r>
            <a:endParaRPr lang="en-US" sz="2400" dirty="0" smtClean="0"/>
          </a:p>
          <a:p>
            <a:pPr lvl="1"/>
            <a:r>
              <a:rPr lang="en-US" sz="2100" dirty="0" smtClean="0"/>
              <a:t>billing</a:t>
            </a:r>
            <a:r>
              <a:rPr lang="en-US" sz="2100" dirty="0"/>
              <a:t>, </a:t>
            </a:r>
            <a:endParaRPr lang="en-US" sz="2100" dirty="0" smtClean="0"/>
          </a:p>
          <a:p>
            <a:pPr lvl="1"/>
            <a:r>
              <a:rPr lang="en-US" sz="2100" dirty="0" smtClean="0"/>
              <a:t>reporting</a:t>
            </a:r>
            <a:r>
              <a:rPr lang="en-US" sz="2100" dirty="0"/>
              <a:t>, and </a:t>
            </a:r>
            <a:endParaRPr lang="en-US" sz="2100" dirty="0" smtClean="0"/>
          </a:p>
          <a:p>
            <a:pPr lvl="1"/>
            <a:r>
              <a:rPr lang="en-US" sz="2100" dirty="0" smtClean="0"/>
              <a:t>invoicing purposes.</a:t>
            </a:r>
            <a:endParaRPr sz="2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03" y="1351005"/>
            <a:ext cx="27051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0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0"/>
            <a:ext cx="5543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Topics</a:t>
            </a:r>
            <a:endParaRPr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Remote Administration Mechanism</a:t>
            </a:r>
          </a:p>
          <a:p>
            <a:r>
              <a:rPr lang="en-US" sz="2800" dirty="0" smtClean="0"/>
              <a:t>Resource Management Mechanism</a:t>
            </a:r>
          </a:p>
          <a:p>
            <a:r>
              <a:rPr lang="en-US" sz="2800" dirty="0" smtClean="0"/>
              <a:t>SLA Management System</a:t>
            </a:r>
            <a:endParaRPr lang="en-US" sz="2800" dirty="0"/>
          </a:p>
          <a:p>
            <a:r>
              <a:rPr lang="en-US" sz="2800" dirty="0" smtClean="0"/>
              <a:t>Billing Management System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Remote Administration Mechanism</a:t>
            </a:r>
            <a:endParaRPr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This mechanism provides </a:t>
            </a:r>
            <a:r>
              <a:rPr lang="en-US" sz="2400" dirty="0"/>
              <a:t>tools and user-interfaces for external cloud resource administrators to configure and administer cloud-based IT resources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It establishes </a:t>
            </a:r>
            <a:r>
              <a:rPr lang="en-US" sz="2400" dirty="0"/>
              <a:t>a portal for access to administration and management features of various underlying systems, including the resource management, SLA management, and billing management </a:t>
            </a:r>
            <a:r>
              <a:rPr lang="en-US" sz="2400" dirty="0" smtClean="0"/>
              <a:t>systems</a:t>
            </a:r>
            <a:r>
              <a:rPr lang="en-US" sz="2400" dirty="0"/>
              <a:t>.</a:t>
            </a:r>
            <a:endParaRPr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011" y="5036751"/>
            <a:ext cx="2235200" cy="171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384300"/>
            <a:ext cx="72263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9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Remote Administration Mechanism</a:t>
            </a:r>
            <a:endParaRPr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Tools and APIs provided by Remote Administration Mechanism are typically used by a cloud provider to develop and customize online portal.</a:t>
            </a:r>
          </a:p>
          <a:p>
            <a:r>
              <a:rPr lang="en-US" sz="2400" dirty="0" smtClean="0"/>
              <a:t>Two types:</a:t>
            </a:r>
          </a:p>
          <a:p>
            <a:pPr lvl="1"/>
            <a:r>
              <a:rPr lang="en-US" sz="2100" dirty="0" smtClean="0"/>
              <a:t>Usage and Administration Portal</a:t>
            </a:r>
          </a:p>
          <a:p>
            <a:pPr lvl="1"/>
            <a:r>
              <a:rPr lang="en-US" sz="2100" dirty="0" smtClean="0"/>
              <a:t>Self-service Portal</a:t>
            </a:r>
            <a:endParaRPr sz="2100" dirty="0"/>
          </a:p>
        </p:txBody>
      </p:sp>
    </p:spTree>
    <p:extLst>
      <p:ext uri="{BB962C8B-B14F-4D97-AF65-F5344CB8AC3E}">
        <p14:creationId xmlns:p14="http://schemas.microsoft.com/office/powerpoint/2010/main" val="214733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Usage and Administrative Portal</a:t>
            </a:r>
            <a:endParaRPr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dirty="0"/>
              <a:t>general purpose portal that centralizes management controls to different cloud-based IT resources and can further provide IT resource usage reports. </a:t>
            </a:r>
            <a:endParaRPr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10" y="3558060"/>
            <a:ext cx="1727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Self-service Portal</a:t>
            </a:r>
            <a:endParaRPr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portal </a:t>
            </a:r>
            <a:r>
              <a:rPr lang="en-US" sz="2400" dirty="0"/>
              <a:t>that allows cloud consumers to search an up-to-date list of cloud services and IT resources that are available from a cloud provider (usually for lease). The cloud consumer submits its chosen items to the cloud provider for </a:t>
            </a:r>
            <a:r>
              <a:rPr lang="en-US" sz="2400" dirty="0" smtClean="0"/>
              <a:t>provisioning.</a:t>
            </a:r>
            <a:endParaRPr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13" y="4140200"/>
            <a:ext cx="1541868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sz="40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98" y="1752600"/>
            <a:ext cx="7115429" cy="4229100"/>
          </a:xfrm>
        </p:spPr>
      </p:pic>
    </p:spTree>
    <p:extLst>
      <p:ext uri="{BB962C8B-B14F-4D97-AF65-F5344CB8AC3E}">
        <p14:creationId xmlns:p14="http://schemas.microsoft.com/office/powerpoint/2010/main" val="17652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Things Cloud Consumers Can Do</a:t>
            </a:r>
            <a:endParaRPr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onfiguring </a:t>
            </a:r>
            <a:r>
              <a:rPr lang="en-US" sz="2400" dirty="0"/>
              <a:t>and setting up cloud </a:t>
            </a:r>
            <a:r>
              <a:rPr lang="en-US" sz="2400" dirty="0" smtClean="0"/>
              <a:t>services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rovisioning </a:t>
            </a:r>
            <a:r>
              <a:rPr lang="en-US" sz="2400" dirty="0"/>
              <a:t>and releasing IT resource for on-demand cloud </a:t>
            </a:r>
            <a:r>
              <a:rPr lang="en-US" sz="2400" dirty="0" smtClean="0"/>
              <a:t>services</a:t>
            </a:r>
          </a:p>
          <a:p>
            <a:r>
              <a:rPr lang="en-US" sz="2400" dirty="0" smtClean="0"/>
              <a:t>Monitoring </a:t>
            </a:r>
            <a:r>
              <a:rPr lang="en-US" sz="2400" dirty="0"/>
              <a:t>cloud service status, usage, and </a:t>
            </a:r>
            <a:r>
              <a:rPr lang="en-US" sz="2400" dirty="0" smtClean="0"/>
              <a:t>performance</a:t>
            </a:r>
          </a:p>
          <a:p>
            <a:r>
              <a:rPr lang="en-US" sz="2400" dirty="0" smtClean="0"/>
              <a:t>Monitoring </a:t>
            </a:r>
            <a:r>
              <a:rPr lang="en-US" sz="2400" dirty="0" err="1"/>
              <a:t>QoS</a:t>
            </a:r>
            <a:r>
              <a:rPr lang="en-US" sz="2400" dirty="0"/>
              <a:t> and SLA </a:t>
            </a:r>
            <a:r>
              <a:rPr lang="en-US" sz="2400" dirty="0" smtClean="0"/>
              <a:t>fulfillment</a:t>
            </a:r>
          </a:p>
          <a:p>
            <a:r>
              <a:rPr lang="en-US" sz="2400" dirty="0" smtClean="0"/>
              <a:t>Managing </a:t>
            </a:r>
            <a:r>
              <a:rPr lang="en-US" sz="2400" dirty="0"/>
              <a:t>leasing costs and usage </a:t>
            </a:r>
            <a:r>
              <a:rPr lang="en-US" sz="2400" dirty="0" smtClean="0"/>
              <a:t>fees</a:t>
            </a:r>
          </a:p>
          <a:p>
            <a:r>
              <a:rPr lang="en-US" sz="2400" dirty="0" smtClean="0"/>
              <a:t>Managing </a:t>
            </a:r>
            <a:r>
              <a:rPr lang="en-US" sz="2400" dirty="0"/>
              <a:t>user accounts, security credentials, authorization, and access </a:t>
            </a:r>
            <a:r>
              <a:rPr lang="en-US" sz="2400" dirty="0" smtClean="0"/>
              <a:t>control</a:t>
            </a:r>
          </a:p>
          <a:p>
            <a:r>
              <a:rPr lang="en-US" sz="2400" dirty="0" smtClean="0"/>
              <a:t>Tracking </a:t>
            </a:r>
            <a:r>
              <a:rPr lang="en-US" sz="2400" dirty="0"/>
              <a:t>internal and external access to leased </a:t>
            </a:r>
            <a:r>
              <a:rPr lang="en-US" sz="2400" dirty="0" smtClean="0"/>
              <a:t>services</a:t>
            </a:r>
          </a:p>
          <a:p>
            <a:r>
              <a:rPr lang="en-US" sz="2400" dirty="0" smtClean="0"/>
              <a:t>Planning </a:t>
            </a:r>
            <a:r>
              <a:rPr lang="en-US" sz="2400" dirty="0"/>
              <a:t>and assessing IT resource </a:t>
            </a:r>
            <a:r>
              <a:rPr lang="en-US" sz="2400" dirty="0" smtClean="0"/>
              <a:t>provisioning</a:t>
            </a:r>
          </a:p>
          <a:p>
            <a:r>
              <a:rPr lang="en-US" sz="2400" dirty="0" smtClean="0"/>
              <a:t>Capacity planning.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19800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98908" y="304800"/>
            <a:ext cx="8184454" cy="1219200"/>
          </a:xfrm>
        </p:spPr>
        <p:txBody>
          <a:bodyPr anchor="t">
            <a:normAutofit fontScale="90000"/>
          </a:bodyPr>
          <a:lstStyle/>
          <a:p>
            <a:r>
              <a:rPr lang="en-US" sz="2800" dirty="0" smtClean="0"/>
              <a:t>- Standardized API is preferred.</a:t>
            </a:r>
            <a:br>
              <a:rPr lang="en-US" sz="2800" dirty="0" smtClean="0"/>
            </a:br>
            <a:r>
              <a:rPr lang="en-US" sz="2800" dirty="0" smtClean="0"/>
              <a:t>- </a:t>
            </a:r>
            <a:r>
              <a:rPr lang="en-US" sz="2800" dirty="0" smtClean="0"/>
              <a:t>Easy to migrate</a:t>
            </a:r>
            <a:br>
              <a:rPr lang="en-US" sz="2800" dirty="0" smtClean="0"/>
            </a:br>
            <a:r>
              <a:rPr lang="en-US" sz="2800" dirty="0" smtClean="0"/>
              <a:t>- Easy to manage IT resources on multiple clouds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sz="28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59" y="1522277"/>
            <a:ext cx="5474044" cy="4746063"/>
          </a:xfrm>
        </p:spPr>
      </p:pic>
    </p:spTree>
    <p:extLst>
      <p:ext uri="{BB962C8B-B14F-4D97-AF65-F5344CB8AC3E}">
        <p14:creationId xmlns:p14="http://schemas.microsoft.com/office/powerpoint/2010/main" val="2092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themed presentation</Template>
  <TotalTime>133</TotalTime>
  <Words>565</Words>
  <Application>Microsoft Macintosh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Segoe Print</vt:lpstr>
      <vt:lpstr>Arial</vt:lpstr>
      <vt:lpstr>Nature Illustration 16x9</vt:lpstr>
      <vt:lpstr>Cloud Management Mechanisms</vt:lpstr>
      <vt:lpstr>Topics</vt:lpstr>
      <vt:lpstr>Remote Administration Mechanism</vt:lpstr>
      <vt:lpstr>Remote Administration Mechanism</vt:lpstr>
      <vt:lpstr>Usage and Administrative Portal</vt:lpstr>
      <vt:lpstr>Self-service Portal</vt:lpstr>
      <vt:lpstr>PowerPoint Presentation</vt:lpstr>
      <vt:lpstr>Things Cloud Consumers Can Do</vt:lpstr>
      <vt:lpstr>- Standardized API is preferred. - Easy to migrate - Easy to manage IT resources on multiple clouds </vt:lpstr>
      <vt:lpstr>Resource Management System</vt:lpstr>
      <vt:lpstr>Tasks Done Thru Resource Management System</vt:lpstr>
      <vt:lpstr>Tasks Done Thru Resource Management System</vt:lpstr>
      <vt:lpstr>SLA Management System</vt:lpstr>
      <vt:lpstr>PowerPoint Presentation</vt:lpstr>
      <vt:lpstr>Billing Management System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Joey Thumthawatworn</dc:creator>
  <cp:lastModifiedBy>Joey Thumthawatworn</cp:lastModifiedBy>
  <cp:revision>9</cp:revision>
  <dcterms:created xsi:type="dcterms:W3CDTF">2018-09-09T07:10:32Z</dcterms:created>
  <dcterms:modified xsi:type="dcterms:W3CDTF">2018-09-09T09:23:45Z</dcterms:modified>
</cp:coreProperties>
</file>