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5" r:id="rId2"/>
    <p:sldId id="304" r:id="rId3"/>
    <p:sldId id="294" r:id="rId4"/>
    <p:sldId id="282" r:id="rId5"/>
    <p:sldId id="283" r:id="rId6"/>
    <p:sldId id="284" r:id="rId7"/>
    <p:sldId id="285" r:id="rId8"/>
    <p:sldId id="286" r:id="rId9"/>
    <p:sldId id="288" r:id="rId10"/>
    <p:sldId id="287" r:id="rId11"/>
    <p:sldId id="291" r:id="rId12"/>
    <p:sldId id="292" r:id="rId13"/>
    <p:sldId id="289" r:id="rId14"/>
    <p:sldId id="290" r:id="rId15"/>
    <p:sldId id="293" r:id="rId16"/>
    <p:sldId id="296" r:id="rId17"/>
    <p:sldId id="297" r:id="rId18"/>
    <p:sldId id="298" r:id="rId19"/>
    <p:sldId id="299" r:id="rId20"/>
    <p:sldId id="300" r:id="rId21"/>
    <p:sldId id="301" r:id="rId22"/>
    <p:sldId id="305" r:id="rId23"/>
    <p:sldId id="302" r:id="rId24"/>
    <p:sldId id="306" r:id="rId25"/>
    <p:sldId id="308" r:id="rId26"/>
    <p:sldId id="303" r:id="rId27"/>
    <p:sldId id="307" r:id="rId28"/>
    <p:sldId id="309" r:id="rId29"/>
    <p:sldId id="310" r:id="rId30"/>
    <p:sldId id="311" r:id="rId31"/>
    <p:sldId id="312" r:id="rId32"/>
    <p:sldId id="313" r:id="rId33"/>
    <p:sldId id="262" r:id="rId34"/>
    <p:sldId id="314" r:id="rId35"/>
    <p:sldId id="315" r:id="rId36"/>
    <p:sldId id="31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84" autoAdjust="0"/>
  </p:normalViewPr>
  <p:slideViewPr>
    <p:cSldViewPr snapToGrid="0">
      <p:cViewPr varScale="1">
        <p:scale>
          <a:sx n="100" d="100"/>
          <a:sy n="100" d="100"/>
        </p:scale>
        <p:origin x="160" y="24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06225-D74E-8949-B25B-188DC9FE1B25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9A13621E-95D8-5241-9012-D4022E4E04C9}">
      <dgm:prSet phldrT="[Text]"/>
      <dgm:spPr/>
      <dgm:t>
        <a:bodyPr/>
        <a:lstStyle/>
        <a:p>
          <a:r>
            <a:rPr lang="en-US"/>
            <a:t>Optimizing IaaS</a:t>
          </a:r>
        </a:p>
      </dgm:t>
    </dgm:pt>
    <dgm:pt modelId="{3CB4CA29-877C-7247-B04E-F4FEFA08D134}" type="parTrans" cxnId="{472A87DC-1855-0040-A27D-771530BA86EE}">
      <dgm:prSet/>
      <dgm:spPr/>
      <dgm:t>
        <a:bodyPr/>
        <a:lstStyle/>
        <a:p>
          <a:endParaRPr lang="en-US"/>
        </a:p>
      </dgm:t>
    </dgm:pt>
    <dgm:pt modelId="{D2B90950-55FF-C045-913D-CD24CBDA4F9B}" type="sibTrans" cxnId="{472A87DC-1855-0040-A27D-771530BA86EE}">
      <dgm:prSet/>
      <dgm:spPr/>
      <dgm:t>
        <a:bodyPr/>
        <a:lstStyle/>
        <a:p>
          <a:endParaRPr lang="en-US"/>
        </a:p>
      </dgm:t>
    </dgm:pt>
    <dgm:pt modelId="{599C6152-803A-364D-86CA-248EABD47EBD}">
      <dgm:prSet phldrT="[Text]"/>
      <dgm:spPr/>
      <dgm:t>
        <a:bodyPr/>
        <a:lstStyle/>
        <a:p>
          <a:r>
            <a:rPr lang="en-US" dirty="0"/>
            <a:t>Equipping PaaS</a:t>
          </a:r>
        </a:p>
      </dgm:t>
    </dgm:pt>
    <dgm:pt modelId="{BBAD3DD3-2D2C-4B48-8145-0233A8A2C61C}" type="parTrans" cxnId="{938A84D9-688B-174D-95F3-5D7B048E8115}">
      <dgm:prSet/>
      <dgm:spPr/>
      <dgm:t>
        <a:bodyPr/>
        <a:lstStyle/>
        <a:p>
          <a:endParaRPr lang="en-US"/>
        </a:p>
      </dgm:t>
    </dgm:pt>
    <dgm:pt modelId="{E9B7D3EB-AF3C-9545-85C5-FB6823E3223E}" type="sibTrans" cxnId="{938A84D9-688B-174D-95F3-5D7B048E8115}">
      <dgm:prSet/>
      <dgm:spPr/>
      <dgm:t>
        <a:bodyPr/>
        <a:lstStyle/>
        <a:p>
          <a:endParaRPr lang="en-US"/>
        </a:p>
      </dgm:t>
    </dgm:pt>
    <dgm:pt modelId="{764B1666-D49D-864C-AAC6-3AB9317B0B7C}">
      <dgm:prSet phldrT="[Text]"/>
      <dgm:spPr/>
      <dgm:t>
        <a:bodyPr/>
        <a:lstStyle/>
        <a:p>
          <a:r>
            <a:rPr lang="en-US" dirty="0"/>
            <a:t>Building IaaS</a:t>
          </a:r>
        </a:p>
      </dgm:t>
    </dgm:pt>
    <dgm:pt modelId="{F1D95214-3DDF-A545-B589-5F079A31909D}" type="parTrans" cxnId="{CE94FE77-380D-EE4C-A47D-3D7068825758}">
      <dgm:prSet/>
      <dgm:spPr/>
      <dgm:t>
        <a:bodyPr/>
        <a:lstStyle/>
        <a:p>
          <a:endParaRPr lang="en-US"/>
        </a:p>
      </dgm:t>
    </dgm:pt>
    <dgm:pt modelId="{7DB6E16C-3557-974A-8647-53CF08E09861}" type="sibTrans" cxnId="{CE94FE77-380D-EE4C-A47D-3D7068825758}">
      <dgm:prSet/>
      <dgm:spPr/>
      <dgm:t>
        <a:bodyPr/>
        <a:lstStyle/>
        <a:p>
          <a:endParaRPr lang="en-US"/>
        </a:p>
      </dgm:t>
    </dgm:pt>
    <dgm:pt modelId="{A93CEFE0-F4D1-854A-8940-D5CFDFADF2DB}" type="pres">
      <dgm:prSet presAssocID="{9BD06225-D74E-8949-B25B-188DC9FE1B25}" presName="compositeShape" presStyleCnt="0">
        <dgm:presLayoutVars>
          <dgm:dir/>
          <dgm:resizeHandles/>
        </dgm:presLayoutVars>
      </dgm:prSet>
      <dgm:spPr/>
    </dgm:pt>
    <dgm:pt modelId="{CA5B3F50-CEE3-1C48-B717-3DD3F2E3D8AB}" type="pres">
      <dgm:prSet presAssocID="{9BD06225-D74E-8949-B25B-188DC9FE1B25}" presName="pyramid" presStyleLbl="node1" presStyleIdx="0" presStyleCnt="1"/>
      <dgm:spPr/>
    </dgm:pt>
    <dgm:pt modelId="{CE76A3D3-6A82-C241-911A-AF33E0A96C5B}" type="pres">
      <dgm:prSet presAssocID="{9BD06225-D74E-8949-B25B-188DC9FE1B25}" presName="theList" presStyleCnt="0"/>
      <dgm:spPr/>
    </dgm:pt>
    <dgm:pt modelId="{3F856413-CFAB-A046-9BE6-01C87BF6E3A8}" type="pres">
      <dgm:prSet presAssocID="{9A13621E-95D8-5241-9012-D4022E4E04C9}" presName="aNode" presStyleLbl="fgAcc1" presStyleIdx="0" presStyleCnt="3">
        <dgm:presLayoutVars>
          <dgm:bulletEnabled val="1"/>
        </dgm:presLayoutVars>
      </dgm:prSet>
      <dgm:spPr/>
    </dgm:pt>
    <dgm:pt modelId="{88CA3CB7-45C2-524E-8F10-B46F5F676BC9}" type="pres">
      <dgm:prSet presAssocID="{9A13621E-95D8-5241-9012-D4022E4E04C9}" presName="aSpace" presStyleCnt="0"/>
      <dgm:spPr/>
    </dgm:pt>
    <dgm:pt modelId="{D4A17DBA-B11A-6B47-B8C3-1BD805FB66EB}" type="pres">
      <dgm:prSet presAssocID="{599C6152-803A-364D-86CA-248EABD47EBD}" presName="aNode" presStyleLbl="fgAcc1" presStyleIdx="1" presStyleCnt="3">
        <dgm:presLayoutVars>
          <dgm:bulletEnabled val="1"/>
        </dgm:presLayoutVars>
      </dgm:prSet>
      <dgm:spPr/>
    </dgm:pt>
    <dgm:pt modelId="{0749D71B-9371-4944-8D32-DB8343913D5F}" type="pres">
      <dgm:prSet presAssocID="{599C6152-803A-364D-86CA-248EABD47EBD}" presName="aSpace" presStyleCnt="0"/>
      <dgm:spPr/>
    </dgm:pt>
    <dgm:pt modelId="{53E8AE19-27E0-E64C-8EFD-FF4597E18251}" type="pres">
      <dgm:prSet presAssocID="{764B1666-D49D-864C-AAC6-3AB9317B0B7C}" presName="aNode" presStyleLbl="fgAcc1" presStyleIdx="2" presStyleCnt="3">
        <dgm:presLayoutVars>
          <dgm:bulletEnabled val="1"/>
        </dgm:presLayoutVars>
      </dgm:prSet>
      <dgm:spPr/>
    </dgm:pt>
    <dgm:pt modelId="{3BF44B7A-1048-3A41-8987-CB66D0759EE4}" type="pres">
      <dgm:prSet presAssocID="{764B1666-D49D-864C-AAC6-3AB9317B0B7C}" presName="aSpace" presStyleCnt="0"/>
      <dgm:spPr/>
    </dgm:pt>
  </dgm:ptLst>
  <dgm:cxnLst>
    <dgm:cxn modelId="{0552C12C-58A6-6B4C-97E8-B2BD354D3DEB}" type="presOf" srcId="{599C6152-803A-364D-86CA-248EABD47EBD}" destId="{D4A17DBA-B11A-6B47-B8C3-1BD805FB66EB}" srcOrd="0" destOrd="0" presId="urn:microsoft.com/office/officeart/2005/8/layout/pyramid2"/>
    <dgm:cxn modelId="{63B0F453-5EC0-4B42-AFC6-F3F0C7460923}" type="presOf" srcId="{9BD06225-D74E-8949-B25B-188DC9FE1B25}" destId="{A93CEFE0-F4D1-854A-8940-D5CFDFADF2DB}" srcOrd="0" destOrd="0" presId="urn:microsoft.com/office/officeart/2005/8/layout/pyramid2"/>
    <dgm:cxn modelId="{CE94FE77-380D-EE4C-A47D-3D7068825758}" srcId="{9BD06225-D74E-8949-B25B-188DC9FE1B25}" destId="{764B1666-D49D-864C-AAC6-3AB9317B0B7C}" srcOrd="2" destOrd="0" parTransId="{F1D95214-3DDF-A545-B589-5F079A31909D}" sibTransId="{7DB6E16C-3557-974A-8647-53CF08E09861}"/>
    <dgm:cxn modelId="{2C5CD0AC-4E8B-914B-A196-6E6437A89F35}" type="presOf" srcId="{9A13621E-95D8-5241-9012-D4022E4E04C9}" destId="{3F856413-CFAB-A046-9BE6-01C87BF6E3A8}" srcOrd="0" destOrd="0" presId="urn:microsoft.com/office/officeart/2005/8/layout/pyramid2"/>
    <dgm:cxn modelId="{40CF56C2-6D23-D449-807A-F495DD58F918}" type="presOf" srcId="{764B1666-D49D-864C-AAC6-3AB9317B0B7C}" destId="{53E8AE19-27E0-E64C-8EFD-FF4597E18251}" srcOrd="0" destOrd="0" presId="urn:microsoft.com/office/officeart/2005/8/layout/pyramid2"/>
    <dgm:cxn modelId="{938A84D9-688B-174D-95F3-5D7B048E8115}" srcId="{9BD06225-D74E-8949-B25B-188DC9FE1B25}" destId="{599C6152-803A-364D-86CA-248EABD47EBD}" srcOrd="1" destOrd="0" parTransId="{BBAD3DD3-2D2C-4B48-8145-0233A8A2C61C}" sibTransId="{E9B7D3EB-AF3C-9545-85C5-FB6823E3223E}"/>
    <dgm:cxn modelId="{472A87DC-1855-0040-A27D-771530BA86EE}" srcId="{9BD06225-D74E-8949-B25B-188DC9FE1B25}" destId="{9A13621E-95D8-5241-9012-D4022E4E04C9}" srcOrd="0" destOrd="0" parTransId="{3CB4CA29-877C-7247-B04E-F4FEFA08D134}" sibTransId="{D2B90950-55FF-C045-913D-CD24CBDA4F9B}"/>
    <dgm:cxn modelId="{32D557A3-B4FA-2146-98D9-56E13A8DCBB2}" type="presParOf" srcId="{A93CEFE0-F4D1-854A-8940-D5CFDFADF2DB}" destId="{CA5B3F50-CEE3-1C48-B717-3DD3F2E3D8AB}" srcOrd="0" destOrd="0" presId="urn:microsoft.com/office/officeart/2005/8/layout/pyramid2"/>
    <dgm:cxn modelId="{F22C421C-4BDC-494E-A2A7-057B483A6494}" type="presParOf" srcId="{A93CEFE0-F4D1-854A-8940-D5CFDFADF2DB}" destId="{CE76A3D3-6A82-C241-911A-AF33E0A96C5B}" srcOrd="1" destOrd="0" presId="urn:microsoft.com/office/officeart/2005/8/layout/pyramid2"/>
    <dgm:cxn modelId="{390822BB-D87B-4F44-8C84-5C92466487CE}" type="presParOf" srcId="{CE76A3D3-6A82-C241-911A-AF33E0A96C5B}" destId="{3F856413-CFAB-A046-9BE6-01C87BF6E3A8}" srcOrd="0" destOrd="0" presId="urn:microsoft.com/office/officeart/2005/8/layout/pyramid2"/>
    <dgm:cxn modelId="{79D2AAAF-B16E-8B43-94E6-14F926B82A6C}" type="presParOf" srcId="{CE76A3D3-6A82-C241-911A-AF33E0A96C5B}" destId="{88CA3CB7-45C2-524E-8F10-B46F5F676BC9}" srcOrd="1" destOrd="0" presId="urn:microsoft.com/office/officeart/2005/8/layout/pyramid2"/>
    <dgm:cxn modelId="{5293AA3B-870E-4B4E-B735-4241A5403DEB}" type="presParOf" srcId="{CE76A3D3-6A82-C241-911A-AF33E0A96C5B}" destId="{D4A17DBA-B11A-6B47-B8C3-1BD805FB66EB}" srcOrd="2" destOrd="0" presId="urn:microsoft.com/office/officeart/2005/8/layout/pyramid2"/>
    <dgm:cxn modelId="{E760C4E2-34D0-B34D-85DD-BA0FEEE1F6E9}" type="presParOf" srcId="{CE76A3D3-6A82-C241-911A-AF33E0A96C5B}" destId="{0749D71B-9371-4944-8D32-DB8343913D5F}" srcOrd="3" destOrd="0" presId="urn:microsoft.com/office/officeart/2005/8/layout/pyramid2"/>
    <dgm:cxn modelId="{93D3962A-AE36-184A-BEE0-58D828D4D047}" type="presParOf" srcId="{CE76A3D3-6A82-C241-911A-AF33E0A96C5B}" destId="{53E8AE19-27E0-E64C-8EFD-FF4597E18251}" srcOrd="4" destOrd="0" presId="urn:microsoft.com/office/officeart/2005/8/layout/pyramid2"/>
    <dgm:cxn modelId="{B13056A4-D8B6-6F49-A810-F77B9B4E4347}" type="presParOf" srcId="{CE76A3D3-6A82-C241-911A-AF33E0A96C5B}" destId="{3BF44B7A-1048-3A41-8987-CB66D0759EE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D06225-D74E-8949-B25B-188DC9FE1B25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9A13621E-95D8-5241-9012-D4022E4E04C9}">
      <dgm:prSet phldrT="[Text]"/>
      <dgm:spPr/>
      <dgm:t>
        <a:bodyPr/>
        <a:lstStyle/>
        <a:p>
          <a:r>
            <a:rPr lang="en-US" dirty="0"/>
            <a:t>Working with IaaS</a:t>
          </a:r>
        </a:p>
      </dgm:t>
    </dgm:pt>
    <dgm:pt modelId="{3CB4CA29-877C-7247-B04E-F4FEFA08D134}" type="parTrans" cxnId="{472A87DC-1855-0040-A27D-771530BA86EE}">
      <dgm:prSet/>
      <dgm:spPr/>
      <dgm:t>
        <a:bodyPr/>
        <a:lstStyle/>
        <a:p>
          <a:endParaRPr lang="en-US"/>
        </a:p>
      </dgm:t>
    </dgm:pt>
    <dgm:pt modelId="{D2B90950-55FF-C045-913D-CD24CBDA4F9B}" type="sibTrans" cxnId="{472A87DC-1855-0040-A27D-771530BA86EE}">
      <dgm:prSet/>
      <dgm:spPr/>
      <dgm:t>
        <a:bodyPr/>
        <a:lstStyle/>
        <a:p>
          <a:endParaRPr lang="en-US"/>
        </a:p>
      </dgm:t>
    </dgm:pt>
    <dgm:pt modelId="{599C6152-803A-364D-86CA-248EABD47EBD}">
      <dgm:prSet phldrT="[Text]"/>
      <dgm:spPr/>
      <dgm:t>
        <a:bodyPr/>
        <a:lstStyle/>
        <a:p>
          <a:r>
            <a:rPr lang="en-US" dirty="0"/>
            <a:t>Working with PaaS</a:t>
          </a:r>
        </a:p>
      </dgm:t>
    </dgm:pt>
    <dgm:pt modelId="{BBAD3DD3-2D2C-4B48-8145-0233A8A2C61C}" type="parTrans" cxnId="{938A84D9-688B-174D-95F3-5D7B048E8115}">
      <dgm:prSet/>
      <dgm:spPr/>
      <dgm:t>
        <a:bodyPr/>
        <a:lstStyle/>
        <a:p>
          <a:endParaRPr lang="en-US"/>
        </a:p>
      </dgm:t>
    </dgm:pt>
    <dgm:pt modelId="{E9B7D3EB-AF3C-9545-85C5-FB6823E3223E}" type="sibTrans" cxnId="{938A84D9-688B-174D-95F3-5D7B048E8115}">
      <dgm:prSet/>
      <dgm:spPr/>
      <dgm:t>
        <a:bodyPr/>
        <a:lstStyle/>
        <a:p>
          <a:endParaRPr lang="en-US"/>
        </a:p>
      </dgm:t>
    </dgm:pt>
    <dgm:pt modelId="{764B1666-D49D-864C-AAC6-3AB9317B0B7C}">
      <dgm:prSet phldrT="[Text]"/>
      <dgm:spPr/>
      <dgm:t>
        <a:bodyPr/>
        <a:lstStyle/>
        <a:p>
          <a:r>
            <a:rPr lang="en-US" dirty="0"/>
            <a:t>Working with IaaS</a:t>
          </a:r>
        </a:p>
      </dgm:t>
    </dgm:pt>
    <dgm:pt modelId="{F1D95214-3DDF-A545-B589-5F079A31909D}" type="parTrans" cxnId="{CE94FE77-380D-EE4C-A47D-3D7068825758}">
      <dgm:prSet/>
      <dgm:spPr/>
      <dgm:t>
        <a:bodyPr/>
        <a:lstStyle/>
        <a:p>
          <a:endParaRPr lang="en-US"/>
        </a:p>
      </dgm:t>
    </dgm:pt>
    <dgm:pt modelId="{7DB6E16C-3557-974A-8647-53CF08E09861}" type="sibTrans" cxnId="{CE94FE77-380D-EE4C-A47D-3D7068825758}">
      <dgm:prSet/>
      <dgm:spPr/>
      <dgm:t>
        <a:bodyPr/>
        <a:lstStyle/>
        <a:p>
          <a:endParaRPr lang="en-US"/>
        </a:p>
      </dgm:t>
    </dgm:pt>
    <dgm:pt modelId="{A93CEFE0-F4D1-854A-8940-D5CFDFADF2DB}" type="pres">
      <dgm:prSet presAssocID="{9BD06225-D74E-8949-B25B-188DC9FE1B25}" presName="compositeShape" presStyleCnt="0">
        <dgm:presLayoutVars>
          <dgm:dir/>
          <dgm:resizeHandles/>
        </dgm:presLayoutVars>
      </dgm:prSet>
      <dgm:spPr/>
    </dgm:pt>
    <dgm:pt modelId="{CA5B3F50-CEE3-1C48-B717-3DD3F2E3D8AB}" type="pres">
      <dgm:prSet presAssocID="{9BD06225-D74E-8949-B25B-188DC9FE1B25}" presName="pyramid" presStyleLbl="node1" presStyleIdx="0" presStyleCnt="1"/>
      <dgm:spPr/>
    </dgm:pt>
    <dgm:pt modelId="{CE76A3D3-6A82-C241-911A-AF33E0A96C5B}" type="pres">
      <dgm:prSet presAssocID="{9BD06225-D74E-8949-B25B-188DC9FE1B25}" presName="theList" presStyleCnt="0"/>
      <dgm:spPr/>
    </dgm:pt>
    <dgm:pt modelId="{3F856413-CFAB-A046-9BE6-01C87BF6E3A8}" type="pres">
      <dgm:prSet presAssocID="{9A13621E-95D8-5241-9012-D4022E4E04C9}" presName="aNode" presStyleLbl="fgAcc1" presStyleIdx="0" presStyleCnt="3" custScaleX="103920">
        <dgm:presLayoutVars>
          <dgm:bulletEnabled val="1"/>
        </dgm:presLayoutVars>
      </dgm:prSet>
      <dgm:spPr/>
    </dgm:pt>
    <dgm:pt modelId="{88CA3CB7-45C2-524E-8F10-B46F5F676BC9}" type="pres">
      <dgm:prSet presAssocID="{9A13621E-95D8-5241-9012-D4022E4E04C9}" presName="aSpace" presStyleCnt="0"/>
      <dgm:spPr/>
    </dgm:pt>
    <dgm:pt modelId="{D4A17DBA-B11A-6B47-B8C3-1BD805FB66EB}" type="pres">
      <dgm:prSet presAssocID="{599C6152-803A-364D-86CA-248EABD47EBD}" presName="aNode" presStyleLbl="fgAcc1" presStyleIdx="1" presStyleCnt="3" custScaleX="103009">
        <dgm:presLayoutVars>
          <dgm:bulletEnabled val="1"/>
        </dgm:presLayoutVars>
      </dgm:prSet>
      <dgm:spPr/>
    </dgm:pt>
    <dgm:pt modelId="{0749D71B-9371-4944-8D32-DB8343913D5F}" type="pres">
      <dgm:prSet presAssocID="{599C6152-803A-364D-86CA-248EABD47EBD}" presName="aSpace" presStyleCnt="0"/>
      <dgm:spPr/>
    </dgm:pt>
    <dgm:pt modelId="{53E8AE19-27E0-E64C-8EFD-FF4597E18251}" type="pres">
      <dgm:prSet presAssocID="{764B1666-D49D-864C-AAC6-3AB9317B0B7C}" presName="aNode" presStyleLbl="fgAcc1" presStyleIdx="2" presStyleCnt="3" custScaleX="103783">
        <dgm:presLayoutVars>
          <dgm:bulletEnabled val="1"/>
        </dgm:presLayoutVars>
      </dgm:prSet>
      <dgm:spPr/>
    </dgm:pt>
    <dgm:pt modelId="{3BF44B7A-1048-3A41-8987-CB66D0759EE4}" type="pres">
      <dgm:prSet presAssocID="{764B1666-D49D-864C-AAC6-3AB9317B0B7C}" presName="aSpace" presStyleCnt="0"/>
      <dgm:spPr/>
    </dgm:pt>
  </dgm:ptLst>
  <dgm:cxnLst>
    <dgm:cxn modelId="{0552C12C-58A6-6B4C-97E8-B2BD354D3DEB}" type="presOf" srcId="{599C6152-803A-364D-86CA-248EABD47EBD}" destId="{D4A17DBA-B11A-6B47-B8C3-1BD805FB66EB}" srcOrd="0" destOrd="0" presId="urn:microsoft.com/office/officeart/2005/8/layout/pyramid2"/>
    <dgm:cxn modelId="{63B0F453-5EC0-4B42-AFC6-F3F0C7460923}" type="presOf" srcId="{9BD06225-D74E-8949-B25B-188DC9FE1B25}" destId="{A93CEFE0-F4D1-854A-8940-D5CFDFADF2DB}" srcOrd="0" destOrd="0" presId="urn:microsoft.com/office/officeart/2005/8/layout/pyramid2"/>
    <dgm:cxn modelId="{CE94FE77-380D-EE4C-A47D-3D7068825758}" srcId="{9BD06225-D74E-8949-B25B-188DC9FE1B25}" destId="{764B1666-D49D-864C-AAC6-3AB9317B0B7C}" srcOrd="2" destOrd="0" parTransId="{F1D95214-3DDF-A545-B589-5F079A31909D}" sibTransId="{7DB6E16C-3557-974A-8647-53CF08E09861}"/>
    <dgm:cxn modelId="{2C5CD0AC-4E8B-914B-A196-6E6437A89F35}" type="presOf" srcId="{9A13621E-95D8-5241-9012-D4022E4E04C9}" destId="{3F856413-CFAB-A046-9BE6-01C87BF6E3A8}" srcOrd="0" destOrd="0" presId="urn:microsoft.com/office/officeart/2005/8/layout/pyramid2"/>
    <dgm:cxn modelId="{40CF56C2-6D23-D449-807A-F495DD58F918}" type="presOf" srcId="{764B1666-D49D-864C-AAC6-3AB9317B0B7C}" destId="{53E8AE19-27E0-E64C-8EFD-FF4597E18251}" srcOrd="0" destOrd="0" presId="urn:microsoft.com/office/officeart/2005/8/layout/pyramid2"/>
    <dgm:cxn modelId="{938A84D9-688B-174D-95F3-5D7B048E8115}" srcId="{9BD06225-D74E-8949-B25B-188DC9FE1B25}" destId="{599C6152-803A-364D-86CA-248EABD47EBD}" srcOrd="1" destOrd="0" parTransId="{BBAD3DD3-2D2C-4B48-8145-0233A8A2C61C}" sibTransId="{E9B7D3EB-AF3C-9545-85C5-FB6823E3223E}"/>
    <dgm:cxn modelId="{472A87DC-1855-0040-A27D-771530BA86EE}" srcId="{9BD06225-D74E-8949-B25B-188DC9FE1B25}" destId="{9A13621E-95D8-5241-9012-D4022E4E04C9}" srcOrd="0" destOrd="0" parTransId="{3CB4CA29-877C-7247-B04E-F4FEFA08D134}" sibTransId="{D2B90950-55FF-C045-913D-CD24CBDA4F9B}"/>
    <dgm:cxn modelId="{32D557A3-B4FA-2146-98D9-56E13A8DCBB2}" type="presParOf" srcId="{A93CEFE0-F4D1-854A-8940-D5CFDFADF2DB}" destId="{CA5B3F50-CEE3-1C48-B717-3DD3F2E3D8AB}" srcOrd="0" destOrd="0" presId="urn:microsoft.com/office/officeart/2005/8/layout/pyramid2"/>
    <dgm:cxn modelId="{F22C421C-4BDC-494E-A2A7-057B483A6494}" type="presParOf" srcId="{A93CEFE0-F4D1-854A-8940-D5CFDFADF2DB}" destId="{CE76A3D3-6A82-C241-911A-AF33E0A96C5B}" srcOrd="1" destOrd="0" presId="urn:microsoft.com/office/officeart/2005/8/layout/pyramid2"/>
    <dgm:cxn modelId="{390822BB-D87B-4F44-8C84-5C92466487CE}" type="presParOf" srcId="{CE76A3D3-6A82-C241-911A-AF33E0A96C5B}" destId="{3F856413-CFAB-A046-9BE6-01C87BF6E3A8}" srcOrd="0" destOrd="0" presId="urn:microsoft.com/office/officeart/2005/8/layout/pyramid2"/>
    <dgm:cxn modelId="{79D2AAAF-B16E-8B43-94E6-14F926B82A6C}" type="presParOf" srcId="{CE76A3D3-6A82-C241-911A-AF33E0A96C5B}" destId="{88CA3CB7-45C2-524E-8F10-B46F5F676BC9}" srcOrd="1" destOrd="0" presId="urn:microsoft.com/office/officeart/2005/8/layout/pyramid2"/>
    <dgm:cxn modelId="{5293AA3B-870E-4B4E-B735-4241A5403DEB}" type="presParOf" srcId="{CE76A3D3-6A82-C241-911A-AF33E0A96C5B}" destId="{D4A17DBA-B11A-6B47-B8C3-1BD805FB66EB}" srcOrd="2" destOrd="0" presId="urn:microsoft.com/office/officeart/2005/8/layout/pyramid2"/>
    <dgm:cxn modelId="{E760C4E2-34D0-B34D-85DD-BA0FEEE1F6E9}" type="presParOf" srcId="{CE76A3D3-6A82-C241-911A-AF33E0A96C5B}" destId="{0749D71B-9371-4944-8D32-DB8343913D5F}" srcOrd="3" destOrd="0" presId="urn:microsoft.com/office/officeart/2005/8/layout/pyramid2"/>
    <dgm:cxn modelId="{93D3962A-AE36-184A-BEE0-58D828D4D047}" type="presParOf" srcId="{CE76A3D3-6A82-C241-911A-AF33E0A96C5B}" destId="{53E8AE19-27E0-E64C-8EFD-FF4597E18251}" srcOrd="4" destOrd="0" presId="urn:microsoft.com/office/officeart/2005/8/layout/pyramid2"/>
    <dgm:cxn modelId="{B13056A4-D8B6-6F49-A810-F77B9B4E4347}" type="presParOf" srcId="{CE76A3D3-6A82-C241-911A-AF33E0A96C5B}" destId="{3BF44B7A-1048-3A41-8987-CB66D0759EE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B3F50-CEE3-1C48-B717-3DD3F2E3D8AB}">
      <dsp:nvSpPr>
        <dsp:cNvPr id="0" name=""/>
        <dsp:cNvSpPr/>
      </dsp:nvSpPr>
      <dsp:spPr>
        <a:xfrm>
          <a:off x="610552" y="0"/>
          <a:ext cx="6591300" cy="65913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56413-CFAB-A046-9BE6-01C87BF6E3A8}">
      <dsp:nvSpPr>
        <dsp:cNvPr id="0" name=""/>
        <dsp:cNvSpPr/>
      </dsp:nvSpPr>
      <dsp:spPr>
        <a:xfrm>
          <a:off x="3906202" y="662670"/>
          <a:ext cx="4284345" cy="15602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Optimizing IaaS</a:t>
          </a:r>
        </a:p>
      </dsp:txBody>
      <dsp:txXfrm>
        <a:off x="3982369" y="738837"/>
        <a:ext cx="4132011" cy="1407950"/>
      </dsp:txXfrm>
    </dsp:sp>
    <dsp:sp modelId="{D4A17DBA-B11A-6B47-B8C3-1BD805FB66EB}">
      <dsp:nvSpPr>
        <dsp:cNvPr id="0" name=""/>
        <dsp:cNvSpPr/>
      </dsp:nvSpPr>
      <dsp:spPr>
        <a:xfrm>
          <a:off x="3906202" y="2417990"/>
          <a:ext cx="4284345" cy="15602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Equipping PaaS</a:t>
          </a:r>
        </a:p>
      </dsp:txBody>
      <dsp:txXfrm>
        <a:off x="3982369" y="2494157"/>
        <a:ext cx="4132011" cy="1407950"/>
      </dsp:txXfrm>
    </dsp:sp>
    <dsp:sp modelId="{53E8AE19-27E0-E64C-8EFD-FF4597E18251}">
      <dsp:nvSpPr>
        <dsp:cNvPr id="0" name=""/>
        <dsp:cNvSpPr/>
      </dsp:nvSpPr>
      <dsp:spPr>
        <a:xfrm>
          <a:off x="3906202" y="4173309"/>
          <a:ext cx="4284345" cy="15602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Building IaaS</a:t>
          </a:r>
        </a:p>
      </dsp:txBody>
      <dsp:txXfrm>
        <a:off x="3982369" y="4249476"/>
        <a:ext cx="4132011" cy="1407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B3F50-CEE3-1C48-B717-3DD3F2E3D8AB}">
      <dsp:nvSpPr>
        <dsp:cNvPr id="0" name=""/>
        <dsp:cNvSpPr/>
      </dsp:nvSpPr>
      <dsp:spPr>
        <a:xfrm>
          <a:off x="568565" y="0"/>
          <a:ext cx="6591300" cy="65913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56413-CFAB-A046-9BE6-01C87BF6E3A8}">
      <dsp:nvSpPr>
        <dsp:cNvPr id="0" name=""/>
        <dsp:cNvSpPr/>
      </dsp:nvSpPr>
      <dsp:spPr>
        <a:xfrm>
          <a:off x="3780242" y="662670"/>
          <a:ext cx="4452291" cy="15602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Working with IaaS</a:t>
          </a:r>
        </a:p>
      </dsp:txBody>
      <dsp:txXfrm>
        <a:off x="3856409" y="738837"/>
        <a:ext cx="4299957" cy="1407950"/>
      </dsp:txXfrm>
    </dsp:sp>
    <dsp:sp modelId="{D4A17DBA-B11A-6B47-B8C3-1BD805FB66EB}">
      <dsp:nvSpPr>
        <dsp:cNvPr id="0" name=""/>
        <dsp:cNvSpPr/>
      </dsp:nvSpPr>
      <dsp:spPr>
        <a:xfrm>
          <a:off x="3799757" y="2417990"/>
          <a:ext cx="4413260" cy="15602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Working with PaaS</a:t>
          </a:r>
        </a:p>
      </dsp:txBody>
      <dsp:txXfrm>
        <a:off x="3875924" y="2494157"/>
        <a:ext cx="4260926" cy="1407950"/>
      </dsp:txXfrm>
    </dsp:sp>
    <dsp:sp modelId="{53E8AE19-27E0-E64C-8EFD-FF4597E18251}">
      <dsp:nvSpPr>
        <dsp:cNvPr id="0" name=""/>
        <dsp:cNvSpPr/>
      </dsp:nvSpPr>
      <dsp:spPr>
        <a:xfrm>
          <a:off x="3783177" y="4173309"/>
          <a:ext cx="4446421" cy="15602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Working with IaaS</a:t>
          </a:r>
        </a:p>
      </dsp:txBody>
      <dsp:txXfrm>
        <a:off x="3859344" y="4249476"/>
        <a:ext cx="4294087" cy="140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10/31/18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10/31/18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" y="0"/>
            <a:ext cx="9141524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9144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96" y="4724400"/>
            <a:ext cx="914162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99" y="4800600"/>
            <a:ext cx="6858002" cy="11430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5943600"/>
            <a:ext cx="6858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none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25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169" y="685800"/>
            <a:ext cx="4777740" cy="5486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10/31/18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548640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2411" y="2362200"/>
            <a:ext cx="2400300" cy="1993392"/>
          </a:xfrm>
        </p:spPr>
        <p:txBody>
          <a:bodyPr anchor="b">
            <a:normAutofit/>
          </a:bodyPr>
          <a:lstStyle>
            <a:lvl1pPr>
              <a:defRPr sz="25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54864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2411" y="4355592"/>
            <a:ext cx="2400300" cy="164461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10/31/18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10/31/18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10/31/18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10/31/18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 bwMode="ltGray">
          <a:xfrm>
            <a:off x="0" y="0"/>
            <a:ext cx="9141620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2"/>
          <p:cNvSpPr/>
          <p:nvPr/>
        </p:nvSpPr>
        <p:spPr bwMode="white">
          <a:xfrm>
            <a:off x="-1" y="4114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39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10/31/18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39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1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none" baseline="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10/31/18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10/31/18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50" b="0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50" b="0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10/31/18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10/31/18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10/31/18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255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0659" y="685800"/>
            <a:ext cx="5429251" cy="5486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10/31/18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901953"/>
            <a:ext cx="713232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Rectangle 3"/>
          <p:cNvSpPr/>
          <p:nvPr/>
        </p:nvSpPr>
        <p:spPr bwMode="ltGray">
          <a:xfrm>
            <a:off x="1190" y="6583680"/>
            <a:ext cx="9141620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614494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5"/>
          <p:cNvSpPr/>
          <p:nvPr/>
        </p:nvSpPr>
        <p:spPr bwMode="white">
          <a:xfrm>
            <a:off x="1190" y="65836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2"/>
          </p:nvPr>
        </p:nvSpPr>
        <p:spPr>
          <a:xfrm>
            <a:off x="6656832" y="6614494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10/31/18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658100" y="6614494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255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tx2"/>
        </a:buClr>
        <a:buSzPct val="100000"/>
        <a:buFont typeface="Arial" pitchFamily="34" charset="0"/>
        <a:buChar char="▪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SzPct val="100000"/>
        <a:buFont typeface="Arial" pitchFamily="34" charset="0"/>
        <a:buChar char="▪"/>
        <a:defRPr sz="135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Arial" pitchFamily="34" charset="0"/>
        <a:buChar char="▪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Arial" pitchFamily="34" charset="0"/>
        <a:buChar char="▪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Arial" pitchFamily="34" charset="0"/>
        <a:buChar char="▪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Cloud Delivery Model Considerations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Equipping PaaS Environments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5840" y="1901953"/>
            <a:ext cx="7132320" cy="4610058"/>
          </a:xfrm>
        </p:spPr>
        <p:txBody>
          <a:bodyPr>
            <a:normAutofit/>
          </a:bodyPr>
          <a:lstStyle/>
          <a:p>
            <a:r>
              <a:rPr lang="en-US" sz="2000" dirty="0"/>
              <a:t>PaaS environments – outfitted with a selection of application development and deployment platforms.</a:t>
            </a:r>
          </a:p>
          <a:p>
            <a:r>
              <a:rPr lang="en-US" sz="2000" dirty="0"/>
              <a:t>A separate ready-made environment is usually created for each individual platform (matched SDK and IDE).</a:t>
            </a:r>
          </a:p>
          <a:p>
            <a:r>
              <a:rPr lang="en-US" sz="2000" dirty="0"/>
              <a:t>Typically, security restrictions are simulated in the dev. environment.</a:t>
            </a:r>
          </a:p>
          <a:p>
            <a:r>
              <a:rPr lang="en-US" sz="2000" dirty="0"/>
              <a:t>Customized virtual server images with ready-made environments can be created and managed by cloud consumers.</a:t>
            </a:r>
          </a:p>
          <a:p>
            <a:r>
              <a:rPr lang="en-US" sz="2000" dirty="0"/>
              <a:t>Cloud providers rely on a variation of the rapid provisioning architecture known as “platform provisioning”.</a:t>
            </a:r>
          </a:p>
        </p:txBody>
      </p:sp>
    </p:spTree>
    <p:extLst>
      <p:ext uri="{BB962C8B-B14F-4D97-AF65-F5344CB8AC3E}">
        <p14:creationId xmlns:p14="http://schemas.microsoft.com/office/powerpoint/2010/main" val="1253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Equipping PaaS Environments</a:t>
            </a:r>
            <a:br>
              <a:rPr lang="en-US" sz="3600" dirty="0"/>
            </a:br>
            <a:r>
              <a:rPr lang="en-US" sz="3600" dirty="0"/>
              <a:t>(Scalability and Reliability)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5840" y="1901953"/>
            <a:ext cx="7132320" cy="4610058"/>
          </a:xfrm>
        </p:spPr>
        <p:txBody>
          <a:bodyPr>
            <a:normAutofit/>
          </a:bodyPr>
          <a:lstStyle/>
          <a:p>
            <a:r>
              <a:rPr lang="en-US" sz="2000" dirty="0"/>
              <a:t>Scalability requirements are addressed via dynamic scalability and workload distribution architectures.</a:t>
            </a:r>
          </a:p>
          <a:p>
            <a:r>
              <a:rPr lang="en-US" sz="2000" dirty="0"/>
              <a:t>Resource pooling architecture may also be utilized.</a:t>
            </a:r>
          </a:p>
          <a:p>
            <a:r>
              <a:rPr lang="en-US" sz="2000" dirty="0"/>
              <a:t>Network traffic and server-side usage can be evaluated to determine how to scale an overloaded application as per parameters and cost limitations provided by the cloud consumer.</a:t>
            </a:r>
          </a:p>
          <a:p>
            <a:r>
              <a:rPr lang="en-US" sz="2000" dirty="0"/>
              <a:t>Reliability – a standard failover system + non-disruptive service relocation architecture.</a:t>
            </a:r>
          </a:p>
          <a:p>
            <a:r>
              <a:rPr lang="en-US" sz="2000" dirty="0"/>
              <a:t>Resource reservation architecture can be deployed to offer an exclusive access to PaaS-based IT resources.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6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151E30-2E5F-B346-8DD9-967F454F5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39" y="0"/>
            <a:ext cx="4847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5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Equipping PaaS Environments</a:t>
            </a:r>
            <a:br>
              <a:rPr lang="en-US" sz="3600" dirty="0"/>
            </a:br>
            <a:r>
              <a:rPr lang="en-US" sz="3600" dirty="0"/>
              <a:t>(Monitoring)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5840" y="1901953"/>
            <a:ext cx="7132320" cy="4610058"/>
          </a:xfrm>
        </p:spPr>
        <p:txBody>
          <a:bodyPr>
            <a:normAutofit/>
          </a:bodyPr>
          <a:lstStyle/>
          <a:p>
            <a:r>
              <a:rPr lang="en-US" sz="2000" dirty="0"/>
              <a:t>Ready-Made Environment Instances – The applications of these instances are recorded by pay-per-use monitors for the calculation of time-based usage fees.</a:t>
            </a:r>
          </a:p>
          <a:p>
            <a:r>
              <a:rPr lang="en-US" sz="2000" dirty="0"/>
              <a:t>Data Persistence – This statistic is provided by pay-per-use monitors that record the number of objects, individual occupied storage sizes, and database transactions per billing period.</a:t>
            </a:r>
          </a:p>
          <a:p>
            <a:r>
              <a:rPr lang="en-US" sz="2000" dirty="0"/>
              <a:t>Network Usage – Inbound and outbound network usage is tracked for pay-per-use monitors and SLA monitors that track network-related QoS metrics.</a:t>
            </a:r>
          </a:p>
          <a:p>
            <a:r>
              <a:rPr lang="en-US" sz="2000" dirty="0"/>
              <a:t>Failure Conditions – SLA monitors that track the QoS metrics of IT resources need to capture failure statistics.</a:t>
            </a:r>
          </a:p>
          <a:p>
            <a:r>
              <a:rPr lang="en-US" sz="2000" dirty="0"/>
              <a:t>Event Triggers – This metric is primarily used by audit monitors that need to respond to certain types of events.</a:t>
            </a:r>
          </a:p>
        </p:txBody>
      </p:sp>
    </p:spTree>
    <p:extLst>
      <p:ext uri="{BB962C8B-B14F-4D97-AF65-F5344CB8AC3E}">
        <p14:creationId xmlns:p14="http://schemas.microsoft.com/office/powerpoint/2010/main" val="19186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Equipping PaaS Environments</a:t>
            </a:r>
            <a:br>
              <a:rPr lang="en-US" sz="3600" dirty="0"/>
            </a:br>
            <a:r>
              <a:rPr lang="en-US" sz="3600" dirty="0"/>
              <a:t>(Security)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5840" y="1901953"/>
            <a:ext cx="7132320" cy="4610058"/>
          </a:xfrm>
        </p:spPr>
        <p:txBody>
          <a:bodyPr>
            <a:normAutofit/>
          </a:bodyPr>
          <a:lstStyle/>
          <a:p>
            <a:r>
              <a:rPr lang="en-US" sz="2000" dirty="0"/>
              <a:t>No need to introduce the need for new cloud security mechanisms for PaaS environments.</a:t>
            </a:r>
          </a:p>
          <a:p>
            <a:r>
              <a:rPr lang="en-US" sz="20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06504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Optimizing SaaS Environment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5840" y="1901953"/>
            <a:ext cx="7132320" cy="4610058"/>
          </a:xfrm>
        </p:spPr>
        <p:txBody>
          <a:bodyPr>
            <a:normAutofit/>
          </a:bodyPr>
          <a:lstStyle/>
          <a:p>
            <a:r>
              <a:rPr lang="en-US" sz="2000" dirty="0"/>
              <a:t>SaaS-based environments – multitenant environments.</a:t>
            </a:r>
          </a:p>
          <a:p>
            <a:r>
              <a:rPr lang="en-US" sz="2000" dirty="0"/>
              <a:t>SaaS IT resource segregation (isolation) does not occur at the infrastructure level in SaaS as it does it IaaS and PaaS.</a:t>
            </a:r>
          </a:p>
          <a:p>
            <a:r>
              <a:rPr lang="en-US" sz="2000" dirty="0"/>
              <a:t>SaaS relies heavily on dynamic scalability and workload distribution architectures, and also non-disruptive service relocation architecture (ensure a failover system).</a:t>
            </a:r>
          </a:p>
          <a:p>
            <a:r>
              <a:rPr lang="en-US" sz="2000" dirty="0"/>
              <a:t>Unlike IaaS and PaaS, SaaS deployment comes with unique architectural, functional and runtime requirements.</a:t>
            </a:r>
          </a:p>
          <a:p>
            <a:r>
              <a:rPr lang="en-US" sz="2000" dirty="0"/>
              <a:t>These requirements are specific to the nature of business logic.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E03482-2804-F342-8044-95E6EE1B2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168400"/>
            <a:ext cx="70612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5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Recognized Online SaaS Offerings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5840" y="1901953"/>
            <a:ext cx="7132320" cy="4610058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Collaborative authoring and information-sharing (Wikipedia, Blogger)</a:t>
            </a:r>
          </a:p>
          <a:p>
            <a:r>
              <a:rPr lang="en-US" sz="2000" dirty="0"/>
              <a:t>Collaborative management (Zimbra, Google Apps)</a:t>
            </a:r>
          </a:p>
          <a:p>
            <a:r>
              <a:rPr lang="en-US" sz="2000" dirty="0"/>
              <a:t>Conferencing services for instant messaging, audio/video communications (Skype, Google Talk)</a:t>
            </a:r>
          </a:p>
          <a:p>
            <a:r>
              <a:rPr lang="en-US" sz="2000" dirty="0"/>
              <a:t>Enterprise management systems (ERP, CRM, CM)</a:t>
            </a:r>
          </a:p>
          <a:p>
            <a:r>
              <a:rPr lang="en-US" sz="2000" dirty="0"/>
              <a:t>File-sharing and content distribution (YouTube, Dropbox)</a:t>
            </a:r>
          </a:p>
          <a:p>
            <a:r>
              <a:rPr lang="en-US" sz="2000" dirty="0"/>
              <a:t>Industry-specific software (engineering, bioinformatics)</a:t>
            </a:r>
          </a:p>
          <a:p>
            <a:r>
              <a:rPr lang="en-US" sz="2000" dirty="0"/>
              <a:t>Messaging systems (e-mail, voicemail)</a:t>
            </a:r>
          </a:p>
          <a:p>
            <a:r>
              <a:rPr lang="en-US" sz="2000" dirty="0"/>
              <a:t>Mobile application marketplaces (Android Play Store, Apple App Store)</a:t>
            </a:r>
          </a:p>
          <a:p>
            <a:r>
              <a:rPr lang="en-US" sz="2000" dirty="0"/>
              <a:t>Office productivity software suites (Microsoft Office, Adobe Creative Cloud)</a:t>
            </a:r>
          </a:p>
          <a:p>
            <a:r>
              <a:rPr lang="en-US" sz="2000" dirty="0"/>
              <a:t>Search engines (Google, Yahoo)</a:t>
            </a:r>
          </a:p>
          <a:p>
            <a:r>
              <a:rPr lang="en-US" sz="2000" dirty="0"/>
              <a:t>Social networking media (Twitter, LinkedIn)</a:t>
            </a:r>
          </a:p>
        </p:txBody>
      </p:sp>
    </p:spTree>
    <p:extLst>
      <p:ext uri="{BB962C8B-B14F-4D97-AF65-F5344CB8AC3E}">
        <p14:creationId xmlns:p14="http://schemas.microsoft.com/office/powerpoint/2010/main" val="169510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Optimizing SaaS Environments (2)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5840" y="1901953"/>
            <a:ext cx="7132320" cy="4610058"/>
          </a:xfrm>
        </p:spPr>
        <p:txBody>
          <a:bodyPr>
            <a:normAutofit/>
          </a:bodyPr>
          <a:lstStyle/>
          <a:p>
            <a:r>
              <a:rPr lang="en-US" sz="2400" dirty="0"/>
              <a:t>Each of these SaaS implementation mediums provide Web-based APIs for interfacing by cloud consumers. Examples of online SaaS-based cloud services with Web-based APIs include:</a:t>
            </a:r>
          </a:p>
          <a:p>
            <a:pPr lvl="1"/>
            <a:r>
              <a:rPr lang="en-US" sz="2000" dirty="0"/>
              <a:t>electronic payment services (PayPal)</a:t>
            </a:r>
          </a:p>
          <a:p>
            <a:pPr lvl="1"/>
            <a:r>
              <a:rPr lang="en-US" sz="2000" dirty="0"/>
              <a:t>mapping and routing services (Google Maps)</a:t>
            </a:r>
          </a:p>
          <a:p>
            <a:pPr lvl="1"/>
            <a:r>
              <a:rPr lang="en-US" sz="2000" dirty="0"/>
              <a:t>publishing tools (WordPress)”</a:t>
            </a:r>
          </a:p>
          <a:p>
            <a:r>
              <a:rPr lang="en-US" sz="2400" dirty="0"/>
              <a:t>SaaS implementation may need to incorporate a number of architectural models.</a:t>
            </a:r>
          </a:p>
        </p:txBody>
      </p:sp>
    </p:spTree>
    <p:extLst>
      <p:ext uri="{BB962C8B-B14F-4D97-AF65-F5344CB8AC3E}">
        <p14:creationId xmlns:p14="http://schemas.microsoft.com/office/powerpoint/2010/main" val="23545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Optimizing SaaS Environments (3)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5840" y="1901953"/>
            <a:ext cx="7132320" cy="4610058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/>
              <a:t>Service Load Balancing </a:t>
            </a:r>
            <a:r>
              <a:rPr lang="en-US" sz="2400" dirty="0"/>
              <a:t>– for workload distribution across redundant SaaS-based cloud service implementations.</a:t>
            </a:r>
          </a:p>
          <a:p>
            <a:r>
              <a:rPr lang="en-US" sz="2400" b="1" dirty="0"/>
              <a:t>Dynamic Failure Detection and Recovery </a:t>
            </a:r>
            <a:r>
              <a:rPr lang="en-US" sz="2400" dirty="0"/>
              <a:t>– to establish a system that can automatically resolve some failure conditions without disruption in “service to the SaaS implementation.</a:t>
            </a:r>
          </a:p>
          <a:p>
            <a:r>
              <a:rPr lang="en-US" sz="2400" b="1" dirty="0"/>
              <a:t>Storage Maintenance Window </a:t>
            </a:r>
            <a:r>
              <a:rPr lang="en-US" sz="2400" dirty="0"/>
              <a:t>– to allow for planned maintenance outages that do not impact SaaS implementation availability.</a:t>
            </a:r>
          </a:p>
          <a:p>
            <a:r>
              <a:rPr lang="en-US" sz="2400" b="1" dirty="0"/>
              <a:t>Elastic Resource Capacity/Elastic Network Capacity </a:t>
            </a:r>
            <a:r>
              <a:rPr lang="en-US" sz="2400" dirty="0"/>
              <a:t>– to establish inherent elasticity within the SaaS-based cloud service architecture that enables it to automatically accommodate a range of runtime scalability requirements.</a:t>
            </a:r>
          </a:p>
          <a:p>
            <a:r>
              <a:rPr lang="en-US" sz="2400" b="1" dirty="0"/>
              <a:t>Cloud Balancing </a:t>
            </a:r>
            <a:r>
              <a:rPr lang="en-US" sz="2400" dirty="0"/>
              <a:t>– to instill broad resiliency within the SaaS implementation, which can be especially important for cloud services subjected to extreme concurrent usage volumes.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286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Optimizing SaaS Environments (Monitoring)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5840" y="1901953"/>
            <a:ext cx="7132320" cy="4610058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Tenant Subscription Period </a:t>
            </a:r>
            <a:r>
              <a:rPr lang="en-US" sz="2400" dirty="0"/>
              <a:t>– This metric is used by pay-per-use monitors to record and track application usage for time-based billing. This type of monitoring usually incorporates application licensing and regular assessments of leasing periods that extend beyond the hourly periods of IaaS and PaaS environments.</a:t>
            </a:r>
          </a:p>
          <a:p>
            <a:r>
              <a:rPr lang="en-US" sz="2400" b="1" dirty="0"/>
              <a:t>Application Usage </a:t>
            </a:r>
            <a:r>
              <a:rPr lang="en-US" sz="2400" dirty="0"/>
              <a:t>– This metric, based on user or security groups, is used with pay-per-use monitors to record and track application usage for billing purposes.</a:t>
            </a:r>
          </a:p>
          <a:p>
            <a:r>
              <a:rPr lang="en-US" sz="2400" b="1" dirty="0"/>
              <a:t>Tenant Application Functional Module </a:t>
            </a:r>
            <a:r>
              <a:rPr lang="en-US" sz="2400" dirty="0"/>
              <a:t>– This metric is used by pay-per-use monitors for function-based billing. Cloud services can have different functionality tiers according to whether the cloud consumer is free-tier or a paid subscriber.</a:t>
            </a:r>
          </a:p>
        </p:txBody>
      </p:sp>
    </p:spTree>
    <p:extLst>
      <p:ext uri="{BB962C8B-B14F-4D97-AF65-F5344CB8AC3E}">
        <p14:creationId xmlns:p14="http://schemas.microsoft.com/office/powerpoint/2010/main" val="201716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F08A1-8D74-EB4A-9B2D-9C24FB619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Delivery Models:</a:t>
            </a:r>
            <a:br>
              <a:rPr lang="en-US" dirty="0"/>
            </a:br>
            <a:r>
              <a:rPr lang="en-US" dirty="0"/>
              <a:t>Cloud Provider Perspective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AE50B-46AD-CB45-9DAD-E969352E0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5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Optimizing SaaS Environments (Security)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5840" y="1901953"/>
            <a:ext cx="7132320" cy="4610058"/>
          </a:xfrm>
        </p:spPr>
        <p:txBody>
          <a:bodyPr>
            <a:normAutofit/>
          </a:bodyPr>
          <a:lstStyle/>
          <a:p>
            <a:r>
              <a:rPr lang="en-US" sz="2400" dirty="0"/>
              <a:t>SaaS implementations generally rely on a foundation of security controls inherent to their deployment environment. </a:t>
            </a:r>
          </a:p>
          <a:p>
            <a:r>
              <a:rPr lang="en-US" sz="2400" dirty="0"/>
              <a:t>Distinct business processing logic will then add layers of additional cloud security mechanisms or specialized security technologies.</a:t>
            </a:r>
          </a:p>
          <a:p>
            <a:r>
              <a:rPr lang="en-US" sz="2400" dirty="0"/>
              <a:t>For example, messaging service may offer message encryption while email service does not.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1639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F08A1-8D74-EB4A-9B2D-9C24FB619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Delivery Models:</a:t>
            </a:r>
            <a:br>
              <a:rPr lang="en-US" dirty="0"/>
            </a:br>
            <a:r>
              <a:rPr lang="en-US" dirty="0"/>
              <a:t>Cloud Consumer Perspective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AE50B-46AD-CB45-9DAD-E969352E0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3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2B7E479-1D18-F246-AB2A-799F53B20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994980"/>
              </p:ext>
            </p:extLst>
          </p:nvPr>
        </p:nvGraphicFramePr>
        <p:xfrm>
          <a:off x="228600" y="0"/>
          <a:ext cx="8801100" cy="659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535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Working with IaaS Environments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5840" y="1901953"/>
            <a:ext cx="7132320" cy="4610058"/>
          </a:xfrm>
        </p:spPr>
        <p:txBody>
          <a:bodyPr>
            <a:normAutofit/>
          </a:bodyPr>
          <a:lstStyle/>
          <a:p>
            <a:r>
              <a:rPr lang="en-US" sz="2400" dirty="0"/>
              <a:t>Cloud consumers access VM at the OS level via remote terminal applications;</a:t>
            </a:r>
          </a:p>
          <a:p>
            <a:pPr lvl="1"/>
            <a:r>
              <a:rPr lang="en-US" sz="2250" dirty="0"/>
              <a:t>Remote desktop (Windows)</a:t>
            </a:r>
          </a:p>
          <a:p>
            <a:pPr lvl="1"/>
            <a:r>
              <a:rPr lang="en-US" sz="2250" dirty="0"/>
              <a:t>SSH client (MAC and Linux-based)</a:t>
            </a: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F9E9D-4900-3D41-9D2B-119619653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80" y="3619725"/>
            <a:ext cx="6289040" cy="28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Working with IaaS Environments (2)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5840" y="1901953"/>
            <a:ext cx="7132320" cy="4610058"/>
          </a:xfrm>
        </p:spPr>
        <p:txBody>
          <a:bodyPr>
            <a:normAutofit/>
          </a:bodyPr>
          <a:lstStyle/>
          <a:p>
            <a:r>
              <a:rPr lang="en-US" sz="2400" dirty="0"/>
              <a:t>Cloud storage can be attached directly to virtual servers and accessed through virtual server’s functional interfaces.</a:t>
            </a:r>
          </a:p>
          <a:p>
            <a:r>
              <a:rPr lang="en-US" sz="2400" dirty="0"/>
              <a:t>Cloud storage can also be attached to an IT resource that is being hosted outside the cloud (on-premise device) over WAN or VPN.</a:t>
            </a:r>
          </a:p>
          <a:p>
            <a:r>
              <a:rPr lang="en-US" sz="2400" dirty="0"/>
              <a:t>Formats for cloud storage data:</a:t>
            </a:r>
          </a:p>
          <a:p>
            <a:pPr lvl="1"/>
            <a:r>
              <a:rPr lang="en-US" sz="2100" dirty="0"/>
              <a:t>Network Filed Systems – NFS, CIFS</a:t>
            </a:r>
          </a:p>
          <a:p>
            <a:pPr lvl="1"/>
            <a:r>
              <a:rPr lang="en-US" sz="2100" dirty="0"/>
              <a:t>Storage Area Network Devices (SAN, block-based storage)</a:t>
            </a:r>
          </a:p>
          <a:p>
            <a:pPr lvl="1"/>
            <a:r>
              <a:rPr lang="en-US" sz="2100" dirty="0"/>
              <a:t>Web-based Resources – Object-based storage accessed via web-based interface (Amazon S3)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670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Working with IaaS Environments </a:t>
            </a:r>
            <a:br>
              <a:rPr lang="en-US" sz="3600" dirty="0"/>
            </a:br>
            <a:r>
              <a:rPr lang="en-US" sz="3600" dirty="0"/>
              <a:t>(IT Resource Provisioning Consideration)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5840" y="1901953"/>
            <a:ext cx="7132320" cy="4610058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Controlling scalability features (automated scaling, load balancing).</a:t>
            </a:r>
          </a:p>
          <a:p>
            <a:r>
              <a:rPr lang="en-US" sz="2400" dirty="0"/>
              <a:t>Controlling the lifecycle of virtual IT resources (shutting down, restarting, powering up of virtual devices).</a:t>
            </a:r>
          </a:p>
          <a:p>
            <a:r>
              <a:rPr lang="en-US" sz="2400" dirty="0"/>
              <a:t>Controlling the virtual network environment and network access rules (firewalls, logical network perimeters).</a:t>
            </a:r>
          </a:p>
          <a:p>
            <a:r>
              <a:rPr lang="en-US" sz="2400" dirty="0"/>
              <a:t>Establishing and displaying service provisioning agreements (account conditions, usage terms).</a:t>
            </a:r>
          </a:p>
          <a:p>
            <a:r>
              <a:rPr lang="en-US" sz="2400" dirty="0"/>
              <a:t>Managing the attachment of cloud storage devices.</a:t>
            </a:r>
          </a:p>
          <a:p>
            <a:r>
              <a:rPr lang="en-US" sz="2400" dirty="0"/>
              <a:t>Managing the pre-allocation of cloud-based IT resources (resource reservation).</a:t>
            </a:r>
          </a:p>
          <a:p>
            <a:r>
              <a:rPr lang="en-US" sz="2400" dirty="0"/>
              <a:t>Managing credentials and passwords for cloud resource administrators.</a:t>
            </a:r>
          </a:p>
          <a:p>
            <a:r>
              <a:rPr lang="en-US" sz="2400" dirty="0"/>
              <a:t>Managing credentials for cloud-based security groups that access virtualized IT resources through an IAM.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627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Working with IaaS Environments </a:t>
            </a:r>
            <a:br>
              <a:rPr lang="en-US" sz="3600" dirty="0"/>
            </a:br>
            <a:r>
              <a:rPr lang="en-US" sz="3600" dirty="0"/>
              <a:t>(IT Resource Provisioning Consideration)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5840" y="1901953"/>
            <a:ext cx="7132320" cy="4610058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Managing security-related configurations.</a:t>
            </a:r>
          </a:p>
          <a:p>
            <a:r>
              <a:rPr lang="en-US" sz="2400" dirty="0"/>
              <a:t>Managing customized virtual server image storage (importing, exporting, backup).</a:t>
            </a:r>
          </a:p>
          <a:p>
            <a:r>
              <a:rPr lang="en-US" sz="2400" dirty="0"/>
              <a:t>Selecting high-availability options (failover, IT resource clustering).</a:t>
            </a:r>
          </a:p>
          <a:p>
            <a:r>
              <a:rPr lang="en-US" sz="2400" dirty="0"/>
              <a:t>Selecting and monitoring SLA metrics.</a:t>
            </a:r>
          </a:p>
          <a:p>
            <a:r>
              <a:rPr lang="en-US" sz="2400" dirty="0"/>
              <a:t>Selecting basic software configurations (operating system, pre-installed software for new virtual servers).</a:t>
            </a:r>
          </a:p>
          <a:p>
            <a:r>
              <a:rPr lang="en-US" sz="2400" dirty="0"/>
              <a:t>Selecting IaaS resource instances from a number of available hardware-related configurations and options (processing capabilities, RAM, storage).</a:t>
            </a:r>
          </a:p>
          <a:p>
            <a:r>
              <a:rPr lang="en-US" sz="2400" dirty="0"/>
              <a:t>Selecting the geographical regions in which cloud-based IT resources should be hosted.</a:t>
            </a:r>
          </a:p>
          <a:p>
            <a:r>
              <a:rPr lang="en-US" sz="2400" dirty="0"/>
              <a:t>Tracking and managing costs.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20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Working with PaaS Environments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5840" y="1901953"/>
            <a:ext cx="7401560" cy="4610058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A typical PaaS IDE can offer a wide range of tools and programming resources, such as </a:t>
            </a:r>
          </a:p>
          <a:p>
            <a:pPr lvl="1"/>
            <a:r>
              <a:rPr lang="en-US" sz="2250" dirty="0"/>
              <a:t>software libraries, </a:t>
            </a:r>
          </a:p>
          <a:p>
            <a:pPr lvl="1"/>
            <a:r>
              <a:rPr lang="en-US" sz="2250" dirty="0"/>
              <a:t>class libraries, </a:t>
            </a:r>
          </a:p>
          <a:p>
            <a:pPr lvl="1"/>
            <a:r>
              <a:rPr lang="en-US" sz="2250" dirty="0"/>
              <a:t>frameworks, </a:t>
            </a:r>
          </a:p>
          <a:p>
            <a:pPr lvl="1"/>
            <a:r>
              <a:rPr lang="en-US" sz="2250" dirty="0"/>
              <a:t>APIs, and </a:t>
            </a:r>
          </a:p>
          <a:p>
            <a:pPr lvl="1"/>
            <a:r>
              <a:rPr lang="en-US" sz="2250" dirty="0"/>
              <a:t>various runtime capabilities that emulate the intended cloud-based deployment environment.</a:t>
            </a:r>
          </a:p>
          <a:p>
            <a:r>
              <a:rPr lang="en-US" sz="2400" dirty="0"/>
              <a:t>These features allow developers to create, test and run application code within the cloud or on-premise.</a:t>
            </a:r>
          </a:p>
          <a:p>
            <a:r>
              <a:rPr lang="en-US" sz="2400" dirty="0"/>
              <a:t>PaaS also allows for applications to use cloud storage devices as independent data storing systems for holding development-specific data (for example in a repository that is available outside of the cloud environment). </a:t>
            </a:r>
          </a:p>
          <a:p>
            <a:r>
              <a:rPr lang="en-US" sz="2400" dirty="0"/>
              <a:t>Both SQL and NoSQL database structures are generally supported.</a:t>
            </a:r>
          </a:p>
        </p:txBody>
      </p:sp>
    </p:spTree>
    <p:extLst>
      <p:ext uri="{BB962C8B-B14F-4D97-AF65-F5344CB8AC3E}">
        <p14:creationId xmlns:p14="http://schemas.microsoft.com/office/powerpoint/2010/main" val="393645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Working with PaaS Environments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5840" y="1901953"/>
            <a:ext cx="7132320" cy="4610058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Establishing and displaying service provisioning agreements, such as account conditions and usage terms.</a:t>
            </a:r>
          </a:p>
          <a:p>
            <a:r>
              <a:rPr lang="en-US" sz="2400" dirty="0"/>
              <a:t>Selecting software platform and development frameworks for ready-made environments.</a:t>
            </a:r>
          </a:p>
          <a:p>
            <a:r>
              <a:rPr lang="en-US" sz="2400" dirty="0"/>
              <a:t>Selecting instance types, which are most commonly frontend or backend instances.</a:t>
            </a:r>
          </a:p>
          <a:p>
            <a:r>
              <a:rPr lang="en-US" sz="2400" dirty="0"/>
              <a:t>Selecting cloud storage devices for use in ready-made environments.</a:t>
            </a:r>
          </a:p>
          <a:p>
            <a:r>
              <a:rPr lang="en-US" sz="2400" dirty="0"/>
              <a:t>Controlling the lifecycle of PaaS-developed applications (deployment, starting, shutdown, restarting, and release).</a:t>
            </a:r>
          </a:p>
          <a:p>
            <a:r>
              <a:rPr lang="en-US" sz="2400" dirty="0"/>
              <a:t>Controlling the versioning of deployed applications and modules.</a:t>
            </a:r>
          </a:p>
        </p:txBody>
      </p:sp>
    </p:spTree>
    <p:extLst>
      <p:ext uri="{BB962C8B-B14F-4D97-AF65-F5344CB8AC3E}">
        <p14:creationId xmlns:p14="http://schemas.microsoft.com/office/powerpoint/2010/main" val="38330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Working with PaaS Environments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5840" y="1901953"/>
            <a:ext cx="7274560" cy="461005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Configuring availability and reliability-related mechanisms.</a:t>
            </a:r>
          </a:p>
          <a:p>
            <a:r>
              <a:rPr lang="en-US" sz="2400" dirty="0"/>
              <a:t>Managing credentials for developers and cloud resource administrators using IAM.</a:t>
            </a:r>
          </a:p>
          <a:p>
            <a:r>
              <a:rPr lang="en-US" sz="2400" dirty="0"/>
              <a:t>Managing general security settings, such as accessible network ports.</a:t>
            </a:r>
          </a:p>
          <a:p>
            <a:r>
              <a:rPr lang="en-US" sz="2400" dirty="0"/>
              <a:t>Selecting and monitoring PaaS-related SLA metrics.</a:t>
            </a:r>
          </a:p>
          <a:p>
            <a:r>
              <a:rPr lang="en-US" sz="2400" dirty="0"/>
              <a:t>Managing and monitoring usage and IT resource costs.</a:t>
            </a:r>
          </a:p>
          <a:p>
            <a:r>
              <a:rPr lang="en-US" sz="2400" dirty="0"/>
              <a:t>Controlling scalability features such as usage quotas, active instance thresholds, and the configuration and deployment of the automated scaling listener and load balancer mechanisms.</a:t>
            </a:r>
          </a:p>
        </p:txBody>
      </p:sp>
    </p:spTree>
    <p:extLst>
      <p:ext uri="{BB962C8B-B14F-4D97-AF65-F5344CB8AC3E}">
        <p14:creationId xmlns:p14="http://schemas.microsoft.com/office/powerpoint/2010/main" val="136210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2B7E479-1D18-F246-AB2A-799F53B20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0241311"/>
              </p:ext>
            </p:extLst>
          </p:nvPr>
        </p:nvGraphicFramePr>
        <p:xfrm>
          <a:off x="228600" y="0"/>
          <a:ext cx="8801100" cy="659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42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Working with SaaS Environments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5840" y="1901953"/>
            <a:ext cx="7274560" cy="461005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SaaS-based cloud services are almost always accompanied by refined and generic APIs, they are usually designed to be incorporated as part of larger distributed solutions.</a:t>
            </a:r>
          </a:p>
          <a:p>
            <a:r>
              <a:rPr lang="en-US" sz="2400" dirty="0"/>
              <a:t>Classic example: Google Maps API.</a:t>
            </a:r>
          </a:p>
          <a:p>
            <a:r>
              <a:rPr lang="en-US" sz="2400" dirty="0"/>
              <a:t>Many SaaS offerings are provided free of charge, although these cloud services often come with data collecting sub-programs that harvest usage data for the benefit of the cloud provider (what benefits?). </a:t>
            </a:r>
          </a:p>
          <a:p>
            <a:r>
              <a:rPr lang="en-US" sz="2400" dirty="0"/>
              <a:t>Cloud consumers using SaaS products supplied by cloud providers are relieved of the responsibilities of </a:t>
            </a:r>
          </a:p>
          <a:p>
            <a:pPr lvl="1"/>
            <a:r>
              <a:rPr lang="en-US" sz="2250" dirty="0"/>
              <a:t>implementing and </a:t>
            </a:r>
          </a:p>
          <a:p>
            <a:pPr lvl="1"/>
            <a:r>
              <a:rPr lang="en-US" sz="2250" dirty="0"/>
              <a:t>administering their underlying hosting environments.</a:t>
            </a:r>
          </a:p>
        </p:txBody>
      </p:sp>
    </p:spTree>
    <p:extLst>
      <p:ext uri="{BB962C8B-B14F-4D97-AF65-F5344CB8AC3E}">
        <p14:creationId xmlns:p14="http://schemas.microsoft.com/office/powerpoint/2010/main" val="7290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Working with SaaS Environments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5840" y="1901953"/>
            <a:ext cx="7274560" cy="4610058"/>
          </a:xfrm>
        </p:spPr>
        <p:txBody>
          <a:bodyPr>
            <a:normAutofit/>
          </a:bodyPr>
          <a:lstStyle/>
          <a:p>
            <a:r>
              <a:rPr lang="en-US" sz="2250" dirty="0"/>
              <a:t>Cloud consumers have limited runtime usage control of the cloud service instances:</a:t>
            </a:r>
          </a:p>
          <a:p>
            <a:pPr lvl="1"/>
            <a:r>
              <a:rPr lang="en-US" sz="2100" dirty="0"/>
              <a:t>Managing security-related configurations.</a:t>
            </a:r>
          </a:p>
          <a:p>
            <a:pPr lvl="1"/>
            <a:r>
              <a:rPr lang="en-US" sz="2100" dirty="0"/>
              <a:t>Managing select availability and reliability options.</a:t>
            </a:r>
          </a:p>
          <a:p>
            <a:pPr lvl="1"/>
            <a:r>
              <a:rPr lang="en-US" sz="2100" dirty="0"/>
              <a:t>Managing usage costs.</a:t>
            </a:r>
          </a:p>
          <a:p>
            <a:pPr lvl="1"/>
            <a:r>
              <a:rPr lang="en-US" sz="2100" dirty="0"/>
              <a:t>Managing user accounts, profiles, and access. Authorization.</a:t>
            </a:r>
          </a:p>
          <a:p>
            <a:pPr lvl="1"/>
            <a:r>
              <a:rPr lang="en-US" sz="2100" dirty="0"/>
              <a:t>Selecting and monitoring SLAs.</a:t>
            </a:r>
          </a:p>
          <a:p>
            <a:pPr lvl="1"/>
            <a:r>
              <a:rPr lang="en-US" sz="2100" dirty="0"/>
              <a:t>Setting manual and automated scalability options and limitations.</a:t>
            </a:r>
          </a:p>
        </p:txBody>
      </p:sp>
    </p:spTree>
    <p:extLst>
      <p:ext uri="{BB962C8B-B14F-4D97-AF65-F5344CB8AC3E}">
        <p14:creationId xmlns:p14="http://schemas.microsoft.com/office/powerpoint/2010/main" val="10295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F08A1-8D74-EB4A-9B2D-9C24FB619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AE50B-46AD-CB45-9DAD-E969352E0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FB071-DF4E-D94B-B315-74A2380CA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946150"/>
            <a:ext cx="6985000" cy="252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FA0FF0-028C-294F-8DF4-2405FBB9E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60750"/>
            <a:ext cx="69977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01FF41-0958-B541-808F-4D30199BA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79" y="0"/>
            <a:ext cx="4937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C33007-ED66-A245-A8E4-41AD1ABDA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571500"/>
            <a:ext cx="69723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2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300793-571F-E14A-88D8-BB17B7CA3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1403350"/>
            <a:ext cx="69977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0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Building IaaS Environment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Two fundamental IT resources – virtual servers and cloud storage device mechanisms.</a:t>
            </a:r>
          </a:p>
          <a:p>
            <a:r>
              <a:rPr lang="en-US" sz="2000" dirty="0"/>
              <a:t>Properties:</a:t>
            </a:r>
          </a:p>
          <a:p>
            <a:pPr lvl="1"/>
            <a:r>
              <a:rPr lang="en-US" sz="1850" dirty="0"/>
              <a:t>OS</a:t>
            </a:r>
          </a:p>
          <a:p>
            <a:pPr lvl="1"/>
            <a:r>
              <a:rPr lang="en-US" sz="1850" dirty="0"/>
              <a:t>RAM capacity</a:t>
            </a:r>
          </a:p>
          <a:p>
            <a:pPr lvl="1"/>
            <a:r>
              <a:rPr lang="en-US" sz="1850" dirty="0"/>
              <a:t>CPU capacity</a:t>
            </a:r>
          </a:p>
          <a:p>
            <a:pPr lvl="1"/>
            <a:r>
              <a:rPr lang="en-US" sz="1850" dirty="0"/>
              <a:t>Virtualized storage capacity</a:t>
            </a:r>
          </a:p>
          <a:p>
            <a:r>
              <a:rPr lang="en-US" sz="2000" dirty="0"/>
              <a:t>Provisioning with increments of 1GB for ease of management.</a:t>
            </a:r>
          </a:p>
          <a:p>
            <a:r>
              <a:rPr lang="en-US" sz="2000" dirty="0"/>
              <a:t>Direct access to physical IT resources (bare-metal architecture comes into play).</a:t>
            </a:r>
          </a:p>
          <a:p>
            <a:r>
              <a:rPr lang="en-US" sz="2000" dirty="0"/>
              <a:t>Snapshots – record current state for backup and recover, horizontal and vertical scaling purposes.</a:t>
            </a:r>
          </a:p>
        </p:txBody>
      </p:sp>
    </p:spTree>
    <p:extLst>
      <p:ext uri="{BB962C8B-B14F-4D97-AF65-F5344CB8AC3E}">
        <p14:creationId xmlns:p14="http://schemas.microsoft.com/office/powerpoint/2010/main" val="105044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Building IaaS Environment (Data Center)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5840" y="1901953"/>
            <a:ext cx="7132320" cy="4647128"/>
          </a:xfrm>
        </p:spPr>
        <p:txBody>
          <a:bodyPr>
            <a:normAutofit/>
          </a:bodyPr>
          <a:lstStyle/>
          <a:p>
            <a:r>
              <a:rPr lang="en-US" sz="2000" dirty="0"/>
              <a:t>Cloud providers can offer IaaS-based IT resources from multiple geographically diverse data centers.</a:t>
            </a:r>
          </a:p>
          <a:p>
            <a:r>
              <a:rPr lang="en-US" sz="2000" dirty="0"/>
              <a:t>Multiple data centers can be linked together for increased resiliency. Each data center is placed in a different location to lower the chances of a single failure.</a:t>
            </a:r>
          </a:p>
          <a:p>
            <a:r>
              <a:rPr lang="en-US" sz="2000" dirty="0"/>
              <a:t>Connected through high-speed communications networks with low latency, data centers can perform load balancing, IT resource backup and replication, and increase storage capacity, while improving availability and reliability. </a:t>
            </a:r>
          </a:p>
          <a:p>
            <a:r>
              <a:rPr lang="en-US" sz="2000" dirty="0"/>
              <a:t>Data centers that are deployed in different countries make access to IT resources more convenient for cloud consumers that are constricted by legal and regulatory requirements.</a:t>
            </a:r>
          </a:p>
          <a:p>
            <a:r>
              <a:rPr lang="en-US" sz="2000" dirty="0"/>
              <a:t>Each cloud consumer is segregated (separated / isolated) into a tenant environment.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341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18A90-BA9B-D24A-944A-7AA6B4654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91" y="0"/>
            <a:ext cx="4996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Building IaaS Environment (Scalability and Reliability)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5840" y="1901953"/>
            <a:ext cx="7132320" cy="461005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When provisioned, virtual servers may be scaled up (when?) or scaled out (how?). This provisioning is done via VIM.</a:t>
            </a:r>
          </a:p>
          <a:p>
            <a:r>
              <a:rPr lang="en-US" sz="2000" dirty="0"/>
              <a:t>In case of horizontal scaling, load balancer mechanism can be used to ?</a:t>
            </a:r>
          </a:p>
          <a:p>
            <a:r>
              <a:rPr lang="en-US" sz="2000" dirty="0"/>
              <a:t>Scalability procedures:</a:t>
            </a:r>
          </a:p>
          <a:p>
            <a:pPr lvl="1"/>
            <a:r>
              <a:rPr lang="en-US" sz="1850" dirty="0"/>
              <a:t>Manual – interact with usage and administration program to explicitly request IT resource scaling.</a:t>
            </a:r>
          </a:p>
          <a:p>
            <a:pPr lvl="1"/>
            <a:r>
              <a:rPr lang="en-US" sz="1850" dirty="0"/>
              <a:t>Automatic – automated scaling listener does the job.</a:t>
            </a:r>
          </a:p>
          <a:p>
            <a:r>
              <a:rPr lang="en-US" sz="2000" dirty="0"/>
              <a:t>Replicated IT resources can be arranged in high-availability configuration that forms a failover system.</a:t>
            </a:r>
          </a:p>
          <a:p>
            <a:r>
              <a:rPr lang="en-US" sz="2000" dirty="0"/>
              <a:t>HA may be achieved via a clustering mechanism.</a:t>
            </a:r>
          </a:p>
          <a:p>
            <a:r>
              <a:rPr lang="en-US" sz="2000" dirty="0"/>
              <a:t>Multipath resource access architecture.</a:t>
            </a:r>
          </a:p>
          <a:p>
            <a:r>
              <a:rPr lang="en-US" sz="2000" dirty="0"/>
              <a:t>Resource reservation architecture.</a:t>
            </a:r>
          </a:p>
        </p:txBody>
      </p:sp>
    </p:spTree>
    <p:extLst>
      <p:ext uri="{BB962C8B-B14F-4D97-AF65-F5344CB8AC3E}">
        <p14:creationId xmlns:p14="http://schemas.microsoft.com/office/powerpoint/2010/main" val="53732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Building IaaS Environment (Monitoring)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5840" y="1901953"/>
            <a:ext cx="7132320" cy="4610058"/>
          </a:xfrm>
        </p:spPr>
        <p:txBody>
          <a:bodyPr>
            <a:normAutofit/>
          </a:bodyPr>
          <a:lstStyle/>
          <a:p>
            <a:r>
              <a:rPr lang="en-US" sz="2000" dirty="0"/>
              <a:t>Virtual Server Lifecycles – Recording and tracking uptime periods and the allocation of IT resources, for pay-per-use monitors and time-based billing purposes.</a:t>
            </a:r>
          </a:p>
          <a:p>
            <a:r>
              <a:rPr lang="en-US" sz="2000" dirty="0"/>
              <a:t>Data Storage – Tracking and assigning the allocation of storage capacity to cloud storage devices on virtual servers, for pay-per-use monitors that record storage usage for billing purposes.</a:t>
            </a:r>
          </a:p>
          <a:p>
            <a:r>
              <a:rPr lang="en-US" sz="2000" dirty="0"/>
              <a:t>Network Traffic – For pay-per-use monitors that measure inbound and outbound network usage and SLA monitors that track QoS metrics, such as response times and network losses.</a:t>
            </a:r>
          </a:p>
          <a:p>
            <a:r>
              <a:rPr lang="en-US" sz="2000" dirty="0"/>
              <a:t>Failure Conditions – For SLA monitors that track IT resource and QoS metrics to provide warning in times of failure.</a:t>
            </a:r>
          </a:p>
          <a:p>
            <a:r>
              <a:rPr lang="en-US" sz="2000" dirty="0"/>
              <a:t>Event Triggers – For audit monitors that appraise and evaluate the regulatory compliance of select IT resources.</a:t>
            </a:r>
          </a:p>
        </p:txBody>
      </p:sp>
    </p:spTree>
    <p:extLst>
      <p:ext uri="{BB962C8B-B14F-4D97-AF65-F5344CB8AC3E}">
        <p14:creationId xmlns:p14="http://schemas.microsoft.com/office/powerpoint/2010/main" val="867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Building IaaS Environment (Security)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5840" y="1901953"/>
            <a:ext cx="7132320" cy="4610058"/>
          </a:xfrm>
        </p:spPr>
        <p:txBody>
          <a:bodyPr>
            <a:normAutofit/>
          </a:bodyPr>
          <a:lstStyle/>
          <a:p>
            <a:r>
              <a:rPr lang="en-US" sz="2000" dirty="0"/>
              <a:t>Encryption, hashing, digital signature, and PKI mechanisms for overall protection of data transmission</a:t>
            </a:r>
          </a:p>
          <a:p>
            <a:r>
              <a:rPr lang="en-US" sz="2000" dirty="0"/>
              <a:t>IAM and SSO mechanisms for accessing services and interfaces in security systems that rely on user identification, authentication, and authorization capabilities</a:t>
            </a:r>
          </a:p>
          <a:p>
            <a:r>
              <a:rPr lang="en-US" sz="2000" dirty="0"/>
              <a:t>Cloud-based security groups for isolating virtual environments through hypervisors and network segments via network management software</a:t>
            </a:r>
          </a:p>
          <a:p>
            <a:r>
              <a:rPr lang="en-US" sz="2000" dirty="0"/>
              <a:t>Hardened virtual server images for internal and externally available virtual server environments</a:t>
            </a:r>
          </a:p>
          <a:p>
            <a:r>
              <a:rPr lang="en-US" sz="2000" dirty="0"/>
              <a:t>Various cloud usage monitors to track provisioned virtual IT resources to detect abnormal usage patterns.</a:t>
            </a:r>
          </a:p>
        </p:txBody>
      </p:sp>
    </p:spTree>
    <p:extLst>
      <p:ext uri="{BB962C8B-B14F-4D97-AF65-F5344CB8AC3E}">
        <p14:creationId xmlns:p14="http://schemas.microsoft.com/office/powerpoint/2010/main" val="132752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84.potx" id="{22E7A37F-2161-4E4B-A340-BF7CA314E3E5}" vid="{F2416EA9-E215-4704-9EB2-B7658E7031A3}"/>
    </a:ext>
  </a:extLst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 Design Blue 16x9</Template>
  <TotalTime>280</TotalTime>
  <Words>2110</Words>
  <Application>Microsoft Macintosh PowerPoint</Application>
  <PresentationFormat>On-screen Show (4:3)</PresentationFormat>
  <Paragraphs>175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Corbel</vt:lpstr>
      <vt:lpstr>Euphemia</vt:lpstr>
      <vt:lpstr>Banded Design Blue 16x9</vt:lpstr>
      <vt:lpstr>Cloud Delivery Model Considerations</vt:lpstr>
      <vt:lpstr>Cloud Delivery Models: Cloud Provider Perspective</vt:lpstr>
      <vt:lpstr>PowerPoint Presentation</vt:lpstr>
      <vt:lpstr>Building IaaS Environment</vt:lpstr>
      <vt:lpstr>Building IaaS Environment (Data Center)</vt:lpstr>
      <vt:lpstr>PowerPoint Presentation</vt:lpstr>
      <vt:lpstr>Building IaaS Environment (Scalability and Reliability)</vt:lpstr>
      <vt:lpstr>Building IaaS Environment (Monitoring)</vt:lpstr>
      <vt:lpstr>Building IaaS Environment (Security)</vt:lpstr>
      <vt:lpstr>Equipping PaaS Environments</vt:lpstr>
      <vt:lpstr>Equipping PaaS Environments (Scalability and Reliability)</vt:lpstr>
      <vt:lpstr>PowerPoint Presentation</vt:lpstr>
      <vt:lpstr>Equipping PaaS Environments (Monitoring)</vt:lpstr>
      <vt:lpstr>Equipping PaaS Environments (Security)</vt:lpstr>
      <vt:lpstr>Optimizing SaaS Environment</vt:lpstr>
      <vt:lpstr>Recognized Online SaaS Offerings</vt:lpstr>
      <vt:lpstr>Optimizing SaaS Environments (2)</vt:lpstr>
      <vt:lpstr>Optimizing SaaS Environments (3)</vt:lpstr>
      <vt:lpstr>Optimizing SaaS Environments (Monitoring)</vt:lpstr>
      <vt:lpstr>Optimizing SaaS Environments (Security)</vt:lpstr>
      <vt:lpstr>Cloud Delivery Models: Cloud Consumer Perspective</vt:lpstr>
      <vt:lpstr>PowerPoint Presentation</vt:lpstr>
      <vt:lpstr>Working with IaaS Environments</vt:lpstr>
      <vt:lpstr>Working with IaaS Environments (2)</vt:lpstr>
      <vt:lpstr>Working with IaaS Environments  (IT Resource Provisioning Consideration)</vt:lpstr>
      <vt:lpstr>Working with IaaS Environments  (IT Resource Provisioning Consideration)</vt:lpstr>
      <vt:lpstr>Working with PaaS Environments</vt:lpstr>
      <vt:lpstr>Working with PaaS Environments</vt:lpstr>
      <vt:lpstr>Working with PaaS Environments</vt:lpstr>
      <vt:lpstr>Working with SaaS Environments</vt:lpstr>
      <vt:lpstr>Working with SaaS Environments</vt:lpstr>
      <vt:lpstr>Case Study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Delivery Model Considerations</dc:title>
  <dc:creator>Joey Thumthawatworn</dc:creator>
  <cp:lastModifiedBy>Joey Thumthawatworn</cp:lastModifiedBy>
  <cp:revision>31</cp:revision>
  <dcterms:created xsi:type="dcterms:W3CDTF">2018-10-31T04:26:33Z</dcterms:created>
  <dcterms:modified xsi:type="dcterms:W3CDTF">2018-10-31T09:06:37Z</dcterms:modified>
</cp:coreProperties>
</file>