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71" r:id="rId12"/>
    <p:sldId id="264" r:id="rId13"/>
    <p:sldId id="272" r:id="rId14"/>
    <p:sldId id="265" r:id="rId15"/>
    <p:sldId id="273" r:id="rId16"/>
    <p:sldId id="274" r:id="rId17"/>
    <p:sldId id="266" r:id="rId18"/>
    <p:sldId id="276" r:id="rId19"/>
    <p:sldId id="282" r:id="rId20"/>
    <p:sldId id="283" r:id="rId21"/>
    <p:sldId id="284" r:id="rId22"/>
    <p:sldId id="277" r:id="rId23"/>
    <p:sldId id="286" r:id="rId24"/>
    <p:sldId id="281" r:id="rId25"/>
    <p:sldId id="275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4"/>
  </p:normalViewPr>
  <p:slideViewPr>
    <p:cSldViewPr snapToGrid="0" snapToObjects="1">
      <p:cViewPr varScale="1">
        <p:scale>
          <a:sx n="98" d="100"/>
          <a:sy n="98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E2754-9224-B446-AAEC-A0D9F29BA264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9D4EA-3774-D843-96F1-93019E25F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3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Cloud Computing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Fundamental Cloud Architectures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39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066800"/>
            <a:ext cx="71882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699225"/>
            <a:ext cx="7251700" cy="367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4639" y="4754880"/>
            <a:ext cx="4271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mechanisms to this architecture: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Cloud usage monitor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Pay-per-use monitor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Resource replication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Hypervisor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Resource Capacity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charset="2"/>
              <a:buChar char="v"/>
            </a:pPr>
            <a:r>
              <a:rPr lang="en-US" dirty="0" smtClean="0"/>
              <a:t> The </a:t>
            </a:r>
            <a:r>
              <a:rPr lang="en-US" dirty="0"/>
              <a:t>dynamic provisioning of virtual servers, using a system that allocates and reclaims CPUs and RAM in immediate response to the fluctuating processing requirements of hosted IT </a:t>
            </a:r>
            <a:r>
              <a:rPr lang="en-US" dirty="0" smtClean="0"/>
              <a:t>resources.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1629395"/>
            <a:ext cx="7800428" cy="3804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73" y="5542522"/>
            <a:ext cx="2155371" cy="131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24700" cy="666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4700" y="2730136"/>
            <a:ext cx="1875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mechanisms to this architecture: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Cloud usage monitor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Pay-per-use monitor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Resource replication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Hypervisor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5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Load Balancing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A specialized </a:t>
            </a:r>
            <a:r>
              <a:rPr lang="en-US" dirty="0"/>
              <a:t>variation of the workload distribution architecture that is geared specifically for scaling cloud service implementations. Redundant deployments of cloud services are created, with a load balancing system added to dynamically distribute workloads</a:t>
            </a:r>
            <a:r>
              <a:rPr lang="en-US" dirty="0" smtClean="0"/>
              <a:t>.</a:t>
            </a:r>
          </a:p>
          <a:p>
            <a:pPr algn="thaiDist"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load balancer can be either independent of the cloud services or built-in part of the application or server’s environment.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35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7024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0"/>
            <a:ext cx="6585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Bursting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A form </a:t>
            </a:r>
            <a:r>
              <a:rPr lang="en-US" dirty="0"/>
              <a:t>of dynamic scaling that scales or “bursts out” </a:t>
            </a:r>
            <a:r>
              <a:rPr lang="en-US" dirty="0" err="1"/>
              <a:t>on-premise</a:t>
            </a:r>
            <a:r>
              <a:rPr lang="en-US" dirty="0"/>
              <a:t> IT resources into a cloud whenever predefined capacity thresholds have been reached</a:t>
            </a:r>
            <a:r>
              <a:rPr lang="en-US" dirty="0" smtClean="0"/>
              <a:t>.</a:t>
            </a:r>
          </a:p>
          <a:p>
            <a:pPr algn="thaiDist"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option of using cloud-based IT resources only to meet higher usage demands</a:t>
            </a:r>
            <a:r>
              <a:rPr lang="en-US" dirty="0" smtClean="0"/>
              <a:t>.</a:t>
            </a:r>
          </a:p>
          <a:p>
            <a:pPr algn="thaiDist"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automated scaling listener determines when to redirect requests to cloud-based IT resources, and resource replication is used to maintain synchronicity between </a:t>
            </a:r>
            <a:r>
              <a:rPr lang="en-US" dirty="0" err="1"/>
              <a:t>on-premise</a:t>
            </a:r>
            <a:r>
              <a:rPr lang="en-US" dirty="0"/>
              <a:t> and cloud-based IT </a:t>
            </a:r>
            <a:r>
              <a:rPr lang="en-US" dirty="0" smtClean="0"/>
              <a:t>resources.</a:t>
            </a:r>
            <a:endParaRPr lang="en-US" dirty="0"/>
          </a:p>
          <a:p>
            <a:pPr algn="thaiDist">
              <a:buFont typeface="Wingdings" charset="2"/>
              <a:buChar char="v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435100"/>
            <a:ext cx="73279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3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 Disk Provisioning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 Cloud </a:t>
            </a:r>
            <a:r>
              <a:rPr lang="en-US" dirty="0"/>
              <a:t>consumers are commonly charged for cloud-based storage space based on fixed-disk storage allocation, meaning the charges are predetermined by disk capacity and not aligned with actual data storage consumption</a:t>
            </a:r>
            <a:r>
              <a:rPr lang="en-US" dirty="0" smtClean="0"/>
              <a:t>.</a:t>
            </a:r>
          </a:p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Thin-provisioning </a:t>
            </a:r>
            <a:r>
              <a:rPr lang="mr-IN" dirty="0" smtClean="0"/>
              <a:t>–</a:t>
            </a:r>
            <a:r>
              <a:rPr lang="en-US" dirty="0" smtClean="0"/>
              <a:t> consumers charged based on real usage.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58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49300"/>
            <a:ext cx="72390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Cloud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 Workload </a:t>
            </a:r>
            <a:r>
              <a:rPr lang="en-US" dirty="0"/>
              <a:t>Distribution </a:t>
            </a:r>
            <a:r>
              <a:rPr lang="en-US" dirty="0" smtClean="0"/>
              <a:t>Architecture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Resource </a:t>
            </a:r>
            <a:r>
              <a:rPr lang="en-US" dirty="0"/>
              <a:t>Pooling </a:t>
            </a:r>
            <a:r>
              <a:rPr lang="en-US" dirty="0" smtClean="0"/>
              <a:t>Architecture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Dynamic </a:t>
            </a:r>
            <a:r>
              <a:rPr lang="en-US" dirty="0"/>
              <a:t>Scalability </a:t>
            </a:r>
            <a:r>
              <a:rPr lang="en-US" dirty="0" smtClean="0"/>
              <a:t>Architecture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Elastic </a:t>
            </a:r>
            <a:r>
              <a:rPr lang="en-US" dirty="0"/>
              <a:t>Resource Capacity </a:t>
            </a:r>
            <a:r>
              <a:rPr lang="en-US" dirty="0" smtClean="0"/>
              <a:t>Architecture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Service </a:t>
            </a:r>
            <a:r>
              <a:rPr lang="en-US" dirty="0"/>
              <a:t>Load Balancing </a:t>
            </a:r>
            <a:r>
              <a:rPr lang="en-US" dirty="0" smtClean="0"/>
              <a:t>Architecture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Cloud </a:t>
            </a:r>
            <a:r>
              <a:rPr lang="en-US" dirty="0"/>
              <a:t>Bursting </a:t>
            </a:r>
            <a:r>
              <a:rPr lang="en-US" dirty="0" smtClean="0"/>
              <a:t>Architecture </a:t>
            </a: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Elastic </a:t>
            </a:r>
            <a:r>
              <a:rPr lang="en-US" dirty="0"/>
              <a:t>Disk Provisioning </a:t>
            </a:r>
            <a:r>
              <a:rPr lang="en-US" dirty="0" smtClean="0"/>
              <a:t>Architecture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 Redundant </a:t>
            </a:r>
            <a:r>
              <a:rPr lang="en-US" dirty="0"/>
              <a:t>Storage </a:t>
            </a:r>
            <a:r>
              <a:rPr lang="en-US" dirty="0" smtClean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678920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749300"/>
            <a:ext cx="72390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04900"/>
            <a:ext cx="73787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Redundant Storage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 smtClean="0"/>
              <a:t>  Failure storages can cause a severe impact to cloud services, cloud consumers’ satisfaction, cloud providers’ financial and reputation, etc.</a:t>
            </a:r>
          </a:p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redundant storage architecture introduces a secondary duplicate cloud storage device as part of a failover system that synchronizes its data with the data in the primary cloud storage </a:t>
            </a:r>
            <a:r>
              <a:rPr lang="en-US" dirty="0" smtClean="0"/>
              <a:t>device.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37"/>
            <a:ext cx="9144000" cy="28799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68" y="3462458"/>
            <a:ext cx="4813663" cy="27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72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39800"/>
            <a:ext cx="69977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939800"/>
            <a:ext cx="69723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Distribution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/>
              <a:t>resources can be horizontally </a:t>
            </a:r>
            <a:r>
              <a:rPr lang="en-US" dirty="0" smtClean="0"/>
              <a:t>scaled, adding </a:t>
            </a:r>
            <a:r>
              <a:rPr lang="en-US" dirty="0"/>
              <a:t>of one or more identical IT </a:t>
            </a:r>
            <a:r>
              <a:rPr lang="en-US" dirty="0" smtClean="0"/>
              <a:t>resources </a:t>
            </a:r>
            <a:r>
              <a:rPr lang="en-US" dirty="0"/>
              <a:t>and a load balancer that provides runtime logic capable of evenly distributing the workload among the available IT </a:t>
            </a:r>
            <a:r>
              <a:rPr lang="en-US" dirty="0" smtClean="0"/>
              <a:t>resources.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3059521"/>
            <a:ext cx="5881913" cy="3163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4872" y="3059521"/>
            <a:ext cx="23542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Additional mechanisms: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Audit monitor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Cloud usage monitor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Hypervisor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Logical network perimeter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Resource cluster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Resource replication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564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Pooling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400" dirty="0" smtClean="0"/>
              <a:t> The use of one or more resource pools, in which identical IT resources are grouped, maintained and synchronized.</a:t>
            </a:r>
          </a:p>
          <a:p>
            <a:pPr>
              <a:buFont typeface="Wingdings" charset="2"/>
              <a:buChar char="v"/>
            </a:pPr>
            <a:r>
              <a:rPr lang="en-US" sz="2400" dirty="0" smtClean="0"/>
              <a:t> Common examples of resource pools: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Physical server pools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 Virtual server pools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Storage pools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Network pools </a:t>
            </a:r>
            <a:r>
              <a:rPr lang="mr-IN" sz="2000" dirty="0" smtClean="0"/>
              <a:t>–</a:t>
            </a:r>
            <a:r>
              <a:rPr lang="en-US" sz="2000" dirty="0" smtClean="0"/>
              <a:t> a pool of virtual firewalls devices, physical network switches.</a:t>
            </a:r>
          </a:p>
          <a:p>
            <a:pPr lvl="1">
              <a:buFont typeface="Wingdings" charset="2"/>
              <a:buChar char="v"/>
            </a:pPr>
            <a:r>
              <a:rPr lang="en-US" sz="2000" dirty="0" smtClean="0"/>
              <a:t> CPU pools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Memory pools</a:t>
            </a:r>
          </a:p>
          <a:p>
            <a:pPr lvl="1">
              <a:buFont typeface="Wingdings" charset="2"/>
              <a:buChar char="v"/>
            </a:pPr>
            <a:r>
              <a:rPr lang="en-US" sz="2000" dirty="0"/>
              <a:t> </a:t>
            </a:r>
            <a:r>
              <a:rPr lang="en-US" sz="2000" dirty="0" smtClean="0"/>
              <a:t>Last but not least, swimming pools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3056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4" y="79782"/>
            <a:ext cx="5777048" cy="1470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42" y="1732807"/>
            <a:ext cx="6113700" cy="5125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3372073"/>
            <a:ext cx="188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resource pools </a:t>
            </a:r>
            <a:r>
              <a:rPr lang="mr-IN" dirty="0" smtClean="0"/>
              <a:t>–</a:t>
            </a:r>
            <a:r>
              <a:rPr lang="en-US" dirty="0" smtClean="0"/>
              <a:t> Hierarchical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18484"/>
            <a:ext cx="1881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pool </a:t>
            </a:r>
            <a:r>
              <a:rPr lang="mr-IN" dirty="0" smtClean="0"/>
              <a:t>–</a:t>
            </a:r>
            <a:r>
              <a:rPr lang="en-US" dirty="0" smtClean="0"/>
              <a:t> groups of same type of IT resources.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0" y="536593"/>
            <a:ext cx="6113700" cy="5173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0" y="5904411"/>
            <a:ext cx="914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Typically assigned to </a:t>
            </a:r>
            <a:r>
              <a:rPr lang="en-US" smtClean="0"/>
              <a:t>different departments </a:t>
            </a:r>
            <a:r>
              <a:rPr lang="en-US" dirty="0" smtClean="0"/>
              <a:t>or groups in the same cloud </a:t>
            </a:r>
            <a:r>
              <a:rPr lang="en-US" smtClean="0"/>
              <a:t>consumer organization.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Pooling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dirty="0" smtClean="0"/>
              <a:t> Additional mechanisms to this architecture: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Audit monitor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Cloud  usage monitor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Hypervisor 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Logical network perimeter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Pay-per-use monitor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Remote administration system</a:t>
            </a:r>
          </a:p>
          <a:p>
            <a:pPr lvl="1">
              <a:buFont typeface="Wingdings" charset="2"/>
              <a:buChar char="v"/>
            </a:pPr>
            <a:r>
              <a:rPr lang="en-US" sz="2400" dirty="0" smtClean="0"/>
              <a:t> Remote management system</a:t>
            </a:r>
          </a:p>
          <a:p>
            <a:pPr lvl="1">
              <a:buFont typeface="Wingdings" charset="2"/>
              <a:buChar char="v"/>
            </a:pPr>
            <a:r>
              <a:rPr lang="en-US" sz="2400" dirty="0"/>
              <a:t> </a:t>
            </a:r>
            <a:r>
              <a:rPr lang="en-US" sz="2400" dirty="0" smtClean="0"/>
              <a:t>Resource replication</a:t>
            </a:r>
            <a:endParaRPr lang="en-US" sz="2400" dirty="0" smtClean="0"/>
          </a:p>
          <a:p>
            <a:pPr>
              <a:buFont typeface="Wingdings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971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Scalability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An </a:t>
            </a:r>
            <a:r>
              <a:rPr lang="en-US" dirty="0"/>
              <a:t>architectural model based on a system of predefined scaling conditions that trigger the dynamic allocation of IT resources from resource </a:t>
            </a:r>
            <a:r>
              <a:rPr lang="en-US" dirty="0" smtClean="0"/>
              <a:t>pools.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15" y="2738482"/>
            <a:ext cx="6816817" cy="35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3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Scaling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>
              <a:buFont typeface="Wingdings" charset="2"/>
              <a:buChar char="v"/>
            </a:pPr>
            <a:r>
              <a:rPr lang="en-US" sz="2200" dirty="0"/>
              <a:t> </a:t>
            </a:r>
            <a:r>
              <a:rPr lang="en-US" sz="2200" b="1" dirty="0" smtClean="0"/>
              <a:t>Dynamic </a:t>
            </a:r>
            <a:r>
              <a:rPr lang="en-US" sz="2200" b="1" dirty="0"/>
              <a:t>Horizontal Scaling </a:t>
            </a:r>
            <a:r>
              <a:rPr lang="en-US" sz="2200" dirty="0"/>
              <a:t>– IT resource instances are scaled out and in to handle fluctuating workloads. </a:t>
            </a:r>
            <a:endParaRPr lang="en-US" sz="2200" dirty="0" smtClean="0"/>
          </a:p>
          <a:p>
            <a:pPr algn="thaiDist">
              <a:buFont typeface="Wingdings" charset="2"/>
              <a:buChar char="v"/>
            </a:pPr>
            <a:r>
              <a:rPr lang="en-US" sz="2200" dirty="0"/>
              <a:t> </a:t>
            </a:r>
            <a:r>
              <a:rPr lang="en-US" sz="2200" b="1" dirty="0" smtClean="0"/>
              <a:t>Dynamic </a:t>
            </a:r>
            <a:r>
              <a:rPr lang="en-US" sz="2200" b="1" dirty="0"/>
              <a:t>Vertical Scaling </a:t>
            </a:r>
            <a:r>
              <a:rPr lang="en-US" sz="2200" dirty="0"/>
              <a:t>– IT resource instances are scaled up and down when there is a need to adjust the processing capacity of a single IT resource. For example, a virtual server that is being overloaded can have its memory dynamically increased or it may have a processing core added</a:t>
            </a:r>
            <a:r>
              <a:rPr lang="en-US" sz="2200" dirty="0" smtClean="0"/>
              <a:t>.</a:t>
            </a:r>
          </a:p>
          <a:p>
            <a:pPr algn="thaiDist">
              <a:buFont typeface="Wingdings" charset="2"/>
              <a:buChar char="v"/>
            </a:pPr>
            <a:r>
              <a:rPr lang="en-US" sz="2200" dirty="0" smtClean="0"/>
              <a:t> </a:t>
            </a:r>
            <a:r>
              <a:rPr lang="en-US" sz="2200" b="1" dirty="0"/>
              <a:t>Dynamic Relocation </a:t>
            </a:r>
            <a:r>
              <a:rPr lang="en-US" sz="2200" dirty="0"/>
              <a:t>– The IT resource is relocated to a host with more capacity. For example, a database may need to be moved from a tape-based SAN storage device with 4 GB per second I/O capacity to another disk-based SAN storage device with 8 GB per second I/O capacity</a:t>
            </a:r>
            <a:r>
              <a:rPr lang="en-US" sz="2200" dirty="0" smtClean="0"/>
              <a:t>.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2182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</TotalTime>
  <Words>706</Words>
  <Application>Microsoft Macintosh PowerPoint</Application>
  <PresentationFormat>On-screen Show (4:3)</PresentationFormat>
  <Paragraphs>75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Mangal</vt:lpstr>
      <vt:lpstr>Wingdings</vt:lpstr>
      <vt:lpstr>Arial</vt:lpstr>
      <vt:lpstr>Retrospect</vt:lpstr>
      <vt:lpstr>Cloud Computing Architecture</vt:lpstr>
      <vt:lpstr>Fundamental Cloud Architectures</vt:lpstr>
      <vt:lpstr>Workload Distribution Architecture</vt:lpstr>
      <vt:lpstr>Resource Pooling Architecture</vt:lpstr>
      <vt:lpstr>PowerPoint Presentation</vt:lpstr>
      <vt:lpstr>PowerPoint Presentation</vt:lpstr>
      <vt:lpstr>Resource Pooling Architecture</vt:lpstr>
      <vt:lpstr>Dynamic Scalability Architecture</vt:lpstr>
      <vt:lpstr>Dynamic Scaling Mechanisms</vt:lpstr>
      <vt:lpstr>PowerPoint Presentation</vt:lpstr>
      <vt:lpstr>PowerPoint Presentation</vt:lpstr>
      <vt:lpstr>Elastic Resource Capacity Architecture</vt:lpstr>
      <vt:lpstr>PowerPoint Presentation</vt:lpstr>
      <vt:lpstr>Service Load Balancing Architecture</vt:lpstr>
      <vt:lpstr>PowerPoint Presentation</vt:lpstr>
      <vt:lpstr>PowerPoint Presentation</vt:lpstr>
      <vt:lpstr>Cloud Bursting Architecture</vt:lpstr>
      <vt:lpstr>Elastic Disk Provisioning Architecture</vt:lpstr>
      <vt:lpstr>PowerPoint Presentation</vt:lpstr>
      <vt:lpstr>PowerPoint Presentation</vt:lpstr>
      <vt:lpstr>PowerPoint Presentation</vt:lpstr>
      <vt:lpstr>Redundant Storage Architecture</vt:lpstr>
      <vt:lpstr>PowerPoint Presentation</vt:lpstr>
      <vt:lpstr>Case Study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Architecture</dc:title>
  <dc:creator>Joey Thumthawatworn</dc:creator>
  <cp:lastModifiedBy>Joey Thumthawatworn</cp:lastModifiedBy>
  <cp:revision>16</cp:revision>
  <dcterms:created xsi:type="dcterms:W3CDTF">2018-10-09T05:51:31Z</dcterms:created>
  <dcterms:modified xsi:type="dcterms:W3CDTF">2018-10-09T07:44:14Z</dcterms:modified>
</cp:coreProperties>
</file>