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6"/>
  </p:notesMasterIdLst>
  <p:sldIdLst>
    <p:sldId id="256" r:id="rId2"/>
    <p:sldId id="257" r:id="rId3"/>
    <p:sldId id="278" r:id="rId4"/>
    <p:sldId id="276" r:id="rId5"/>
    <p:sldId id="283" r:id="rId6"/>
    <p:sldId id="279" r:id="rId7"/>
    <p:sldId id="286" r:id="rId8"/>
    <p:sldId id="284" r:id="rId9"/>
    <p:sldId id="285" r:id="rId10"/>
    <p:sldId id="280" r:id="rId11"/>
    <p:sldId id="287" r:id="rId12"/>
    <p:sldId id="281" r:id="rId13"/>
    <p:sldId id="282" r:id="rId14"/>
    <p:sldId id="288" r:id="rId15"/>
    <p:sldId id="296" r:id="rId16"/>
    <p:sldId id="295" r:id="rId17"/>
    <p:sldId id="293" r:id="rId18"/>
    <p:sldId id="292" r:id="rId19"/>
    <p:sldId id="298" r:id="rId20"/>
    <p:sldId id="297" r:id="rId21"/>
    <p:sldId id="300" r:id="rId22"/>
    <p:sldId id="301" r:id="rId23"/>
    <p:sldId id="302" r:id="rId24"/>
    <p:sldId id="303" r:id="rId25"/>
    <p:sldId id="294" r:id="rId26"/>
    <p:sldId id="299" r:id="rId27"/>
    <p:sldId id="289" r:id="rId28"/>
    <p:sldId id="304" r:id="rId29"/>
    <p:sldId id="305" r:id="rId30"/>
    <p:sldId id="290" r:id="rId31"/>
    <p:sldId id="291" r:id="rId32"/>
    <p:sldId id="306" r:id="rId33"/>
    <p:sldId id="308" r:id="rId34"/>
    <p:sldId id="307" r:id="rId35"/>
    <p:sldId id="309" r:id="rId36"/>
    <p:sldId id="312" r:id="rId37"/>
    <p:sldId id="311" r:id="rId38"/>
    <p:sldId id="310" r:id="rId39"/>
    <p:sldId id="313" r:id="rId40"/>
    <p:sldId id="277" r:id="rId41"/>
    <p:sldId id="314" r:id="rId42"/>
    <p:sldId id="315" r:id="rId43"/>
    <p:sldId id="316" r:id="rId44"/>
    <p:sldId id="31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4"/>
  </p:normalViewPr>
  <p:slideViewPr>
    <p:cSldViewPr snapToGrid="0" snapToObjects="1">
      <p:cViewPr varScale="1">
        <p:scale>
          <a:sx n="98" d="100"/>
          <a:sy n="98"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A59BF-68B7-4111-BEB3-0D583EDA56A8}" type="doc">
      <dgm:prSet loTypeId="urn:microsoft.com/office/officeart/2005/8/layout/process2" loCatId="process" qsTypeId="urn:microsoft.com/office/officeart/2005/8/quickstyle/simple3" qsCatId="simple" csTypeId="urn:microsoft.com/office/officeart/2005/8/colors/accent1_2" csCatId="accent1"/>
      <dgm:spPr/>
      <dgm:t>
        <a:bodyPr/>
        <a:lstStyle/>
        <a:p>
          <a:endParaRPr lang="en-US"/>
        </a:p>
      </dgm:t>
    </dgm:pt>
    <dgm:pt modelId="{D8CACBA5-78F1-4129-87F5-BC01371A0E96}">
      <dgm:prSet/>
      <dgm:spPr/>
      <dgm:t>
        <a:bodyPr/>
        <a:lstStyle/>
        <a:p>
          <a:r>
            <a:rPr lang="en-US"/>
            <a:t>Hash codes (every piece of data) are generated and maintained.</a:t>
          </a:r>
        </a:p>
      </dgm:t>
    </dgm:pt>
    <dgm:pt modelId="{85322E03-0A75-4E16-B5B8-B32E8243688E}" type="parTrans" cxnId="{D9B64314-DF7C-408A-88C2-7E35800B92F4}">
      <dgm:prSet/>
      <dgm:spPr/>
      <dgm:t>
        <a:bodyPr/>
        <a:lstStyle/>
        <a:p>
          <a:endParaRPr lang="en-US"/>
        </a:p>
      </dgm:t>
    </dgm:pt>
    <dgm:pt modelId="{DD4A803F-7BD3-41B3-83AD-9495C8D1DA83}" type="sibTrans" cxnId="{D9B64314-DF7C-408A-88C2-7E35800B92F4}">
      <dgm:prSet/>
      <dgm:spPr/>
      <dgm:t>
        <a:bodyPr/>
        <a:lstStyle/>
        <a:p>
          <a:endParaRPr lang="en-US"/>
        </a:p>
      </dgm:t>
    </dgm:pt>
    <dgm:pt modelId="{EC08E4EC-C5AD-4F2F-846B-AC6BD9369B8A}">
      <dgm:prSet/>
      <dgm:spPr/>
      <dgm:t>
        <a:bodyPr/>
        <a:lstStyle/>
        <a:p>
          <a:r>
            <a:rPr lang="en-US"/>
            <a:t>Data is received, examined and hashed.</a:t>
          </a:r>
        </a:p>
      </dgm:t>
    </dgm:pt>
    <dgm:pt modelId="{894A75A1-4B64-4C10-ACB2-378A0E3C8AB1}" type="parTrans" cxnId="{5D521D46-FFF2-47AA-BA56-6B3718775936}">
      <dgm:prSet/>
      <dgm:spPr/>
      <dgm:t>
        <a:bodyPr/>
        <a:lstStyle/>
        <a:p>
          <a:endParaRPr lang="en-US"/>
        </a:p>
      </dgm:t>
    </dgm:pt>
    <dgm:pt modelId="{C3BBF818-98D3-4108-832B-7880661C19AD}" type="sibTrans" cxnId="{5D521D46-FFF2-47AA-BA56-6B3718775936}">
      <dgm:prSet/>
      <dgm:spPr/>
      <dgm:t>
        <a:bodyPr/>
        <a:lstStyle/>
        <a:p>
          <a:endParaRPr lang="en-US"/>
        </a:p>
      </dgm:t>
    </dgm:pt>
    <dgm:pt modelId="{A2C61AE1-DBC1-4DB3-9B64-3449CAAB9E0F}">
      <dgm:prSet/>
      <dgm:spPr/>
      <dgm:t>
        <a:bodyPr/>
        <a:lstStyle/>
        <a:p>
          <a:r>
            <a:rPr lang="en-US"/>
            <a:t>Newly generated hash is compared.</a:t>
          </a:r>
        </a:p>
      </dgm:t>
    </dgm:pt>
    <dgm:pt modelId="{D77AB7B7-7D68-48A6-BED4-6ADD783FC37F}" type="parTrans" cxnId="{EEC8FAA4-BA13-4043-9688-D23782DF7B1A}">
      <dgm:prSet/>
      <dgm:spPr/>
      <dgm:t>
        <a:bodyPr/>
        <a:lstStyle/>
        <a:p>
          <a:endParaRPr lang="en-US"/>
        </a:p>
      </dgm:t>
    </dgm:pt>
    <dgm:pt modelId="{E59C1B3D-DC3A-44B8-A205-9F8E2DBBDFC7}" type="sibTrans" cxnId="{EEC8FAA4-BA13-4043-9688-D23782DF7B1A}">
      <dgm:prSet/>
      <dgm:spPr/>
      <dgm:t>
        <a:bodyPr/>
        <a:lstStyle/>
        <a:p>
          <a:endParaRPr lang="en-US"/>
        </a:p>
      </dgm:t>
    </dgm:pt>
    <dgm:pt modelId="{0BDAE98D-0A6D-49E8-85F3-FEE07D5B0BA1}">
      <dgm:prSet/>
      <dgm:spPr/>
      <dgm:t>
        <a:bodyPr/>
        <a:lstStyle/>
        <a:p>
          <a:r>
            <a:rPr lang="en-US"/>
            <a:t>If duplicated block, a pointer is generated and saved.</a:t>
          </a:r>
        </a:p>
      </dgm:t>
    </dgm:pt>
    <dgm:pt modelId="{9D0EDC95-2A5D-4A34-8507-BB3B48E8ED39}" type="parTrans" cxnId="{BDEA339E-50D0-4B2C-890A-ABB0323EAADD}">
      <dgm:prSet/>
      <dgm:spPr/>
      <dgm:t>
        <a:bodyPr/>
        <a:lstStyle/>
        <a:p>
          <a:endParaRPr lang="en-US"/>
        </a:p>
      </dgm:t>
    </dgm:pt>
    <dgm:pt modelId="{E7A69F63-3C83-4284-9DCB-36298FB87620}" type="sibTrans" cxnId="{BDEA339E-50D0-4B2C-890A-ABB0323EAADD}">
      <dgm:prSet/>
      <dgm:spPr/>
      <dgm:t>
        <a:bodyPr/>
        <a:lstStyle/>
        <a:p>
          <a:endParaRPr lang="en-US"/>
        </a:p>
      </dgm:t>
    </dgm:pt>
    <dgm:pt modelId="{FB69F4E8-0A37-4A12-9C40-C50007878DF4}">
      <dgm:prSet/>
      <dgm:spPr/>
      <dgm:t>
        <a:bodyPr/>
        <a:lstStyle/>
        <a:p>
          <a:r>
            <a:rPr lang="en-US"/>
            <a:t>If not, new blocks are saved.</a:t>
          </a:r>
        </a:p>
      </dgm:t>
    </dgm:pt>
    <dgm:pt modelId="{475DB931-565D-400B-9533-94CC739E8A5F}" type="parTrans" cxnId="{DEE1058F-E79A-4A17-90B3-8539857DC7B0}">
      <dgm:prSet/>
      <dgm:spPr/>
      <dgm:t>
        <a:bodyPr/>
        <a:lstStyle/>
        <a:p>
          <a:endParaRPr lang="en-US"/>
        </a:p>
      </dgm:t>
    </dgm:pt>
    <dgm:pt modelId="{7EA400F2-6E09-4324-8368-CC2141CA2F60}" type="sibTrans" cxnId="{DEE1058F-E79A-4A17-90B3-8539857DC7B0}">
      <dgm:prSet/>
      <dgm:spPr/>
      <dgm:t>
        <a:bodyPr/>
        <a:lstStyle/>
        <a:p>
          <a:endParaRPr lang="en-US"/>
        </a:p>
      </dgm:t>
    </dgm:pt>
    <dgm:pt modelId="{5A60A3ED-C25B-7F4A-87CB-AE358627CD4A}" type="pres">
      <dgm:prSet presAssocID="{E88A59BF-68B7-4111-BEB3-0D583EDA56A8}" presName="linearFlow" presStyleCnt="0">
        <dgm:presLayoutVars>
          <dgm:resizeHandles val="exact"/>
        </dgm:presLayoutVars>
      </dgm:prSet>
      <dgm:spPr/>
    </dgm:pt>
    <dgm:pt modelId="{71327460-8B65-1E40-BE28-D943EC89952D}" type="pres">
      <dgm:prSet presAssocID="{D8CACBA5-78F1-4129-87F5-BC01371A0E96}" presName="node" presStyleLbl="node1" presStyleIdx="0" presStyleCnt="5">
        <dgm:presLayoutVars>
          <dgm:bulletEnabled val="1"/>
        </dgm:presLayoutVars>
      </dgm:prSet>
      <dgm:spPr/>
    </dgm:pt>
    <dgm:pt modelId="{3A35D76C-7F7E-C247-97DC-A53A3E5B2733}" type="pres">
      <dgm:prSet presAssocID="{DD4A803F-7BD3-41B3-83AD-9495C8D1DA83}" presName="sibTrans" presStyleLbl="sibTrans2D1" presStyleIdx="0" presStyleCnt="4"/>
      <dgm:spPr/>
    </dgm:pt>
    <dgm:pt modelId="{96EA5E9B-AE0C-1740-AC21-BC11E44249B8}" type="pres">
      <dgm:prSet presAssocID="{DD4A803F-7BD3-41B3-83AD-9495C8D1DA83}" presName="connectorText" presStyleLbl="sibTrans2D1" presStyleIdx="0" presStyleCnt="4"/>
      <dgm:spPr/>
    </dgm:pt>
    <dgm:pt modelId="{7DAC5144-8519-C94C-8DF1-8C18021D4B38}" type="pres">
      <dgm:prSet presAssocID="{EC08E4EC-C5AD-4F2F-846B-AC6BD9369B8A}" presName="node" presStyleLbl="node1" presStyleIdx="1" presStyleCnt="5">
        <dgm:presLayoutVars>
          <dgm:bulletEnabled val="1"/>
        </dgm:presLayoutVars>
      </dgm:prSet>
      <dgm:spPr/>
    </dgm:pt>
    <dgm:pt modelId="{9E0300E5-ACE7-EA4A-B495-18AF49AF8450}" type="pres">
      <dgm:prSet presAssocID="{C3BBF818-98D3-4108-832B-7880661C19AD}" presName="sibTrans" presStyleLbl="sibTrans2D1" presStyleIdx="1" presStyleCnt="4"/>
      <dgm:spPr/>
    </dgm:pt>
    <dgm:pt modelId="{581BD90F-7872-CE43-B653-45C433A8550C}" type="pres">
      <dgm:prSet presAssocID="{C3BBF818-98D3-4108-832B-7880661C19AD}" presName="connectorText" presStyleLbl="sibTrans2D1" presStyleIdx="1" presStyleCnt="4"/>
      <dgm:spPr/>
    </dgm:pt>
    <dgm:pt modelId="{FDD5D851-BF99-C444-8B22-287DE744C5DD}" type="pres">
      <dgm:prSet presAssocID="{A2C61AE1-DBC1-4DB3-9B64-3449CAAB9E0F}" presName="node" presStyleLbl="node1" presStyleIdx="2" presStyleCnt="5">
        <dgm:presLayoutVars>
          <dgm:bulletEnabled val="1"/>
        </dgm:presLayoutVars>
      </dgm:prSet>
      <dgm:spPr/>
    </dgm:pt>
    <dgm:pt modelId="{C59FC229-A67A-BF46-9BA9-866AD060BB79}" type="pres">
      <dgm:prSet presAssocID="{E59C1B3D-DC3A-44B8-A205-9F8E2DBBDFC7}" presName="sibTrans" presStyleLbl="sibTrans2D1" presStyleIdx="2" presStyleCnt="4"/>
      <dgm:spPr/>
    </dgm:pt>
    <dgm:pt modelId="{8BFD60C3-6487-514F-BE5C-07E85AB4D541}" type="pres">
      <dgm:prSet presAssocID="{E59C1B3D-DC3A-44B8-A205-9F8E2DBBDFC7}" presName="connectorText" presStyleLbl="sibTrans2D1" presStyleIdx="2" presStyleCnt="4"/>
      <dgm:spPr/>
    </dgm:pt>
    <dgm:pt modelId="{4EEC7C0B-3D7E-BE45-A2E9-D6D60293DA56}" type="pres">
      <dgm:prSet presAssocID="{0BDAE98D-0A6D-49E8-85F3-FEE07D5B0BA1}" presName="node" presStyleLbl="node1" presStyleIdx="3" presStyleCnt="5">
        <dgm:presLayoutVars>
          <dgm:bulletEnabled val="1"/>
        </dgm:presLayoutVars>
      </dgm:prSet>
      <dgm:spPr/>
    </dgm:pt>
    <dgm:pt modelId="{49E13EAA-69C0-DD4F-8B6E-02793F822F2A}" type="pres">
      <dgm:prSet presAssocID="{E7A69F63-3C83-4284-9DCB-36298FB87620}" presName="sibTrans" presStyleLbl="sibTrans2D1" presStyleIdx="3" presStyleCnt="4"/>
      <dgm:spPr/>
    </dgm:pt>
    <dgm:pt modelId="{80862EF8-ACDB-6D44-85E6-DB4C97526590}" type="pres">
      <dgm:prSet presAssocID="{E7A69F63-3C83-4284-9DCB-36298FB87620}" presName="connectorText" presStyleLbl="sibTrans2D1" presStyleIdx="3" presStyleCnt="4"/>
      <dgm:spPr/>
    </dgm:pt>
    <dgm:pt modelId="{FB65B8B9-E0C3-7549-ADB5-45B6D5543BEB}" type="pres">
      <dgm:prSet presAssocID="{FB69F4E8-0A37-4A12-9C40-C50007878DF4}" presName="node" presStyleLbl="node1" presStyleIdx="4" presStyleCnt="5">
        <dgm:presLayoutVars>
          <dgm:bulletEnabled val="1"/>
        </dgm:presLayoutVars>
      </dgm:prSet>
      <dgm:spPr/>
    </dgm:pt>
  </dgm:ptLst>
  <dgm:cxnLst>
    <dgm:cxn modelId="{A5C3DB05-F8DC-F549-9A07-191BE6D9A0C8}" type="presOf" srcId="{E88A59BF-68B7-4111-BEB3-0D583EDA56A8}" destId="{5A60A3ED-C25B-7F4A-87CB-AE358627CD4A}" srcOrd="0" destOrd="0" presId="urn:microsoft.com/office/officeart/2005/8/layout/process2"/>
    <dgm:cxn modelId="{3116440F-2744-1942-8D40-8965E6324786}" type="presOf" srcId="{EC08E4EC-C5AD-4F2F-846B-AC6BD9369B8A}" destId="{7DAC5144-8519-C94C-8DF1-8C18021D4B38}" srcOrd="0" destOrd="0" presId="urn:microsoft.com/office/officeart/2005/8/layout/process2"/>
    <dgm:cxn modelId="{D9B64314-DF7C-408A-88C2-7E35800B92F4}" srcId="{E88A59BF-68B7-4111-BEB3-0D583EDA56A8}" destId="{D8CACBA5-78F1-4129-87F5-BC01371A0E96}" srcOrd="0" destOrd="0" parTransId="{85322E03-0A75-4E16-B5B8-B32E8243688E}" sibTransId="{DD4A803F-7BD3-41B3-83AD-9495C8D1DA83}"/>
    <dgm:cxn modelId="{7E290C16-6B52-BB42-AA69-462941850145}" type="presOf" srcId="{A2C61AE1-DBC1-4DB3-9B64-3449CAAB9E0F}" destId="{FDD5D851-BF99-C444-8B22-287DE744C5DD}" srcOrd="0" destOrd="0" presId="urn:microsoft.com/office/officeart/2005/8/layout/process2"/>
    <dgm:cxn modelId="{7E2D0E17-BD37-F14E-B516-C79F263F6B19}" type="presOf" srcId="{C3BBF818-98D3-4108-832B-7880661C19AD}" destId="{581BD90F-7872-CE43-B653-45C433A8550C}" srcOrd="1" destOrd="0" presId="urn:microsoft.com/office/officeart/2005/8/layout/process2"/>
    <dgm:cxn modelId="{E982F321-EA6E-5941-867C-BA4008910935}" type="presOf" srcId="{E7A69F63-3C83-4284-9DCB-36298FB87620}" destId="{80862EF8-ACDB-6D44-85E6-DB4C97526590}" srcOrd="1" destOrd="0" presId="urn:microsoft.com/office/officeart/2005/8/layout/process2"/>
    <dgm:cxn modelId="{5D521D46-FFF2-47AA-BA56-6B3718775936}" srcId="{E88A59BF-68B7-4111-BEB3-0D583EDA56A8}" destId="{EC08E4EC-C5AD-4F2F-846B-AC6BD9369B8A}" srcOrd="1" destOrd="0" parTransId="{894A75A1-4B64-4C10-ACB2-378A0E3C8AB1}" sibTransId="{C3BBF818-98D3-4108-832B-7880661C19AD}"/>
    <dgm:cxn modelId="{22EBC68A-C7FC-1349-92CC-E86A2164CA73}" type="presOf" srcId="{0BDAE98D-0A6D-49E8-85F3-FEE07D5B0BA1}" destId="{4EEC7C0B-3D7E-BE45-A2E9-D6D60293DA56}" srcOrd="0" destOrd="0" presId="urn:microsoft.com/office/officeart/2005/8/layout/process2"/>
    <dgm:cxn modelId="{DEE1058F-E79A-4A17-90B3-8539857DC7B0}" srcId="{E88A59BF-68B7-4111-BEB3-0D583EDA56A8}" destId="{FB69F4E8-0A37-4A12-9C40-C50007878DF4}" srcOrd="4" destOrd="0" parTransId="{475DB931-565D-400B-9533-94CC739E8A5F}" sibTransId="{7EA400F2-6E09-4324-8368-CC2141CA2F60}"/>
    <dgm:cxn modelId="{9E90319A-CBB9-0A4C-A32D-B040B8CB94C0}" type="presOf" srcId="{E7A69F63-3C83-4284-9DCB-36298FB87620}" destId="{49E13EAA-69C0-DD4F-8B6E-02793F822F2A}" srcOrd="0" destOrd="0" presId="urn:microsoft.com/office/officeart/2005/8/layout/process2"/>
    <dgm:cxn modelId="{BDEA339E-50D0-4B2C-890A-ABB0323EAADD}" srcId="{E88A59BF-68B7-4111-BEB3-0D583EDA56A8}" destId="{0BDAE98D-0A6D-49E8-85F3-FEE07D5B0BA1}" srcOrd="3" destOrd="0" parTransId="{9D0EDC95-2A5D-4A34-8507-BB3B48E8ED39}" sibTransId="{E7A69F63-3C83-4284-9DCB-36298FB87620}"/>
    <dgm:cxn modelId="{EEC8FAA4-BA13-4043-9688-D23782DF7B1A}" srcId="{E88A59BF-68B7-4111-BEB3-0D583EDA56A8}" destId="{A2C61AE1-DBC1-4DB3-9B64-3449CAAB9E0F}" srcOrd="2" destOrd="0" parTransId="{D77AB7B7-7D68-48A6-BED4-6ADD783FC37F}" sibTransId="{E59C1B3D-DC3A-44B8-A205-9F8E2DBBDFC7}"/>
    <dgm:cxn modelId="{62F086BD-B4FA-1742-84D2-2A2A65FD89AA}" type="presOf" srcId="{E59C1B3D-DC3A-44B8-A205-9F8E2DBBDFC7}" destId="{8BFD60C3-6487-514F-BE5C-07E85AB4D541}" srcOrd="1" destOrd="0" presId="urn:microsoft.com/office/officeart/2005/8/layout/process2"/>
    <dgm:cxn modelId="{3E0D45BE-7152-7340-BBDF-EDF27772EBBB}" type="presOf" srcId="{DD4A803F-7BD3-41B3-83AD-9495C8D1DA83}" destId="{3A35D76C-7F7E-C247-97DC-A53A3E5B2733}" srcOrd="0" destOrd="0" presId="urn:microsoft.com/office/officeart/2005/8/layout/process2"/>
    <dgm:cxn modelId="{E9E582C6-6FE1-DE4B-A35E-D9E36BE98171}" type="presOf" srcId="{DD4A803F-7BD3-41B3-83AD-9495C8D1DA83}" destId="{96EA5E9B-AE0C-1740-AC21-BC11E44249B8}" srcOrd="1" destOrd="0" presId="urn:microsoft.com/office/officeart/2005/8/layout/process2"/>
    <dgm:cxn modelId="{6E9262CD-C8DD-7E4C-8821-56BCDD4296D6}" type="presOf" srcId="{E59C1B3D-DC3A-44B8-A205-9F8E2DBBDFC7}" destId="{C59FC229-A67A-BF46-9BA9-866AD060BB79}" srcOrd="0" destOrd="0" presId="urn:microsoft.com/office/officeart/2005/8/layout/process2"/>
    <dgm:cxn modelId="{825F9ED2-7BAB-E94F-B234-4D3153FB21A2}" type="presOf" srcId="{FB69F4E8-0A37-4A12-9C40-C50007878DF4}" destId="{FB65B8B9-E0C3-7549-ADB5-45B6D5543BEB}" srcOrd="0" destOrd="0" presId="urn:microsoft.com/office/officeart/2005/8/layout/process2"/>
    <dgm:cxn modelId="{F0EC71E5-40F0-0C42-A156-62CFD4A50C05}" type="presOf" srcId="{D8CACBA5-78F1-4129-87F5-BC01371A0E96}" destId="{71327460-8B65-1E40-BE28-D943EC89952D}" srcOrd="0" destOrd="0" presId="urn:microsoft.com/office/officeart/2005/8/layout/process2"/>
    <dgm:cxn modelId="{4550CEEF-C1EE-D54B-9EF1-8AF60EAC712D}" type="presOf" srcId="{C3BBF818-98D3-4108-832B-7880661C19AD}" destId="{9E0300E5-ACE7-EA4A-B495-18AF49AF8450}" srcOrd="0" destOrd="0" presId="urn:microsoft.com/office/officeart/2005/8/layout/process2"/>
    <dgm:cxn modelId="{AB35E2EF-8176-2D48-B128-5AB858715E5C}" type="presParOf" srcId="{5A60A3ED-C25B-7F4A-87CB-AE358627CD4A}" destId="{71327460-8B65-1E40-BE28-D943EC89952D}" srcOrd="0" destOrd="0" presId="urn:microsoft.com/office/officeart/2005/8/layout/process2"/>
    <dgm:cxn modelId="{258F9FCE-F10F-644D-A011-0E755A9B9994}" type="presParOf" srcId="{5A60A3ED-C25B-7F4A-87CB-AE358627CD4A}" destId="{3A35D76C-7F7E-C247-97DC-A53A3E5B2733}" srcOrd="1" destOrd="0" presId="urn:microsoft.com/office/officeart/2005/8/layout/process2"/>
    <dgm:cxn modelId="{1C7AFCA4-BBFA-064D-94B2-70402018160B}" type="presParOf" srcId="{3A35D76C-7F7E-C247-97DC-A53A3E5B2733}" destId="{96EA5E9B-AE0C-1740-AC21-BC11E44249B8}" srcOrd="0" destOrd="0" presId="urn:microsoft.com/office/officeart/2005/8/layout/process2"/>
    <dgm:cxn modelId="{3E422B45-8DAB-6D43-98DF-CF32B85AE64B}" type="presParOf" srcId="{5A60A3ED-C25B-7F4A-87CB-AE358627CD4A}" destId="{7DAC5144-8519-C94C-8DF1-8C18021D4B38}" srcOrd="2" destOrd="0" presId="urn:microsoft.com/office/officeart/2005/8/layout/process2"/>
    <dgm:cxn modelId="{3E72D896-0FC4-7844-90CE-9BBD411BCD1E}" type="presParOf" srcId="{5A60A3ED-C25B-7F4A-87CB-AE358627CD4A}" destId="{9E0300E5-ACE7-EA4A-B495-18AF49AF8450}" srcOrd="3" destOrd="0" presId="urn:microsoft.com/office/officeart/2005/8/layout/process2"/>
    <dgm:cxn modelId="{16DBEDFF-8A83-DF46-A53D-31340147F4B3}" type="presParOf" srcId="{9E0300E5-ACE7-EA4A-B495-18AF49AF8450}" destId="{581BD90F-7872-CE43-B653-45C433A8550C}" srcOrd="0" destOrd="0" presId="urn:microsoft.com/office/officeart/2005/8/layout/process2"/>
    <dgm:cxn modelId="{3F370D0C-2E88-024F-BBD7-56849AFBD107}" type="presParOf" srcId="{5A60A3ED-C25B-7F4A-87CB-AE358627CD4A}" destId="{FDD5D851-BF99-C444-8B22-287DE744C5DD}" srcOrd="4" destOrd="0" presId="urn:microsoft.com/office/officeart/2005/8/layout/process2"/>
    <dgm:cxn modelId="{02A2F79E-3DE7-D745-8BCF-AB3A775A06DD}" type="presParOf" srcId="{5A60A3ED-C25B-7F4A-87CB-AE358627CD4A}" destId="{C59FC229-A67A-BF46-9BA9-866AD060BB79}" srcOrd="5" destOrd="0" presId="urn:microsoft.com/office/officeart/2005/8/layout/process2"/>
    <dgm:cxn modelId="{4F24103D-2558-4B4B-9A01-D47B60CBED21}" type="presParOf" srcId="{C59FC229-A67A-BF46-9BA9-866AD060BB79}" destId="{8BFD60C3-6487-514F-BE5C-07E85AB4D541}" srcOrd="0" destOrd="0" presId="urn:microsoft.com/office/officeart/2005/8/layout/process2"/>
    <dgm:cxn modelId="{DDE1A744-251D-6A47-96DB-FF3945A17A91}" type="presParOf" srcId="{5A60A3ED-C25B-7F4A-87CB-AE358627CD4A}" destId="{4EEC7C0B-3D7E-BE45-A2E9-D6D60293DA56}" srcOrd="6" destOrd="0" presId="urn:microsoft.com/office/officeart/2005/8/layout/process2"/>
    <dgm:cxn modelId="{8E9204C7-C8F2-A648-A2A9-C98AF4E997DE}" type="presParOf" srcId="{5A60A3ED-C25B-7F4A-87CB-AE358627CD4A}" destId="{49E13EAA-69C0-DD4F-8B6E-02793F822F2A}" srcOrd="7" destOrd="0" presId="urn:microsoft.com/office/officeart/2005/8/layout/process2"/>
    <dgm:cxn modelId="{8026804A-01BA-A34B-B206-6B977AEA9802}" type="presParOf" srcId="{49E13EAA-69C0-DD4F-8B6E-02793F822F2A}" destId="{80862EF8-ACDB-6D44-85E6-DB4C97526590}" srcOrd="0" destOrd="0" presId="urn:microsoft.com/office/officeart/2005/8/layout/process2"/>
    <dgm:cxn modelId="{575DB47A-BC79-594A-B784-1ED2118EDD0C}" type="presParOf" srcId="{5A60A3ED-C25B-7F4A-87CB-AE358627CD4A}" destId="{FB65B8B9-E0C3-7549-ADB5-45B6D5543BEB}"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27460-8B65-1E40-BE28-D943EC89952D}">
      <dsp:nvSpPr>
        <dsp:cNvPr id="0" name=""/>
        <dsp:cNvSpPr/>
      </dsp:nvSpPr>
      <dsp:spPr>
        <a:xfrm>
          <a:off x="935261" y="689"/>
          <a:ext cx="3227732" cy="80693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Hash codes (every piece of data) are generated and maintained.</a:t>
          </a:r>
        </a:p>
      </dsp:txBody>
      <dsp:txXfrm>
        <a:off x="958895" y="24323"/>
        <a:ext cx="3180464" cy="759665"/>
      </dsp:txXfrm>
    </dsp:sp>
    <dsp:sp modelId="{3A35D76C-7F7E-C247-97DC-A53A3E5B2733}">
      <dsp:nvSpPr>
        <dsp:cNvPr id="0" name=""/>
        <dsp:cNvSpPr/>
      </dsp:nvSpPr>
      <dsp:spPr>
        <a:xfrm rot="5400000">
          <a:off x="2397828" y="827796"/>
          <a:ext cx="302599" cy="363119"/>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440192" y="858056"/>
        <a:ext cx="217871" cy="211819"/>
      </dsp:txXfrm>
    </dsp:sp>
    <dsp:sp modelId="{7DAC5144-8519-C94C-8DF1-8C18021D4B38}">
      <dsp:nvSpPr>
        <dsp:cNvPr id="0" name=""/>
        <dsp:cNvSpPr/>
      </dsp:nvSpPr>
      <dsp:spPr>
        <a:xfrm>
          <a:off x="935261" y="1211089"/>
          <a:ext cx="3227732" cy="80693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is received, examined and hashed.</a:t>
          </a:r>
        </a:p>
      </dsp:txBody>
      <dsp:txXfrm>
        <a:off x="958895" y="1234723"/>
        <a:ext cx="3180464" cy="759665"/>
      </dsp:txXfrm>
    </dsp:sp>
    <dsp:sp modelId="{9E0300E5-ACE7-EA4A-B495-18AF49AF8450}">
      <dsp:nvSpPr>
        <dsp:cNvPr id="0" name=""/>
        <dsp:cNvSpPr/>
      </dsp:nvSpPr>
      <dsp:spPr>
        <a:xfrm rot="5400000">
          <a:off x="2397828" y="2038196"/>
          <a:ext cx="302599" cy="363119"/>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440192" y="2068456"/>
        <a:ext cx="217871" cy="211819"/>
      </dsp:txXfrm>
    </dsp:sp>
    <dsp:sp modelId="{FDD5D851-BF99-C444-8B22-287DE744C5DD}">
      <dsp:nvSpPr>
        <dsp:cNvPr id="0" name=""/>
        <dsp:cNvSpPr/>
      </dsp:nvSpPr>
      <dsp:spPr>
        <a:xfrm>
          <a:off x="935261" y="2421489"/>
          <a:ext cx="3227732" cy="80693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Newly generated hash is compared.</a:t>
          </a:r>
        </a:p>
      </dsp:txBody>
      <dsp:txXfrm>
        <a:off x="958895" y="2445123"/>
        <a:ext cx="3180464" cy="759665"/>
      </dsp:txXfrm>
    </dsp:sp>
    <dsp:sp modelId="{C59FC229-A67A-BF46-9BA9-866AD060BB79}">
      <dsp:nvSpPr>
        <dsp:cNvPr id="0" name=""/>
        <dsp:cNvSpPr/>
      </dsp:nvSpPr>
      <dsp:spPr>
        <a:xfrm rot="5400000">
          <a:off x="2397828" y="3248595"/>
          <a:ext cx="302599" cy="363119"/>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440192" y="3278855"/>
        <a:ext cx="217871" cy="211819"/>
      </dsp:txXfrm>
    </dsp:sp>
    <dsp:sp modelId="{4EEC7C0B-3D7E-BE45-A2E9-D6D60293DA56}">
      <dsp:nvSpPr>
        <dsp:cNvPr id="0" name=""/>
        <dsp:cNvSpPr/>
      </dsp:nvSpPr>
      <dsp:spPr>
        <a:xfrm>
          <a:off x="935261" y="3631889"/>
          <a:ext cx="3227732" cy="80693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duplicated block, a pointer is generated and saved.</a:t>
          </a:r>
        </a:p>
      </dsp:txBody>
      <dsp:txXfrm>
        <a:off x="958895" y="3655523"/>
        <a:ext cx="3180464" cy="759665"/>
      </dsp:txXfrm>
    </dsp:sp>
    <dsp:sp modelId="{49E13EAA-69C0-DD4F-8B6E-02793F822F2A}">
      <dsp:nvSpPr>
        <dsp:cNvPr id="0" name=""/>
        <dsp:cNvSpPr/>
      </dsp:nvSpPr>
      <dsp:spPr>
        <a:xfrm rot="5400000">
          <a:off x="2397828" y="4458995"/>
          <a:ext cx="302599" cy="363119"/>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440192" y="4489255"/>
        <a:ext cx="217871" cy="211819"/>
      </dsp:txXfrm>
    </dsp:sp>
    <dsp:sp modelId="{FB65B8B9-E0C3-7549-ADB5-45B6D5543BEB}">
      <dsp:nvSpPr>
        <dsp:cNvPr id="0" name=""/>
        <dsp:cNvSpPr/>
      </dsp:nvSpPr>
      <dsp:spPr>
        <a:xfrm>
          <a:off x="935261" y="4842289"/>
          <a:ext cx="3227732" cy="80693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not, new blocks are saved.</a:t>
          </a:r>
        </a:p>
      </dsp:txBody>
      <dsp:txXfrm>
        <a:off x="958895" y="4865923"/>
        <a:ext cx="3180464" cy="7596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E2754-9224-B446-AAEC-A0D9F29BA264}" type="datetimeFigureOut">
              <a:rPr lang="en-US" smtClean="0"/>
              <a:t>10/30/18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9D4EA-3774-D843-96F1-93019E25F7F0}" type="slidenum">
              <a:rPr lang="en-US" smtClean="0"/>
              <a:t>‹#›</a:t>
            </a:fld>
            <a:endParaRPr lang="en-US"/>
          </a:p>
        </p:txBody>
      </p:sp>
    </p:spTree>
    <p:extLst>
      <p:ext uri="{BB962C8B-B14F-4D97-AF65-F5344CB8AC3E}">
        <p14:creationId xmlns:p14="http://schemas.microsoft.com/office/powerpoint/2010/main" val="155719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10/30/18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10/30/18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10/30/18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839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t>Specialized Cloud Architectures</a:t>
            </a:r>
          </a:p>
        </p:txBody>
      </p:sp>
      <p:sp>
        <p:nvSpPr>
          <p:cNvPr id="3" name="Subtitle 2"/>
          <p:cNvSpPr>
            <a:spLocks noGrp="1"/>
          </p:cNvSpPr>
          <p:nvPr>
            <p:ph type="subTitle" idx="1"/>
          </p:nvPr>
        </p:nvSpPr>
        <p:spPr/>
        <p:txBody>
          <a:bodyPr/>
          <a:lstStyle/>
          <a:p>
            <a:pPr algn="r"/>
            <a:r>
              <a:rPr lang="en-US" dirty="0"/>
              <a:t> </a:t>
            </a:r>
          </a:p>
        </p:txBody>
      </p:sp>
    </p:spTree>
    <p:extLst>
      <p:ext uri="{BB962C8B-B14F-4D97-AF65-F5344CB8AC3E}">
        <p14:creationId xmlns:p14="http://schemas.microsoft.com/office/powerpoint/2010/main" val="71823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a:t>Dynamic Data Normalization Architecture</a:t>
            </a:r>
          </a:p>
        </p:txBody>
      </p:sp>
      <p:sp>
        <p:nvSpPr>
          <p:cNvPr id="3" name="Content Placeholder 2"/>
          <p:cNvSpPr>
            <a:spLocks noGrp="1"/>
          </p:cNvSpPr>
          <p:nvPr>
            <p:ph idx="1"/>
          </p:nvPr>
        </p:nvSpPr>
        <p:spPr>
          <a:xfrm>
            <a:off x="822959" y="1845734"/>
            <a:ext cx="5538652" cy="4398312"/>
          </a:xfrm>
        </p:spPr>
        <p:txBody>
          <a:bodyPr>
            <a:normAutofit fontScale="92500" lnSpcReduction="10000"/>
          </a:bodyPr>
          <a:lstStyle/>
          <a:p>
            <a:pPr>
              <a:buFont typeface="Wingdings" charset="2"/>
              <a:buChar char="v"/>
            </a:pPr>
            <a:r>
              <a:rPr lang="en-US" sz="2800" dirty="0"/>
              <a:t> Issues of having redundant data in cloud-based environment: </a:t>
            </a:r>
          </a:p>
          <a:p>
            <a:pPr lvl="1">
              <a:buFont typeface="Wingdings" pitchFamily="2" charset="2"/>
              <a:buChar char="ü"/>
            </a:pPr>
            <a:r>
              <a:rPr lang="en-US" sz="2400" dirty="0"/>
              <a:t> Increased time required to store and catalog files</a:t>
            </a:r>
          </a:p>
          <a:p>
            <a:pPr lvl="1">
              <a:buFont typeface="Wingdings" pitchFamily="2" charset="2"/>
              <a:buChar char="ü"/>
            </a:pPr>
            <a:r>
              <a:rPr lang="en-US" sz="2400" dirty="0"/>
              <a:t> Increased required storage and backup space</a:t>
            </a:r>
          </a:p>
          <a:p>
            <a:pPr lvl="1">
              <a:buFont typeface="Wingdings" pitchFamily="2" charset="2"/>
              <a:buChar char="ü"/>
            </a:pPr>
            <a:r>
              <a:rPr lang="en-US" sz="2400" dirty="0"/>
              <a:t> Increased costs due to increased data volume</a:t>
            </a:r>
          </a:p>
          <a:p>
            <a:pPr lvl="1">
              <a:buFont typeface="Wingdings" pitchFamily="2" charset="2"/>
              <a:buChar char="ü"/>
            </a:pPr>
            <a:r>
              <a:rPr lang="en-US" sz="2400" dirty="0"/>
              <a:t> Increased time required for replication to secondary storage</a:t>
            </a:r>
          </a:p>
          <a:p>
            <a:pPr lvl="1">
              <a:buFont typeface="Wingdings" pitchFamily="2" charset="2"/>
              <a:buChar char="ü"/>
            </a:pPr>
            <a:r>
              <a:rPr lang="en-US" sz="2400" dirty="0"/>
              <a:t> Increased time required to backup data</a:t>
            </a:r>
          </a:p>
          <a:p>
            <a:pPr>
              <a:buFont typeface="Wingdings" pitchFamily="2" charset="2"/>
              <a:buChar char="v"/>
            </a:pPr>
            <a:r>
              <a:rPr lang="en-US" sz="2600" dirty="0"/>
              <a:t> Data normalization architecture establishes a de-duplication system.</a:t>
            </a:r>
          </a:p>
          <a:p>
            <a:pPr>
              <a:buFont typeface="Wingdings" charset="2"/>
              <a:buChar char="v"/>
            </a:pPr>
            <a:endParaRPr lang="en-US" dirty="0"/>
          </a:p>
        </p:txBody>
      </p:sp>
      <p:pic>
        <p:nvPicPr>
          <p:cNvPr id="18" name="Graphic 6" descr="Database">
            <a:extLst>
              <a:ext uri="{FF2B5EF4-FFF2-40B4-BE49-F238E27FC236}">
                <a16:creationId xmlns:a16="http://schemas.microsoft.com/office/drawing/2014/main" id="{3E5C29E9-94CE-4582-917D-5FAB2A36C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427" y="2476158"/>
            <a:ext cx="2351332" cy="2351332"/>
          </a:xfrm>
          <a:prstGeom prst="rect">
            <a:avLst/>
          </a:prstGeom>
        </p:spPr>
      </p:pic>
    </p:spTree>
    <p:extLst>
      <p:ext uri="{BB962C8B-B14F-4D97-AF65-F5344CB8AC3E}">
        <p14:creationId xmlns:p14="http://schemas.microsoft.com/office/powerpoint/2010/main" val="192453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A189BF-48E0-C044-B1A4-6880D0DB9A0D}"/>
              </a:ext>
            </a:extLst>
          </p:cNvPr>
          <p:cNvPicPr>
            <a:picLocks noChangeAspect="1"/>
          </p:cNvPicPr>
          <p:nvPr/>
        </p:nvPicPr>
        <p:blipFill>
          <a:blip r:embed="rId2"/>
          <a:stretch>
            <a:fillRect/>
          </a:stretch>
        </p:blipFill>
        <p:spPr>
          <a:xfrm>
            <a:off x="1854926" y="590394"/>
            <a:ext cx="5486400" cy="5700156"/>
          </a:xfrm>
          <a:prstGeom prst="rect">
            <a:avLst/>
          </a:prstGeom>
        </p:spPr>
      </p:pic>
    </p:spTree>
    <p:extLst>
      <p:ext uri="{BB962C8B-B14F-4D97-AF65-F5344CB8AC3E}">
        <p14:creationId xmlns:p14="http://schemas.microsoft.com/office/powerpoint/2010/main" val="323314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a:solidFill>
                  <a:srgbClr val="FFFFFF"/>
                </a:solidFill>
              </a:rPr>
              <a:t>De-Duplication System</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EB20AB3-8894-4D08-A381-B3A1292CD164}"/>
              </a:ext>
            </a:extLst>
          </p:cNvPr>
          <p:cNvGraphicFramePr>
            <a:graphicFrameLocks noGrp="1"/>
          </p:cNvGraphicFramePr>
          <p:nvPr>
            <p:ph idx="1"/>
            <p:extLst>
              <p:ext uri="{D42A27DB-BD31-4B8C-83A1-F6EECF244321}">
                <p14:modId xmlns:p14="http://schemas.microsoft.com/office/powerpoint/2010/main" val="373627194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48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Elastic Network Capacity Architecture</a:t>
            </a:r>
          </a:p>
        </p:txBody>
      </p:sp>
      <p:sp>
        <p:nvSpPr>
          <p:cNvPr id="3" name="Content Placeholder 2"/>
          <p:cNvSpPr>
            <a:spLocks noGrp="1"/>
          </p:cNvSpPr>
          <p:nvPr>
            <p:ph idx="1"/>
          </p:nvPr>
        </p:nvSpPr>
        <p:spPr/>
        <p:txBody>
          <a:bodyPr>
            <a:normAutofit/>
          </a:bodyPr>
          <a:lstStyle/>
          <a:p>
            <a:pPr>
              <a:buFont typeface="Wingdings" charset="2"/>
              <a:buChar char="v"/>
            </a:pPr>
            <a:r>
              <a:rPr lang="en-US" dirty="0"/>
              <a:t> Although IT resources may be scaled on-demand, performance and scalability may be inhibited (held back) by limited network bandwidth.</a:t>
            </a:r>
          </a:p>
          <a:p>
            <a:pPr>
              <a:buFont typeface="Wingdings" charset="2"/>
              <a:buChar char="v"/>
            </a:pPr>
            <a:r>
              <a:rPr lang="en-US" dirty="0"/>
              <a:t> This architecture dynamically allocates additional bandwidth when cloud consumer demand increases (to avoid network bottlenecks).</a:t>
            </a:r>
          </a:p>
          <a:p>
            <a:pPr>
              <a:buFont typeface="Wingdings" charset="2"/>
              <a:buChar char="v"/>
            </a:pPr>
            <a:r>
              <a:rPr lang="en-US" dirty="0"/>
              <a:t> Additional bandwidth and/or network ports are allocated when required.</a:t>
            </a:r>
          </a:p>
        </p:txBody>
      </p:sp>
      <p:pic>
        <p:nvPicPr>
          <p:cNvPr id="5" name="Picture 4">
            <a:extLst>
              <a:ext uri="{FF2B5EF4-FFF2-40B4-BE49-F238E27FC236}">
                <a16:creationId xmlns:a16="http://schemas.microsoft.com/office/drawing/2014/main" id="{C7DD9475-288C-5942-BBA3-88DDB2E7CDF6}"/>
              </a:ext>
            </a:extLst>
          </p:cNvPr>
          <p:cNvPicPr>
            <a:picLocks noChangeAspect="1"/>
          </p:cNvPicPr>
          <p:nvPr/>
        </p:nvPicPr>
        <p:blipFill>
          <a:blip r:embed="rId2"/>
          <a:stretch>
            <a:fillRect/>
          </a:stretch>
        </p:blipFill>
        <p:spPr>
          <a:xfrm>
            <a:off x="2191837" y="3857414"/>
            <a:ext cx="4806043" cy="2469084"/>
          </a:xfrm>
          <a:prstGeom prst="rect">
            <a:avLst/>
          </a:prstGeom>
        </p:spPr>
      </p:pic>
    </p:spTree>
    <p:extLst>
      <p:ext uri="{BB962C8B-B14F-4D97-AF65-F5344CB8AC3E}">
        <p14:creationId xmlns:p14="http://schemas.microsoft.com/office/powerpoint/2010/main" val="352361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Other Mechanisms</a:t>
            </a:r>
          </a:p>
        </p:txBody>
      </p:sp>
      <p:sp>
        <p:nvSpPr>
          <p:cNvPr id="3" name="Content Placeholder 2"/>
          <p:cNvSpPr>
            <a:spLocks noGrp="1"/>
          </p:cNvSpPr>
          <p:nvPr>
            <p:ph idx="1"/>
          </p:nvPr>
        </p:nvSpPr>
        <p:spPr/>
        <p:txBody>
          <a:bodyPr>
            <a:normAutofit/>
          </a:bodyPr>
          <a:lstStyle/>
          <a:p>
            <a:pPr>
              <a:buFont typeface="Wingdings" charset="2"/>
              <a:buChar char="v"/>
            </a:pPr>
            <a:r>
              <a:rPr lang="en-US" dirty="0"/>
              <a:t> Automated scaling listener</a:t>
            </a:r>
          </a:p>
          <a:p>
            <a:pPr>
              <a:buFont typeface="Wingdings" charset="2"/>
              <a:buChar char="v"/>
            </a:pPr>
            <a:r>
              <a:rPr lang="en-US" dirty="0"/>
              <a:t> Intelligent automation engine – run scripts to modify number of allocated ports</a:t>
            </a:r>
          </a:p>
          <a:p>
            <a:pPr>
              <a:buFont typeface="Wingdings" charset="2"/>
              <a:buChar char="v"/>
            </a:pPr>
            <a:r>
              <a:rPr lang="en-US" dirty="0"/>
              <a:t> Cloud usage monitor</a:t>
            </a:r>
          </a:p>
          <a:p>
            <a:pPr>
              <a:buFont typeface="Wingdings" charset="2"/>
              <a:buChar char="v"/>
            </a:pPr>
            <a:r>
              <a:rPr lang="en-US" dirty="0"/>
              <a:t> Logical network perimeter</a:t>
            </a:r>
          </a:p>
          <a:p>
            <a:pPr>
              <a:buFont typeface="Wingdings" charset="2"/>
              <a:buChar char="v"/>
            </a:pPr>
            <a:r>
              <a:rPr lang="en-US" dirty="0"/>
              <a:t> Pay-per-use monitor</a:t>
            </a:r>
          </a:p>
          <a:p>
            <a:pPr>
              <a:buFont typeface="Wingdings" charset="2"/>
              <a:buChar char="v"/>
            </a:pPr>
            <a:r>
              <a:rPr lang="en-US" dirty="0"/>
              <a:t> Resource replication – add additional network ports</a:t>
            </a:r>
          </a:p>
        </p:txBody>
      </p:sp>
    </p:spTree>
    <p:extLst>
      <p:ext uri="{BB962C8B-B14F-4D97-AF65-F5344CB8AC3E}">
        <p14:creationId xmlns:p14="http://schemas.microsoft.com/office/powerpoint/2010/main" val="97779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Cross-Storage Device Vertical Tiering Architecture</a:t>
            </a:r>
          </a:p>
        </p:txBody>
      </p:sp>
      <p:sp>
        <p:nvSpPr>
          <p:cNvPr id="3" name="Content Placeholder 2"/>
          <p:cNvSpPr>
            <a:spLocks noGrp="1"/>
          </p:cNvSpPr>
          <p:nvPr>
            <p:ph idx="1"/>
          </p:nvPr>
        </p:nvSpPr>
        <p:spPr/>
        <p:txBody>
          <a:bodyPr>
            <a:normAutofit/>
          </a:bodyPr>
          <a:lstStyle/>
          <a:p>
            <a:pPr>
              <a:buFont typeface="Wingdings" charset="2"/>
              <a:buChar char="v"/>
            </a:pPr>
            <a:r>
              <a:rPr lang="en-US" dirty="0"/>
              <a:t> Cloud storage sometimes cannot handle increasing performance requirements (IOPS), and needs to scale-up.</a:t>
            </a:r>
          </a:p>
          <a:p>
            <a:pPr>
              <a:buFont typeface="Wingdings" charset="2"/>
              <a:buChar char="v"/>
            </a:pPr>
            <a:r>
              <a:rPr lang="en-US" dirty="0"/>
              <a:t> Vertical scaling – inefficient and time-consuming, resources may be wasteful when not needed.</a:t>
            </a:r>
          </a:p>
        </p:txBody>
      </p:sp>
      <p:pic>
        <p:nvPicPr>
          <p:cNvPr id="5" name="Picture 4">
            <a:extLst>
              <a:ext uri="{FF2B5EF4-FFF2-40B4-BE49-F238E27FC236}">
                <a16:creationId xmlns:a16="http://schemas.microsoft.com/office/drawing/2014/main" id="{A9F2A903-48E4-8844-BC71-C6591688CA1F}"/>
              </a:ext>
            </a:extLst>
          </p:cNvPr>
          <p:cNvPicPr>
            <a:picLocks noChangeAspect="1"/>
          </p:cNvPicPr>
          <p:nvPr/>
        </p:nvPicPr>
        <p:blipFill>
          <a:blip r:embed="rId2"/>
          <a:stretch>
            <a:fillRect/>
          </a:stretch>
        </p:blipFill>
        <p:spPr>
          <a:xfrm>
            <a:off x="4817131" y="3271318"/>
            <a:ext cx="3308965" cy="3586682"/>
          </a:xfrm>
          <a:prstGeom prst="rect">
            <a:avLst/>
          </a:prstGeom>
        </p:spPr>
      </p:pic>
      <p:pic>
        <p:nvPicPr>
          <p:cNvPr id="7" name="Picture 6">
            <a:extLst>
              <a:ext uri="{FF2B5EF4-FFF2-40B4-BE49-F238E27FC236}">
                <a16:creationId xmlns:a16="http://schemas.microsoft.com/office/drawing/2014/main" id="{FBC04786-CE64-EF4A-90F3-9396E2E8EFF7}"/>
              </a:ext>
            </a:extLst>
          </p:cNvPr>
          <p:cNvPicPr>
            <a:picLocks noChangeAspect="1"/>
          </p:cNvPicPr>
          <p:nvPr/>
        </p:nvPicPr>
        <p:blipFill>
          <a:blip r:embed="rId3"/>
          <a:stretch>
            <a:fillRect/>
          </a:stretch>
        </p:blipFill>
        <p:spPr>
          <a:xfrm>
            <a:off x="822960" y="3271318"/>
            <a:ext cx="3357370" cy="3586682"/>
          </a:xfrm>
          <a:prstGeom prst="rect">
            <a:avLst/>
          </a:prstGeom>
        </p:spPr>
      </p:pic>
    </p:spTree>
    <p:extLst>
      <p:ext uri="{BB962C8B-B14F-4D97-AF65-F5344CB8AC3E}">
        <p14:creationId xmlns:p14="http://schemas.microsoft.com/office/powerpoint/2010/main" val="314264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Cross-Storage Device Vertical Tiering Architecture (2)</a:t>
            </a:r>
          </a:p>
        </p:txBody>
      </p:sp>
      <p:sp>
        <p:nvSpPr>
          <p:cNvPr id="3" name="Content Placeholder 2"/>
          <p:cNvSpPr>
            <a:spLocks noGrp="1"/>
          </p:cNvSpPr>
          <p:nvPr>
            <p:ph idx="1"/>
          </p:nvPr>
        </p:nvSpPr>
        <p:spPr/>
        <p:txBody>
          <a:bodyPr>
            <a:normAutofit/>
          </a:bodyPr>
          <a:lstStyle/>
          <a:p>
            <a:pPr>
              <a:buFont typeface="Wingdings" charset="2"/>
              <a:buChar char="v"/>
            </a:pPr>
            <a:r>
              <a:rPr lang="en-US" sz="2400" dirty="0"/>
              <a:t> This architecture establishes a system that survives bandwidth and data processing power scaling by vertically scaling between storage devices that have different capacity.</a:t>
            </a:r>
          </a:p>
          <a:p>
            <a:pPr>
              <a:buFont typeface="Wingdings" charset="2"/>
              <a:buChar char="v"/>
            </a:pPr>
            <a:r>
              <a:rPr lang="en-US" sz="2400" dirty="0"/>
              <a:t> LUNs can automatically scale up and down across multiple devices (e.g., between traditional hard drives and SSDs).</a:t>
            </a:r>
          </a:p>
          <a:p>
            <a:pPr>
              <a:buFont typeface="Wingdings" charset="2"/>
              <a:buChar char="v"/>
            </a:pPr>
            <a:r>
              <a:rPr lang="en-US" sz="2400" dirty="0"/>
              <a:t> Automated scaling listener monitors the requests and signals the storage management program to move LUN to a higher capacity (both bandwidth and processing power) when the requests increase.</a:t>
            </a:r>
          </a:p>
        </p:txBody>
      </p:sp>
    </p:spTree>
    <p:extLst>
      <p:ext uri="{BB962C8B-B14F-4D97-AF65-F5344CB8AC3E}">
        <p14:creationId xmlns:p14="http://schemas.microsoft.com/office/powerpoint/2010/main" val="349083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DB33DF-A3F7-114E-88F9-F90214BB8BA1}"/>
              </a:ext>
            </a:extLst>
          </p:cNvPr>
          <p:cNvPicPr>
            <a:picLocks noChangeAspect="1"/>
          </p:cNvPicPr>
          <p:nvPr/>
        </p:nvPicPr>
        <p:blipFill>
          <a:blip r:embed="rId2"/>
          <a:stretch>
            <a:fillRect/>
          </a:stretch>
        </p:blipFill>
        <p:spPr>
          <a:xfrm>
            <a:off x="1280160" y="551455"/>
            <a:ext cx="6596743" cy="5739166"/>
          </a:xfrm>
          <a:prstGeom prst="rect">
            <a:avLst/>
          </a:prstGeom>
        </p:spPr>
      </p:pic>
    </p:spTree>
    <p:extLst>
      <p:ext uri="{BB962C8B-B14F-4D97-AF65-F5344CB8AC3E}">
        <p14:creationId xmlns:p14="http://schemas.microsoft.com/office/powerpoint/2010/main" val="410813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195BE7-6A03-1148-AC0B-625E7E54DD71}"/>
              </a:ext>
            </a:extLst>
          </p:cNvPr>
          <p:cNvPicPr>
            <a:picLocks noChangeAspect="1"/>
          </p:cNvPicPr>
          <p:nvPr/>
        </p:nvPicPr>
        <p:blipFill>
          <a:blip r:embed="rId2"/>
          <a:stretch>
            <a:fillRect/>
          </a:stretch>
        </p:blipFill>
        <p:spPr>
          <a:xfrm>
            <a:off x="1214847" y="570436"/>
            <a:ext cx="6779622" cy="5745731"/>
          </a:xfrm>
          <a:prstGeom prst="rect">
            <a:avLst/>
          </a:prstGeom>
        </p:spPr>
      </p:pic>
    </p:spTree>
    <p:extLst>
      <p:ext uri="{BB962C8B-B14F-4D97-AF65-F5344CB8AC3E}">
        <p14:creationId xmlns:p14="http://schemas.microsoft.com/office/powerpoint/2010/main" val="215167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C4835A0-C58E-7D46-B91A-7BC03E5EBDCF}"/>
              </a:ext>
            </a:extLst>
          </p:cNvPr>
          <p:cNvPicPr>
            <a:picLocks noChangeAspect="1"/>
          </p:cNvPicPr>
          <p:nvPr/>
        </p:nvPicPr>
        <p:blipFill>
          <a:blip r:embed="rId2"/>
          <a:stretch>
            <a:fillRect/>
          </a:stretch>
        </p:blipFill>
        <p:spPr>
          <a:xfrm>
            <a:off x="392049" y="521208"/>
            <a:ext cx="6609806" cy="5717483"/>
          </a:xfrm>
          <a:prstGeom prst="rect">
            <a:avLst/>
          </a:prstGeom>
        </p:spPr>
      </p:pic>
      <p:sp>
        <p:nvSpPr>
          <p:cNvPr id="4" name="TextBox 3">
            <a:extLst>
              <a:ext uri="{FF2B5EF4-FFF2-40B4-BE49-F238E27FC236}">
                <a16:creationId xmlns:a16="http://schemas.microsoft.com/office/drawing/2014/main" id="{1E91A6B2-3FD8-BA4C-843E-13755D1B49FB}"/>
              </a:ext>
            </a:extLst>
          </p:cNvPr>
          <p:cNvSpPr txBox="1"/>
          <p:nvPr/>
        </p:nvSpPr>
        <p:spPr>
          <a:xfrm>
            <a:off x="6895184" y="1084217"/>
            <a:ext cx="2015295" cy="1200329"/>
          </a:xfrm>
          <a:prstGeom prst="rect">
            <a:avLst/>
          </a:prstGeom>
          <a:noFill/>
        </p:spPr>
        <p:txBody>
          <a:bodyPr wrap="none" rtlCol="0">
            <a:spAutoFit/>
          </a:bodyPr>
          <a:lstStyle/>
          <a:p>
            <a:r>
              <a:rPr lang="en-US" dirty="0"/>
              <a:t>Other mechanisms:</a:t>
            </a:r>
          </a:p>
          <a:p>
            <a:pPr marL="285750" indent="-285750">
              <a:buFontTx/>
              <a:buChar char="-"/>
            </a:pPr>
            <a:r>
              <a:rPr lang="en-US" dirty="0"/>
              <a:t>Audit monitor</a:t>
            </a:r>
          </a:p>
          <a:p>
            <a:pPr marL="285750" indent="-285750">
              <a:buFontTx/>
              <a:buChar char="-"/>
            </a:pPr>
            <a:r>
              <a:rPr lang="en-US" dirty="0"/>
              <a:t>Pay-per-use</a:t>
            </a:r>
          </a:p>
          <a:p>
            <a:pPr marL="285750" indent="-285750">
              <a:buFontTx/>
              <a:buChar char="-"/>
            </a:pPr>
            <a:r>
              <a:rPr lang="en-US" dirty="0"/>
              <a:t>Cloud usage</a:t>
            </a:r>
          </a:p>
        </p:txBody>
      </p:sp>
    </p:spTree>
    <p:extLst>
      <p:ext uri="{BB962C8B-B14F-4D97-AF65-F5344CB8AC3E}">
        <p14:creationId xmlns:p14="http://schemas.microsoft.com/office/powerpoint/2010/main" val="305442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Specialized Cloud Architectures</a:t>
            </a:r>
          </a:p>
        </p:txBody>
      </p:sp>
      <p:sp>
        <p:nvSpPr>
          <p:cNvPr id="3" name="Content Placeholder 2"/>
          <p:cNvSpPr>
            <a:spLocks noGrp="1"/>
          </p:cNvSpPr>
          <p:nvPr>
            <p:ph idx="1"/>
          </p:nvPr>
        </p:nvSpPr>
        <p:spPr>
          <a:xfrm>
            <a:off x="822959" y="1845733"/>
            <a:ext cx="7543801" cy="4424437"/>
          </a:xfrm>
        </p:spPr>
        <p:txBody>
          <a:bodyPr>
            <a:normAutofit fontScale="92500" lnSpcReduction="10000"/>
          </a:bodyPr>
          <a:lstStyle/>
          <a:p>
            <a:pPr>
              <a:buFont typeface="Wingdings" charset="2"/>
              <a:buChar char="v"/>
            </a:pPr>
            <a:r>
              <a:rPr lang="en-US" dirty="0"/>
              <a:t> Direct I/O Access Architecture</a:t>
            </a:r>
          </a:p>
          <a:p>
            <a:pPr>
              <a:buFont typeface="Wingdings" charset="2"/>
              <a:buChar char="v"/>
            </a:pPr>
            <a:r>
              <a:rPr lang="en-US" dirty="0"/>
              <a:t> Direct LUN Access Architecture</a:t>
            </a:r>
          </a:p>
          <a:p>
            <a:pPr>
              <a:buFont typeface="Wingdings" charset="2"/>
              <a:buChar char="v"/>
            </a:pPr>
            <a:r>
              <a:rPr lang="en-US" dirty="0"/>
              <a:t> Dynamic Data Normalization Architecture</a:t>
            </a:r>
          </a:p>
          <a:p>
            <a:pPr>
              <a:buFont typeface="Wingdings" charset="2"/>
              <a:buChar char="v"/>
            </a:pPr>
            <a:r>
              <a:rPr lang="en-US" dirty="0"/>
              <a:t> Elastic Network Capacity Architecture</a:t>
            </a:r>
          </a:p>
          <a:p>
            <a:pPr>
              <a:buFont typeface="Wingdings" charset="2"/>
              <a:buChar char="v"/>
            </a:pPr>
            <a:r>
              <a:rPr lang="en-US" dirty="0"/>
              <a:t> Cross-Storage Device Vertical Tiering Architecture</a:t>
            </a:r>
          </a:p>
          <a:p>
            <a:pPr>
              <a:buFont typeface="Wingdings" charset="2"/>
              <a:buChar char="v"/>
            </a:pPr>
            <a:r>
              <a:rPr lang="en-US" dirty="0"/>
              <a:t> Intra-Storage Device Vertical Data Tiering Architecture</a:t>
            </a:r>
          </a:p>
          <a:p>
            <a:pPr>
              <a:buFont typeface="Wingdings" charset="2"/>
              <a:buChar char="v"/>
            </a:pPr>
            <a:r>
              <a:rPr lang="en-US" dirty="0"/>
              <a:t> Load Balanced Virtual Switches Architecture</a:t>
            </a:r>
          </a:p>
          <a:p>
            <a:pPr>
              <a:buFont typeface="Wingdings" charset="2"/>
              <a:buChar char="v"/>
            </a:pPr>
            <a:r>
              <a:rPr lang="en-US" dirty="0"/>
              <a:t> Multipath Resource Access Architecture</a:t>
            </a:r>
          </a:p>
          <a:p>
            <a:pPr>
              <a:buFont typeface="Wingdings" charset="2"/>
              <a:buChar char="v"/>
            </a:pPr>
            <a:r>
              <a:rPr lang="en-US" dirty="0"/>
              <a:t> Persistent Virtual Network Configuration Architecture</a:t>
            </a:r>
          </a:p>
          <a:p>
            <a:pPr>
              <a:buFont typeface="Wingdings" charset="2"/>
              <a:buChar char="v"/>
            </a:pPr>
            <a:r>
              <a:rPr lang="en-US" dirty="0"/>
              <a:t> Redundant Physical Connection for Virtual Servers Architecture</a:t>
            </a:r>
          </a:p>
          <a:p>
            <a:pPr>
              <a:buFont typeface="Wingdings" charset="2"/>
              <a:buChar char="v"/>
            </a:pPr>
            <a:r>
              <a:rPr lang="en-US" dirty="0"/>
              <a:t> Storage Maintenance Window Architecture</a:t>
            </a:r>
          </a:p>
        </p:txBody>
      </p:sp>
    </p:spTree>
    <p:extLst>
      <p:ext uri="{BB962C8B-B14F-4D97-AF65-F5344CB8AC3E}">
        <p14:creationId xmlns:p14="http://schemas.microsoft.com/office/powerpoint/2010/main" val="678920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Intra-Storage Device Vertical Data Tiering Architecture</a:t>
            </a:r>
          </a:p>
        </p:txBody>
      </p:sp>
      <p:sp>
        <p:nvSpPr>
          <p:cNvPr id="3" name="Content Placeholder 2"/>
          <p:cNvSpPr>
            <a:spLocks noGrp="1"/>
          </p:cNvSpPr>
          <p:nvPr>
            <p:ph idx="1"/>
          </p:nvPr>
        </p:nvSpPr>
        <p:spPr/>
        <p:txBody>
          <a:bodyPr>
            <a:normAutofit/>
          </a:bodyPr>
          <a:lstStyle/>
          <a:p>
            <a:pPr>
              <a:buFont typeface="Wingdings" charset="2"/>
              <a:buChar char="v"/>
            </a:pPr>
            <a:r>
              <a:rPr lang="en-US" dirty="0"/>
              <a:t> In certain scenarios, cloud consumers may have distinct data storage requirements (security, privacy, legal requirements) restricting the data physical’s location to a single cloud storage device.</a:t>
            </a:r>
          </a:p>
          <a:p>
            <a:pPr>
              <a:buFont typeface="Wingdings" charset="2"/>
              <a:buChar char="v"/>
            </a:pPr>
            <a:r>
              <a:rPr lang="en-US" dirty="0"/>
              <a:t> This limitation may pose severe scalability limitations (cascade to any cloud services or apps that are dependent upon the use of the cloud storage.</a:t>
            </a:r>
          </a:p>
          <a:p>
            <a:pPr>
              <a:buFont typeface="Wingdings" charset="2"/>
              <a:buChar char="v"/>
            </a:pPr>
            <a:r>
              <a:rPr lang="en-US" dirty="0"/>
              <a:t> This architecture establishes a system to support vertical scaling within a single cloud storage device.</a:t>
            </a:r>
          </a:p>
          <a:p>
            <a:pPr>
              <a:buFont typeface="Wingdings" charset="2"/>
              <a:buChar char="v"/>
            </a:pPr>
            <a:r>
              <a:rPr lang="en-US" dirty="0"/>
              <a:t> Intra-device scaling system optimizes the availability of different disk types with different capacities.</a:t>
            </a:r>
          </a:p>
          <a:p>
            <a:pPr>
              <a:buFont typeface="Wingdings" charset="2"/>
              <a:buChar char="v"/>
            </a:pPr>
            <a:endParaRPr lang="en-US" dirty="0"/>
          </a:p>
        </p:txBody>
      </p:sp>
    </p:spTree>
    <p:extLst>
      <p:ext uri="{BB962C8B-B14F-4D97-AF65-F5344CB8AC3E}">
        <p14:creationId xmlns:p14="http://schemas.microsoft.com/office/powerpoint/2010/main" val="116095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DA318A-F22F-B64B-A142-6C9908B19E13}"/>
              </a:ext>
            </a:extLst>
          </p:cNvPr>
          <p:cNvPicPr>
            <a:picLocks noChangeAspect="1"/>
          </p:cNvPicPr>
          <p:nvPr/>
        </p:nvPicPr>
        <p:blipFill>
          <a:blip r:embed="rId2"/>
          <a:stretch>
            <a:fillRect/>
          </a:stretch>
        </p:blipFill>
        <p:spPr>
          <a:xfrm>
            <a:off x="678532" y="841248"/>
            <a:ext cx="3726363" cy="5175504"/>
          </a:xfrm>
          <a:prstGeom prst="rect">
            <a:avLst/>
          </a:prstGeom>
        </p:spPr>
      </p:pic>
      <p:pic>
        <p:nvPicPr>
          <p:cNvPr id="5" name="Picture 4">
            <a:extLst>
              <a:ext uri="{FF2B5EF4-FFF2-40B4-BE49-F238E27FC236}">
                <a16:creationId xmlns:a16="http://schemas.microsoft.com/office/drawing/2014/main" id="{C012633B-1F20-1348-80C9-0F50650A5DAE}"/>
              </a:ext>
            </a:extLst>
          </p:cNvPr>
          <p:cNvPicPr>
            <a:picLocks noChangeAspect="1"/>
          </p:cNvPicPr>
          <p:nvPr/>
        </p:nvPicPr>
        <p:blipFill>
          <a:blip r:embed="rId3"/>
          <a:stretch>
            <a:fillRect/>
          </a:stretch>
        </p:blipFill>
        <p:spPr>
          <a:xfrm>
            <a:off x="4452901" y="2387164"/>
            <a:ext cx="4299050" cy="2085039"/>
          </a:xfrm>
          <a:prstGeom prst="rect">
            <a:avLst/>
          </a:prstGeom>
        </p:spPr>
      </p:pic>
    </p:spTree>
    <p:extLst>
      <p:ext uri="{BB962C8B-B14F-4D97-AF65-F5344CB8AC3E}">
        <p14:creationId xmlns:p14="http://schemas.microsoft.com/office/powerpoint/2010/main" val="2568348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A23D0E-DB07-CF4B-A589-34C166D54165}"/>
              </a:ext>
            </a:extLst>
          </p:cNvPr>
          <p:cNvPicPr>
            <a:picLocks noChangeAspect="1"/>
          </p:cNvPicPr>
          <p:nvPr/>
        </p:nvPicPr>
        <p:blipFill>
          <a:blip r:embed="rId2"/>
          <a:stretch>
            <a:fillRect/>
          </a:stretch>
        </p:blipFill>
        <p:spPr>
          <a:xfrm>
            <a:off x="875211" y="607116"/>
            <a:ext cx="7382637" cy="5610804"/>
          </a:xfrm>
          <a:prstGeom prst="rect">
            <a:avLst/>
          </a:prstGeom>
        </p:spPr>
      </p:pic>
    </p:spTree>
    <p:extLst>
      <p:ext uri="{BB962C8B-B14F-4D97-AF65-F5344CB8AC3E}">
        <p14:creationId xmlns:p14="http://schemas.microsoft.com/office/powerpoint/2010/main" val="379405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8202E6-DDAE-8443-A3BD-79585EF476C5}"/>
              </a:ext>
            </a:extLst>
          </p:cNvPr>
          <p:cNvPicPr>
            <a:picLocks noChangeAspect="1"/>
          </p:cNvPicPr>
          <p:nvPr/>
        </p:nvPicPr>
        <p:blipFill>
          <a:blip r:embed="rId2"/>
          <a:stretch>
            <a:fillRect/>
          </a:stretch>
        </p:blipFill>
        <p:spPr>
          <a:xfrm>
            <a:off x="1009726" y="905933"/>
            <a:ext cx="7148551" cy="5039728"/>
          </a:xfrm>
          <a:prstGeom prst="rect">
            <a:avLst/>
          </a:prstGeom>
        </p:spPr>
      </p:pic>
    </p:spTree>
    <p:extLst>
      <p:ext uri="{BB962C8B-B14F-4D97-AF65-F5344CB8AC3E}">
        <p14:creationId xmlns:p14="http://schemas.microsoft.com/office/powerpoint/2010/main" val="185118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Load Balanced Virtual Switches Architecture</a:t>
            </a:r>
          </a:p>
        </p:txBody>
      </p:sp>
      <p:sp>
        <p:nvSpPr>
          <p:cNvPr id="3" name="Content Placeholder 2"/>
          <p:cNvSpPr>
            <a:spLocks noGrp="1"/>
          </p:cNvSpPr>
          <p:nvPr>
            <p:ph idx="1"/>
          </p:nvPr>
        </p:nvSpPr>
        <p:spPr/>
        <p:txBody>
          <a:bodyPr>
            <a:normAutofit/>
          </a:bodyPr>
          <a:lstStyle/>
          <a:p>
            <a:pPr>
              <a:buFont typeface="Wingdings" charset="2"/>
              <a:buChar char="v"/>
            </a:pPr>
            <a:r>
              <a:rPr lang="en-US" dirty="0"/>
              <a:t> Virtual servers are connected to the outside world via virtual switches, which send and receive traffic with the same uplink. </a:t>
            </a:r>
          </a:p>
          <a:p>
            <a:pPr>
              <a:buFont typeface="Wingdings" charset="2"/>
              <a:buChar char="v"/>
            </a:pPr>
            <a:r>
              <a:rPr lang="en-US" dirty="0"/>
              <a:t> Bandwidth bottlenecks form when the network traffic on the uplink’s port increases to a point that it causes transmission delays, performance issues, packet loss, and lag time.</a:t>
            </a:r>
          </a:p>
          <a:p>
            <a:pPr>
              <a:buFont typeface="Wingdings" charset="2"/>
              <a:buChar char="v"/>
            </a:pPr>
            <a:r>
              <a:rPr lang="en-US" dirty="0"/>
              <a:t> The load balanced virtual switches architecture establishes a load balancing system where multiple uplinks are provided to balance network traffic workloads across multiple uplinks or redundant paths, which can help avoid slow transfers and data loss.</a:t>
            </a:r>
          </a:p>
        </p:txBody>
      </p:sp>
    </p:spTree>
    <p:extLst>
      <p:ext uri="{BB962C8B-B14F-4D97-AF65-F5344CB8AC3E}">
        <p14:creationId xmlns:p14="http://schemas.microsoft.com/office/powerpoint/2010/main" val="3621804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5D4F7D-1A9E-1345-8088-FFEE01CAF0CF}"/>
              </a:ext>
            </a:extLst>
          </p:cNvPr>
          <p:cNvPicPr>
            <a:picLocks noChangeAspect="1"/>
          </p:cNvPicPr>
          <p:nvPr/>
        </p:nvPicPr>
        <p:blipFill>
          <a:blip r:embed="rId2"/>
          <a:stretch>
            <a:fillRect/>
          </a:stretch>
        </p:blipFill>
        <p:spPr>
          <a:xfrm>
            <a:off x="798339" y="0"/>
            <a:ext cx="3654592" cy="6858000"/>
          </a:xfrm>
          <a:prstGeom prst="rect">
            <a:avLst/>
          </a:prstGeom>
        </p:spPr>
      </p:pic>
      <p:pic>
        <p:nvPicPr>
          <p:cNvPr id="5" name="Picture 4">
            <a:extLst>
              <a:ext uri="{FF2B5EF4-FFF2-40B4-BE49-F238E27FC236}">
                <a16:creationId xmlns:a16="http://schemas.microsoft.com/office/drawing/2014/main" id="{FB1AD958-25B7-5842-BAB8-AF17B54815AC}"/>
              </a:ext>
            </a:extLst>
          </p:cNvPr>
          <p:cNvPicPr>
            <a:picLocks noChangeAspect="1"/>
          </p:cNvPicPr>
          <p:nvPr/>
        </p:nvPicPr>
        <p:blipFill>
          <a:blip r:embed="rId3"/>
          <a:stretch>
            <a:fillRect/>
          </a:stretch>
        </p:blipFill>
        <p:spPr>
          <a:xfrm>
            <a:off x="5021459" y="0"/>
            <a:ext cx="3411826" cy="6858000"/>
          </a:xfrm>
          <a:prstGeom prst="rect">
            <a:avLst/>
          </a:prstGeom>
        </p:spPr>
      </p:pic>
    </p:spTree>
    <p:extLst>
      <p:ext uri="{BB962C8B-B14F-4D97-AF65-F5344CB8AC3E}">
        <p14:creationId xmlns:p14="http://schemas.microsoft.com/office/powerpoint/2010/main" val="198012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9A869-4C0B-EB4E-8177-3DC462DF4346}"/>
              </a:ext>
            </a:extLst>
          </p:cNvPr>
          <p:cNvPicPr>
            <a:picLocks noChangeAspect="1"/>
          </p:cNvPicPr>
          <p:nvPr/>
        </p:nvPicPr>
        <p:blipFill rotWithShape="1">
          <a:blip r:embed="rId2"/>
          <a:srcRect r="-1" b="2085"/>
          <a:stretch/>
        </p:blipFill>
        <p:spPr>
          <a:xfrm>
            <a:off x="20" y="-12128"/>
            <a:ext cx="3490702"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4"/>
            <a:ext cx="4776107" cy="3670180"/>
          </a:xfrm>
        </p:spPr>
        <p:txBody>
          <a:bodyPr>
            <a:normAutofit/>
          </a:bodyPr>
          <a:lstStyle/>
          <a:p>
            <a:pPr>
              <a:buFont typeface="Wingdings" charset="2"/>
              <a:buChar char="v"/>
            </a:pPr>
            <a:r>
              <a:rPr lang="en-US" dirty="0"/>
              <a:t> Other mechanisms:</a:t>
            </a:r>
          </a:p>
          <a:p>
            <a:pPr lvl="1">
              <a:buFont typeface="Wingdings" charset="2"/>
              <a:buChar char="v"/>
            </a:pPr>
            <a:r>
              <a:rPr lang="en-US" dirty="0"/>
              <a:t> Cloud usage monitor</a:t>
            </a:r>
          </a:p>
          <a:p>
            <a:pPr lvl="1">
              <a:buFont typeface="Wingdings" charset="2"/>
              <a:buChar char="v"/>
            </a:pPr>
            <a:r>
              <a:rPr lang="en-US" dirty="0"/>
              <a:t> Load balancer</a:t>
            </a:r>
          </a:p>
          <a:p>
            <a:pPr lvl="1">
              <a:buFont typeface="Wingdings" charset="2"/>
              <a:buChar char="v"/>
            </a:pPr>
            <a:r>
              <a:rPr lang="en-US" dirty="0"/>
              <a:t> Logical network perimeter</a:t>
            </a:r>
          </a:p>
          <a:p>
            <a:pPr lvl="1">
              <a:buFont typeface="Wingdings" charset="2"/>
              <a:buChar char="v"/>
            </a:pPr>
            <a:r>
              <a:rPr lang="en-US" dirty="0"/>
              <a:t> Resource replication – additional uplinks</a:t>
            </a:r>
          </a:p>
          <a:p>
            <a:pPr lvl="1">
              <a:buFont typeface="Wingdings" charset="2"/>
              <a:buChar char="v"/>
            </a:pPr>
            <a:r>
              <a:rPr lang="en-US" dirty="0"/>
              <a:t> Hypervisor</a:t>
            </a:r>
          </a:p>
          <a:p>
            <a:pPr lvl="1">
              <a:buFont typeface="Wingdings" charset="2"/>
              <a:buChar char="v"/>
            </a:pPr>
            <a:r>
              <a:rPr lang="en-US" dirty="0"/>
              <a:t> Virtual server</a:t>
            </a:r>
          </a:p>
        </p:txBody>
      </p:sp>
    </p:spTree>
    <p:extLst>
      <p:ext uri="{BB962C8B-B14F-4D97-AF65-F5344CB8AC3E}">
        <p14:creationId xmlns:p14="http://schemas.microsoft.com/office/powerpoint/2010/main" val="299764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Multipath Resource Access Architecture</a:t>
            </a:r>
          </a:p>
        </p:txBody>
      </p:sp>
      <p:sp>
        <p:nvSpPr>
          <p:cNvPr id="3" name="Content Placeholder 2"/>
          <p:cNvSpPr>
            <a:spLocks noGrp="1"/>
          </p:cNvSpPr>
          <p:nvPr>
            <p:ph idx="1"/>
          </p:nvPr>
        </p:nvSpPr>
        <p:spPr>
          <a:xfrm>
            <a:off x="822960" y="1845734"/>
            <a:ext cx="6346186" cy="4023360"/>
          </a:xfrm>
        </p:spPr>
        <p:txBody>
          <a:bodyPr>
            <a:normAutofit/>
          </a:bodyPr>
          <a:lstStyle/>
          <a:p>
            <a:pPr>
              <a:buFont typeface="Wingdings" charset="2"/>
              <a:buChar char="v"/>
            </a:pPr>
            <a:r>
              <a:rPr lang="en-US" dirty="0"/>
              <a:t> Certain IT resources can only be accessed using an assigned path (or hyperlink) that leads to their exact location.</a:t>
            </a:r>
          </a:p>
          <a:p>
            <a:pPr>
              <a:buFont typeface="Wingdings" charset="2"/>
              <a:buChar char="v"/>
            </a:pPr>
            <a:r>
              <a:rPr lang="en-US" dirty="0"/>
              <a:t> Path can be lost or incorrectly defined – IT resource unavailability.</a:t>
            </a:r>
          </a:p>
          <a:p>
            <a:pPr>
              <a:buFont typeface="Wingdings" charset="2"/>
              <a:buChar char="v"/>
            </a:pPr>
            <a:r>
              <a:rPr lang="en-US" dirty="0"/>
              <a:t> This architecture establishes a multipathing system with alternative paths to IT resources, so that cloud consumers have the means to programmatically or manually overcome path failures.</a:t>
            </a:r>
          </a:p>
        </p:txBody>
      </p:sp>
      <p:pic>
        <p:nvPicPr>
          <p:cNvPr id="5" name="Picture 4">
            <a:extLst>
              <a:ext uri="{FF2B5EF4-FFF2-40B4-BE49-F238E27FC236}">
                <a16:creationId xmlns:a16="http://schemas.microsoft.com/office/drawing/2014/main" id="{B71BAA34-140D-814E-B9CC-10750FCF2EF2}"/>
              </a:ext>
            </a:extLst>
          </p:cNvPr>
          <p:cNvPicPr>
            <a:picLocks noChangeAspect="1"/>
          </p:cNvPicPr>
          <p:nvPr/>
        </p:nvPicPr>
        <p:blipFill>
          <a:blip r:embed="rId2"/>
          <a:stretch>
            <a:fillRect/>
          </a:stretch>
        </p:blipFill>
        <p:spPr>
          <a:xfrm>
            <a:off x="7169146" y="1123405"/>
            <a:ext cx="1974854" cy="5120639"/>
          </a:xfrm>
          <a:prstGeom prst="rect">
            <a:avLst/>
          </a:prstGeom>
        </p:spPr>
      </p:pic>
    </p:spTree>
    <p:extLst>
      <p:ext uri="{BB962C8B-B14F-4D97-AF65-F5344CB8AC3E}">
        <p14:creationId xmlns:p14="http://schemas.microsoft.com/office/powerpoint/2010/main" val="4124861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C0B1D6-03D7-AE43-9B40-F098B3B86AEF}"/>
              </a:ext>
            </a:extLst>
          </p:cNvPr>
          <p:cNvPicPr>
            <a:picLocks noChangeAspect="1"/>
          </p:cNvPicPr>
          <p:nvPr/>
        </p:nvPicPr>
        <p:blipFill>
          <a:blip r:embed="rId2"/>
          <a:stretch>
            <a:fillRect/>
          </a:stretch>
        </p:blipFill>
        <p:spPr>
          <a:xfrm>
            <a:off x="945208" y="905933"/>
            <a:ext cx="7277586" cy="5039728"/>
          </a:xfrm>
          <a:prstGeom prst="rect">
            <a:avLst/>
          </a:prstGeom>
        </p:spPr>
      </p:pic>
    </p:spTree>
    <p:extLst>
      <p:ext uri="{BB962C8B-B14F-4D97-AF65-F5344CB8AC3E}">
        <p14:creationId xmlns:p14="http://schemas.microsoft.com/office/powerpoint/2010/main" val="2197531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57BE3D-062E-FA41-B1C3-E2D545BC831A}"/>
              </a:ext>
            </a:extLst>
          </p:cNvPr>
          <p:cNvPicPr>
            <a:picLocks noChangeAspect="1"/>
          </p:cNvPicPr>
          <p:nvPr/>
        </p:nvPicPr>
        <p:blipFill>
          <a:blip r:embed="rId2"/>
          <a:stretch>
            <a:fillRect/>
          </a:stretch>
        </p:blipFill>
        <p:spPr>
          <a:xfrm>
            <a:off x="707517" y="983612"/>
            <a:ext cx="7752969" cy="4884370"/>
          </a:xfrm>
          <a:prstGeom prst="rect">
            <a:avLst/>
          </a:prstGeom>
        </p:spPr>
      </p:pic>
    </p:spTree>
    <p:extLst>
      <p:ext uri="{BB962C8B-B14F-4D97-AF65-F5344CB8AC3E}">
        <p14:creationId xmlns:p14="http://schemas.microsoft.com/office/powerpoint/2010/main" val="29050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Direct I/O Access Architecture</a:t>
            </a:r>
          </a:p>
        </p:txBody>
      </p:sp>
      <p:sp>
        <p:nvSpPr>
          <p:cNvPr id="3" name="Content Placeholder 2"/>
          <p:cNvSpPr>
            <a:spLocks noGrp="1"/>
          </p:cNvSpPr>
          <p:nvPr>
            <p:ph idx="1"/>
          </p:nvPr>
        </p:nvSpPr>
        <p:spPr/>
        <p:txBody>
          <a:bodyPr>
            <a:normAutofit/>
          </a:bodyPr>
          <a:lstStyle/>
          <a:p>
            <a:pPr>
              <a:buFont typeface="Wingdings" charset="2"/>
              <a:buChar char="v"/>
            </a:pPr>
            <a:r>
              <a:rPr lang="th-TH" dirty="0"/>
              <a:t> </a:t>
            </a:r>
            <a:r>
              <a:rPr lang="en-US" dirty="0"/>
              <a:t>In virtualization environment, access to I/O cards are usually provided via a hypervisor-based layer.</a:t>
            </a:r>
          </a:p>
          <a:p>
            <a:pPr>
              <a:buFont typeface="Wingdings" charset="2"/>
              <a:buChar char="v"/>
            </a:pPr>
            <a:r>
              <a:rPr lang="en-US" dirty="0"/>
              <a:t> Sometimes direct access to these I/O cards deem necessary.</a:t>
            </a:r>
          </a:p>
          <a:p>
            <a:pPr>
              <a:buFont typeface="Wingdings" charset="2"/>
              <a:buChar char="v"/>
            </a:pPr>
            <a:r>
              <a:rPr lang="en-US" dirty="0"/>
              <a:t> This architecture enables VM to circumvent (bypass) the hypervisor and directly access to physical I/O cards.</a:t>
            </a:r>
          </a:p>
          <a:p>
            <a:pPr>
              <a:buFont typeface="Wingdings" charset="2"/>
              <a:buChar char="v"/>
            </a:pPr>
            <a:r>
              <a:rPr lang="en-US" dirty="0"/>
              <a:t> Host CPU must support this type of access with the appropriate drivers installed.</a:t>
            </a:r>
          </a:p>
          <a:p>
            <a:pPr>
              <a:buFont typeface="Wingdings" charset="2"/>
              <a:buChar char="v"/>
            </a:pPr>
            <a:r>
              <a:rPr lang="en-US" dirty="0"/>
              <a:t> Benefit: Increased workload can be handled (I/O access emulation increases latency).</a:t>
            </a:r>
          </a:p>
        </p:txBody>
      </p:sp>
    </p:spTree>
    <p:extLst>
      <p:ext uri="{BB962C8B-B14F-4D97-AF65-F5344CB8AC3E}">
        <p14:creationId xmlns:p14="http://schemas.microsoft.com/office/powerpoint/2010/main" val="1042139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endParaRPr lang="en-US"/>
          </a:p>
        </p:txBody>
      </p:sp>
      <p:pic>
        <p:nvPicPr>
          <p:cNvPr id="7" name="Graphic 6" descr="Computer">
            <a:extLst>
              <a:ext uri="{FF2B5EF4-FFF2-40B4-BE49-F238E27FC236}">
                <a16:creationId xmlns:a16="http://schemas.microsoft.com/office/drawing/2014/main" id="{72B7D13A-CCA8-4ED2-BE91-F9DC7C39F3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94" y="1224619"/>
            <a:ext cx="4088720" cy="4088720"/>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08763" y="2198914"/>
            <a:ext cx="3845379" cy="3670180"/>
          </a:xfrm>
        </p:spPr>
        <p:txBody>
          <a:bodyPr>
            <a:normAutofit/>
          </a:bodyPr>
          <a:lstStyle/>
          <a:p>
            <a:pPr>
              <a:buFont typeface="Wingdings" charset="2"/>
              <a:buChar char="v"/>
            </a:pPr>
            <a:r>
              <a:rPr lang="en-US" dirty="0"/>
              <a:t> Other mechanisms involved in this architecture:</a:t>
            </a:r>
          </a:p>
          <a:p>
            <a:pPr lvl="1">
              <a:buFont typeface="Wingdings" charset="2"/>
              <a:buChar char="v"/>
            </a:pPr>
            <a:r>
              <a:rPr lang="en-US" dirty="0"/>
              <a:t> Cloud storage device</a:t>
            </a:r>
          </a:p>
          <a:p>
            <a:pPr lvl="1">
              <a:buFont typeface="Wingdings" charset="2"/>
              <a:buChar char="v"/>
            </a:pPr>
            <a:r>
              <a:rPr lang="en-US" dirty="0"/>
              <a:t> Hypervisor</a:t>
            </a:r>
          </a:p>
          <a:p>
            <a:pPr lvl="1">
              <a:buFont typeface="Wingdings" charset="2"/>
              <a:buChar char="v"/>
            </a:pPr>
            <a:r>
              <a:rPr lang="en-US" dirty="0"/>
              <a:t> Virtual server</a:t>
            </a:r>
          </a:p>
          <a:p>
            <a:pPr lvl="1">
              <a:buFont typeface="Wingdings" charset="2"/>
              <a:buChar char="v"/>
            </a:pPr>
            <a:r>
              <a:rPr lang="en-US" dirty="0"/>
              <a:t> Logical network perimeter</a:t>
            </a:r>
          </a:p>
          <a:p>
            <a:pPr lvl="1">
              <a:buFont typeface="Wingdings" charset="2"/>
              <a:buChar char="v"/>
            </a:pPr>
            <a:r>
              <a:rPr lang="en-US" dirty="0"/>
              <a:t> Resource replication</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575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Persistent Virtual Network Configuration Architecture</a:t>
            </a:r>
          </a:p>
        </p:txBody>
      </p:sp>
      <p:sp>
        <p:nvSpPr>
          <p:cNvPr id="3" name="Content Placeholder 2"/>
          <p:cNvSpPr>
            <a:spLocks noGrp="1"/>
          </p:cNvSpPr>
          <p:nvPr>
            <p:ph idx="1"/>
          </p:nvPr>
        </p:nvSpPr>
        <p:spPr/>
        <p:txBody>
          <a:bodyPr>
            <a:normAutofit/>
          </a:bodyPr>
          <a:lstStyle/>
          <a:p>
            <a:pPr>
              <a:buFont typeface="Wingdings" charset="2"/>
              <a:buChar char="v"/>
            </a:pPr>
            <a:r>
              <a:rPr lang="en-US" dirty="0"/>
              <a:t> </a:t>
            </a:r>
            <a:r>
              <a:rPr lang="en-US" sz="2400" dirty="0"/>
              <a:t>Network configurations and port assignments for virtual servers are generated during the creation of the virtual switch on the host physical server and the hypervisor hosting the virtual server. </a:t>
            </a:r>
          </a:p>
          <a:p>
            <a:pPr>
              <a:buFont typeface="Wingdings" charset="2"/>
              <a:buChar char="v"/>
            </a:pPr>
            <a:r>
              <a:rPr lang="en-US" sz="2400" dirty="0"/>
              <a:t> These configurations and assignments reside in the virtual server’s immediate hosting environment, meaning a virtual server that is moved or migrated to another host will lose network connectivity because destination hosting environments do not have the required port assignments and network configuration information.</a:t>
            </a:r>
          </a:p>
          <a:p>
            <a:pPr marL="0" indent="0">
              <a:buNone/>
            </a:pPr>
            <a:endParaRPr lang="en-US" dirty="0"/>
          </a:p>
        </p:txBody>
      </p:sp>
    </p:spTree>
    <p:extLst>
      <p:ext uri="{BB962C8B-B14F-4D97-AF65-F5344CB8AC3E}">
        <p14:creationId xmlns:p14="http://schemas.microsoft.com/office/powerpoint/2010/main" val="2246028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F18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7A1047-D8A2-444A-A48E-3CEDA840674F}"/>
              </a:ext>
            </a:extLst>
          </p:cNvPr>
          <p:cNvPicPr>
            <a:picLocks noChangeAspect="1"/>
          </p:cNvPicPr>
          <p:nvPr/>
        </p:nvPicPr>
        <p:blipFill>
          <a:blip r:embed="rId2"/>
          <a:stretch>
            <a:fillRect/>
          </a:stretch>
        </p:blipFill>
        <p:spPr>
          <a:xfrm>
            <a:off x="2109279" y="801793"/>
            <a:ext cx="4921249" cy="5249332"/>
          </a:xfrm>
          <a:prstGeom prst="rect">
            <a:avLst/>
          </a:prstGeom>
        </p:spPr>
      </p:pic>
    </p:spTree>
    <p:extLst>
      <p:ext uri="{BB962C8B-B14F-4D97-AF65-F5344CB8AC3E}">
        <p14:creationId xmlns:p14="http://schemas.microsoft.com/office/powerpoint/2010/main" val="138076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Persistent Virtual Network Configuration Architecture (2)</a:t>
            </a:r>
          </a:p>
        </p:txBody>
      </p:sp>
      <p:sp>
        <p:nvSpPr>
          <p:cNvPr id="3" name="Content Placeholder 2"/>
          <p:cNvSpPr>
            <a:spLocks noGrp="1"/>
          </p:cNvSpPr>
          <p:nvPr>
            <p:ph idx="1"/>
          </p:nvPr>
        </p:nvSpPr>
        <p:spPr/>
        <p:txBody>
          <a:bodyPr>
            <a:normAutofit/>
          </a:bodyPr>
          <a:lstStyle/>
          <a:p>
            <a:pPr>
              <a:buFont typeface="Wingdings" charset="2"/>
              <a:buChar char="v"/>
            </a:pPr>
            <a:r>
              <a:rPr lang="en-US" sz="2400" dirty="0"/>
              <a:t> In this architecture, network configuration information is stored in a centralized location and replicated to physical server hosts. This allows the destination host to access the configuration information when a virtual server is moved from one host to another.</a:t>
            </a:r>
          </a:p>
          <a:p>
            <a:pPr>
              <a:buFont typeface="Wingdings" charset="2"/>
              <a:buChar char="v"/>
            </a:pPr>
            <a:r>
              <a:rPr lang="en-US" sz="2400" dirty="0"/>
              <a:t> The system established with this architecture includes a centralized virtual switch, VIM, and configuration replication technology. The centralized virtual switch is shared by physical servers and configured via the VIM, which initiates replication of the configuration settings to the physical servers.</a:t>
            </a:r>
          </a:p>
        </p:txBody>
      </p:sp>
    </p:spTree>
    <p:extLst>
      <p:ext uri="{BB962C8B-B14F-4D97-AF65-F5344CB8AC3E}">
        <p14:creationId xmlns:p14="http://schemas.microsoft.com/office/powerpoint/2010/main" val="268678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ED69BC-66D4-439D-9739-69DA0831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7312F7-2B85-4A98-BE37-BB99514D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B66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CEF317-D404-0148-882B-F01A6B9903B5}"/>
              </a:ext>
            </a:extLst>
          </p:cNvPr>
          <p:cNvPicPr>
            <a:picLocks noChangeAspect="1"/>
          </p:cNvPicPr>
          <p:nvPr/>
        </p:nvPicPr>
        <p:blipFill rotWithShape="1">
          <a:blip r:embed="rId2"/>
          <a:srcRect b="19627"/>
          <a:stretch/>
        </p:blipFill>
        <p:spPr>
          <a:xfrm>
            <a:off x="482600" y="643467"/>
            <a:ext cx="8178799" cy="5571066"/>
          </a:xfrm>
          <a:prstGeom prst="rect">
            <a:avLst/>
          </a:prstGeom>
        </p:spPr>
      </p:pic>
    </p:spTree>
    <p:extLst>
      <p:ext uri="{BB962C8B-B14F-4D97-AF65-F5344CB8AC3E}">
        <p14:creationId xmlns:p14="http://schemas.microsoft.com/office/powerpoint/2010/main" val="3391871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3B9ADC-6A55-F741-83EC-049BDAA4C593}"/>
              </a:ext>
            </a:extLst>
          </p:cNvPr>
          <p:cNvPicPr>
            <a:picLocks noChangeAspect="1"/>
          </p:cNvPicPr>
          <p:nvPr/>
        </p:nvPicPr>
        <p:blipFill>
          <a:blip r:embed="rId2"/>
          <a:stretch>
            <a:fillRect/>
          </a:stretch>
        </p:blipFill>
        <p:spPr>
          <a:xfrm>
            <a:off x="475499" y="1305079"/>
            <a:ext cx="4706750" cy="4247841"/>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72663" y="640080"/>
            <a:ext cx="2744435" cy="2926080"/>
          </a:xfrm>
        </p:spPr>
        <p:txBody>
          <a:bodyPr vert="horz" lIns="91440" tIns="45720" rIns="91440" bIns="45720" rtlCol="0" anchor="b">
            <a:normAutofit/>
          </a:bodyPr>
          <a:lstStyle/>
          <a:p>
            <a:r>
              <a:rPr lang="en-US" sz="3500">
                <a:solidFill>
                  <a:srgbClr val="FFFFFF"/>
                </a:solidFill>
              </a:rPr>
              <a:t>Redundant Physical Connection for Virtual Servers Architecture</a:t>
            </a: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0839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E95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892596-45EF-B54C-B21D-CB6BB6F2E768}"/>
              </a:ext>
            </a:extLst>
          </p:cNvPr>
          <p:cNvPicPr>
            <a:picLocks noChangeAspect="1"/>
          </p:cNvPicPr>
          <p:nvPr/>
        </p:nvPicPr>
        <p:blipFill>
          <a:blip r:embed="rId2"/>
          <a:stretch>
            <a:fillRect/>
          </a:stretch>
        </p:blipFill>
        <p:spPr>
          <a:xfrm>
            <a:off x="1127719" y="801793"/>
            <a:ext cx="6884369" cy="5249332"/>
          </a:xfrm>
          <a:prstGeom prst="rect">
            <a:avLst/>
          </a:prstGeom>
        </p:spPr>
      </p:pic>
    </p:spTree>
    <p:extLst>
      <p:ext uri="{BB962C8B-B14F-4D97-AF65-F5344CB8AC3E}">
        <p14:creationId xmlns:p14="http://schemas.microsoft.com/office/powerpoint/2010/main" val="1252119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710C5-19C9-F043-A7F8-332B5DA00EAC}"/>
              </a:ext>
            </a:extLst>
          </p:cNvPr>
          <p:cNvPicPr>
            <a:picLocks noChangeAspect="1"/>
          </p:cNvPicPr>
          <p:nvPr/>
        </p:nvPicPr>
        <p:blipFill>
          <a:blip r:embed="rId2"/>
          <a:stretch>
            <a:fillRect/>
          </a:stretch>
        </p:blipFill>
        <p:spPr>
          <a:xfrm>
            <a:off x="574572" y="1123527"/>
            <a:ext cx="2215642" cy="4604800"/>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42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D153AEB-AE3D-CF4B-9F9B-B7B96806AA4A}"/>
              </a:ext>
            </a:extLst>
          </p:cNvPr>
          <p:cNvPicPr>
            <a:picLocks noChangeAspect="1"/>
          </p:cNvPicPr>
          <p:nvPr/>
        </p:nvPicPr>
        <p:blipFill>
          <a:blip r:embed="rId3"/>
          <a:stretch>
            <a:fillRect/>
          </a:stretch>
        </p:blipFill>
        <p:spPr>
          <a:xfrm>
            <a:off x="3277251" y="1123527"/>
            <a:ext cx="2564519" cy="4604800"/>
          </a:xfrm>
          <a:prstGeom prst="rect">
            <a:avLst/>
          </a:prstGeom>
        </p:spPr>
      </p:pic>
      <p:cxnSp>
        <p:nvCxnSpPr>
          <p:cNvPr id="14"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694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26257A-A76E-A049-A7ED-5043E911A309}"/>
              </a:ext>
            </a:extLst>
          </p:cNvPr>
          <p:cNvPicPr>
            <a:picLocks noChangeAspect="1"/>
          </p:cNvPicPr>
          <p:nvPr/>
        </p:nvPicPr>
        <p:blipFill>
          <a:blip r:embed="rId4"/>
          <a:stretch>
            <a:fillRect/>
          </a:stretch>
        </p:blipFill>
        <p:spPr>
          <a:xfrm>
            <a:off x="6245585" y="1123528"/>
            <a:ext cx="2390174" cy="4604800"/>
          </a:xfrm>
          <a:prstGeom prst="rect">
            <a:avLst/>
          </a:prstGeom>
        </p:spPr>
      </p:pic>
    </p:spTree>
    <p:extLst>
      <p:ext uri="{BB962C8B-B14F-4D97-AF65-F5344CB8AC3E}">
        <p14:creationId xmlns:p14="http://schemas.microsoft.com/office/powerpoint/2010/main" val="2275889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r>
              <a:rPr lang="en-US" sz="3400"/>
              <a:t>Storage Maintenance Window Architecture</a:t>
            </a:r>
          </a:p>
        </p:txBody>
      </p:sp>
      <p:pic>
        <p:nvPicPr>
          <p:cNvPr id="5" name="Picture 4">
            <a:extLst>
              <a:ext uri="{FF2B5EF4-FFF2-40B4-BE49-F238E27FC236}">
                <a16:creationId xmlns:a16="http://schemas.microsoft.com/office/drawing/2014/main" id="{F6B7C441-3D6D-2E42-AD74-A7FFFDBA6795}"/>
              </a:ext>
            </a:extLst>
          </p:cNvPr>
          <p:cNvPicPr>
            <a:picLocks noChangeAspect="1"/>
          </p:cNvPicPr>
          <p:nvPr/>
        </p:nvPicPr>
        <p:blipFill>
          <a:blip r:embed="rId2"/>
          <a:stretch>
            <a:fillRect/>
          </a:stretch>
        </p:blipFill>
        <p:spPr>
          <a:xfrm>
            <a:off x="482394" y="1383057"/>
            <a:ext cx="4088720" cy="3771844"/>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08763" y="2198914"/>
            <a:ext cx="3845379" cy="3670180"/>
          </a:xfrm>
        </p:spPr>
        <p:txBody>
          <a:bodyPr>
            <a:normAutofit/>
          </a:bodyPr>
          <a:lstStyle/>
          <a:p>
            <a:pPr>
              <a:buFont typeface="Wingdings" charset="2"/>
              <a:buChar char="v"/>
            </a:pPr>
            <a:r>
              <a:rPr lang="en-US" sz="1700"/>
              <a:t> Cloud storage devices that are subject to maintenance and administrative tasks sometimes need to be temporarily shut down, meaning cloud service consumers and IT resources consequently lose access to these devices and their stored data.</a:t>
            </a:r>
            <a:endParaRPr lang="th-TH" sz="1700"/>
          </a:p>
          <a:p>
            <a:pPr>
              <a:buFont typeface="Wingdings" charset="2"/>
              <a:buChar char="v"/>
            </a:pPr>
            <a:r>
              <a:rPr lang="th-TH" sz="1700"/>
              <a:t> </a:t>
            </a:r>
            <a:r>
              <a:rPr lang="en-US" sz="1700"/>
              <a:t>The storage maintenance window architecture enables cloud service consumers to be automatically and transparently redirected to the secondary cloud storage device, without becoming aware that their primary storage device has been taken offline.</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3235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28F2C-F504-3541-BE9A-AA30057710A4}"/>
              </a:ext>
            </a:extLst>
          </p:cNvPr>
          <p:cNvPicPr>
            <a:picLocks noChangeAspect="1"/>
          </p:cNvPicPr>
          <p:nvPr/>
        </p:nvPicPr>
        <p:blipFill>
          <a:blip r:embed="rId2"/>
          <a:stretch>
            <a:fillRect/>
          </a:stretch>
        </p:blipFill>
        <p:spPr>
          <a:xfrm>
            <a:off x="1110342" y="0"/>
            <a:ext cx="7068457" cy="6296900"/>
          </a:xfrm>
          <a:prstGeom prst="rect">
            <a:avLst/>
          </a:prstGeom>
        </p:spPr>
      </p:pic>
    </p:spTree>
    <p:extLst>
      <p:ext uri="{BB962C8B-B14F-4D97-AF65-F5344CB8AC3E}">
        <p14:creationId xmlns:p14="http://schemas.microsoft.com/office/powerpoint/2010/main" val="306385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3E46D3-7C21-F444-BA9D-516D3D928931}"/>
              </a:ext>
            </a:extLst>
          </p:cNvPr>
          <p:cNvPicPr>
            <a:picLocks noChangeAspect="1"/>
          </p:cNvPicPr>
          <p:nvPr/>
        </p:nvPicPr>
        <p:blipFill>
          <a:blip r:embed="rId2"/>
          <a:stretch>
            <a:fillRect/>
          </a:stretch>
        </p:blipFill>
        <p:spPr>
          <a:xfrm>
            <a:off x="4650785" y="222069"/>
            <a:ext cx="4493215" cy="6635932"/>
          </a:xfrm>
          <a:prstGeom prst="rect">
            <a:avLst/>
          </a:prstGeom>
        </p:spPr>
      </p:pic>
      <p:pic>
        <p:nvPicPr>
          <p:cNvPr id="7" name="Picture 6">
            <a:extLst>
              <a:ext uri="{FF2B5EF4-FFF2-40B4-BE49-F238E27FC236}">
                <a16:creationId xmlns:a16="http://schemas.microsoft.com/office/drawing/2014/main" id="{433B1EF4-F58D-EF43-9F1D-233653C1EB92}"/>
              </a:ext>
            </a:extLst>
          </p:cNvPr>
          <p:cNvPicPr>
            <a:picLocks noChangeAspect="1"/>
          </p:cNvPicPr>
          <p:nvPr/>
        </p:nvPicPr>
        <p:blipFill>
          <a:blip r:embed="rId3"/>
          <a:stretch>
            <a:fillRect/>
          </a:stretch>
        </p:blipFill>
        <p:spPr>
          <a:xfrm>
            <a:off x="0" y="0"/>
            <a:ext cx="4142084" cy="6858001"/>
          </a:xfrm>
          <a:prstGeom prst="rect">
            <a:avLst/>
          </a:prstGeom>
        </p:spPr>
      </p:pic>
    </p:spTree>
    <p:extLst>
      <p:ext uri="{BB962C8B-B14F-4D97-AF65-F5344CB8AC3E}">
        <p14:creationId xmlns:p14="http://schemas.microsoft.com/office/powerpoint/2010/main" val="1649219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A521A-F1AD-E945-98A4-16EC281248DB}"/>
              </a:ext>
            </a:extLst>
          </p:cNvPr>
          <p:cNvPicPr>
            <a:picLocks noChangeAspect="1"/>
          </p:cNvPicPr>
          <p:nvPr/>
        </p:nvPicPr>
        <p:blipFill>
          <a:blip r:embed="rId2"/>
          <a:stretch>
            <a:fillRect/>
          </a:stretch>
        </p:blipFill>
        <p:spPr>
          <a:xfrm>
            <a:off x="1041400" y="0"/>
            <a:ext cx="7061200" cy="6286500"/>
          </a:xfrm>
          <a:prstGeom prst="rect">
            <a:avLst/>
          </a:prstGeom>
        </p:spPr>
      </p:pic>
    </p:spTree>
    <p:extLst>
      <p:ext uri="{BB962C8B-B14F-4D97-AF65-F5344CB8AC3E}">
        <p14:creationId xmlns:p14="http://schemas.microsoft.com/office/powerpoint/2010/main" val="580538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7BD67-9054-B445-9232-E605D4BB52F9}"/>
              </a:ext>
            </a:extLst>
          </p:cNvPr>
          <p:cNvPicPr>
            <a:picLocks noChangeAspect="1"/>
          </p:cNvPicPr>
          <p:nvPr/>
        </p:nvPicPr>
        <p:blipFill>
          <a:blip r:embed="rId2"/>
          <a:stretch>
            <a:fillRect/>
          </a:stretch>
        </p:blipFill>
        <p:spPr>
          <a:xfrm>
            <a:off x="1002937" y="0"/>
            <a:ext cx="7112000" cy="6350000"/>
          </a:xfrm>
          <a:prstGeom prst="rect">
            <a:avLst/>
          </a:prstGeom>
        </p:spPr>
      </p:pic>
    </p:spTree>
    <p:extLst>
      <p:ext uri="{BB962C8B-B14F-4D97-AF65-F5344CB8AC3E}">
        <p14:creationId xmlns:p14="http://schemas.microsoft.com/office/powerpoint/2010/main" val="24141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E00DD9-9E5C-7645-8491-4FE5B17FEB4E}"/>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FAC61A77-0A28-574D-9F5D-6B8BB4B7247F}"/>
              </a:ext>
            </a:extLst>
          </p:cNvPr>
          <p:cNvPicPr>
            <a:picLocks noChangeAspect="1"/>
          </p:cNvPicPr>
          <p:nvPr/>
        </p:nvPicPr>
        <p:blipFill>
          <a:blip r:embed="rId3"/>
          <a:stretch>
            <a:fillRect/>
          </a:stretch>
        </p:blipFill>
        <p:spPr>
          <a:xfrm>
            <a:off x="1009650" y="0"/>
            <a:ext cx="7124700" cy="6350000"/>
          </a:xfrm>
          <a:prstGeom prst="rect">
            <a:avLst/>
          </a:prstGeom>
        </p:spPr>
      </p:pic>
    </p:spTree>
    <p:extLst>
      <p:ext uri="{BB962C8B-B14F-4D97-AF65-F5344CB8AC3E}">
        <p14:creationId xmlns:p14="http://schemas.microsoft.com/office/powerpoint/2010/main" val="1357987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EF4C6-FABD-0D4F-83AF-4E6E92F5E2C1}"/>
              </a:ext>
            </a:extLst>
          </p:cNvPr>
          <p:cNvPicPr>
            <a:picLocks noChangeAspect="1"/>
          </p:cNvPicPr>
          <p:nvPr/>
        </p:nvPicPr>
        <p:blipFill>
          <a:blip r:embed="rId2"/>
          <a:stretch>
            <a:fillRect/>
          </a:stretch>
        </p:blipFill>
        <p:spPr>
          <a:xfrm>
            <a:off x="1022350" y="0"/>
            <a:ext cx="7099300" cy="6324600"/>
          </a:xfrm>
          <a:prstGeom prst="rect">
            <a:avLst/>
          </a:prstGeom>
        </p:spPr>
      </p:pic>
    </p:spTree>
    <p:extLst>
      <p:ext uri="{BB962C8B-B14F-4D97-AF65-F5344CB8AC3E}">
        <p14:creationId xmlns:p14="http://schemas.microsoft.com/office/powerpoint/2010/main" val="3457166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FFFFED-6BDE-7F42-8E2D-747062A23BC9}"/>
              </a:ext>
            </a:extLst>
          </p:cNvPr>
          <p:cNvPicPr>
            <a:picLocks noChangeAspect="1"/>
          </p:cNvPicPr>
          <p:nvPr/>
        </p:nvPicPr>
        <p:blipFill>
          <a:blip r:embed="rId2"/>
          <a:stretch>
            <a:fillRect/>
          </a:stretch>
        </p:blipFill>
        <p:spPr>
          <a:xfrm>
            <a:off x="1068252" y="0"/>
            <a:ext cx="7112000" cy="6235700"/>
          </a:xfrm>
          <a:prstGeom prst="rect">
            <a:avLst/>
          </a:prstGeom>
        </p:spPr>
      </p:pic>
    </p:spTree>
    <p:extLst>
      <p:ext uri="{BB962C8B-B14F-4D97-AF65-F5344CB8AC3E}">
        <p14:creationId xmlns:p14="http://schemas.microsoft.com/office/powerpoint/2010/main" val="242587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B0F88-E550-B943-9CE0-F9D3AC9585A2}"/>
              </a:ext>
            </a:extLst>
          </p:cNvPr>
          <p:cNvPicPr>
            <a:picLocks noChangeAspect="1"/>
          </p:cNvPicPr>
          <p:nvPr/>
        </p:nvPicPr>
        <p:blipFill>
          <a:blip r:embed="rId2"/>
          <a:stretch>
            <a:fillRect/>
          </a:stretch>
        </p:blipFill>
        <p:spPr>
          <a:xfrm>
            <a:off x="0" y="0"/>
            <a:ext cx="5018333" cy="6858000"/>
          </a:xfrm>
          <a:prstGeom prst="rect">
            <a:avLst/>
          </a:prstGeom>
        </p:spPr>
      </p:pic>
      <p:sp>
        <p:nvSpPr>
          <p:cNvPr id="4" name="TextBox 3">
            <a:extLst>
              <a:ext uri="{FF2B5EF4-FFF2-40B4-BE49-F238E27FC236}">
                <a16:creationId xmlns:a16="http://schemas.microsoft.com/office/drawing/2014/main" id="{52A4BA47-D024-9D49-88A6-5BB08ADD4622}"/>
              </a:ext>
            </a:extLst>
          </p:cNvPr>
          <p:cNvSpPr txBox="1"/>
          <p:nvPr/>
        </p:nvSpPr>
        <p:spPr>
          <a:xfrm>
            <a:off x="5355771" y="640080"/>
            <a:ext cx="3903761" cy="1754326"/>
          </a:xfrm>
          <a:prstGeom prst="rect">
            <a:avLst/>
          </a:prstGeom>
          <a:noFill/>
        </p:spPr>
        <p:txBody>
          <a:bodyPr wrap="none" rtlCol="0">
            <a:spAutoFit/>
          </a:bodyPr>
          <a:lstStyle/>
          <a:p>
            <a:r>
              <a:rPr lang="en-US" dirty="0"/>
              <a:t>Other mechanisms:</a:t>
            </a:r>
          </a:p>
          <a:p>
            <a:pPr marL="285750" indent="-285750">
              <a:buFontTx/>
              <a:buChar char="-"/>
            </a:pPr>
            <a:r>
              <a:rPr lang="en-US" dirty="0"/>
              <a:t>Cloud usage monitor</a:t>
            </a:r>
          </a:p>
          <a:p>
            <a:pPr marL="285750" indent="-285750">
              <a:buFontTx/>
              <a:buChar char="-"/>
            </a:pPr>
            <a:r>
              <a:rPr lang="en-US" dirty="0"/>
              <a:t>Logical network perimeter</a:t>
            </a:r>
          </a:p>
          <a:p>
            <a:pPr marL="285750" indent="-285750">
              <a:buFontTx/>
              <a:buChar char="-"/>
            </a:pPr>
            <a:r>
              <a:rPr lang="en-US" dirty="0"/>
              <a:t>Pay-per-use monitor</a:t>
            </a:r>
          </a:p>
          <a:p>
            <a:pPr marL="285750" indent="-285750">
              <a:buFontTx/>
              <a:buChar char="-"/>
            </a:pPr>
            <a:r>
              <a:rPr lang="en-US" dirty="0"/>
              <a:t>Resource replication (replace virtual </a:t>
            </a:r>
          </a:p>
          <a:p>
            <a:r>
              <a:rPr lang="en-US" dirty="0"/>
              <a:t>      I/O with physical I/O</a:t>
            </a:r>
          </a:p>
        </p:txBody>
      </p:sp>
    </p:spTree>
    <p:extLst>
      <p:ext uri="{BB962C8B-B14F-4D97-AF65-F5344CB8AC3E}">
        <p14:creationId xmlns:p14="http://schemas.microsoft.com/office/powerpoint/2010/main" val="286616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Direct LUN Access Architecture</a:t>
            </a:r>
          </a:p>
        </p:txBody>
      </p:sp>
      <p:sp>
        <p:nvSpPr>
          <p:cNvPr id="3" name="Content Placeholder 2"/>
          <p:cNvSpPr>
            <a:spLocks noGrp="1"/>
          </p:cNvSpPr>
          <p:nvPr>
            <p:ph idx="1"/>
          </p:nvPr>
        </p:nvSpPr>
        <p:spPr/>
        <p:txBody>
          <a:bodyPr>
            <a:normAutofit/>
          </a:bodyPr>
          <a:lstStyle/>
          <a:p>
            <a:pPr>
              <a:buFont typeface="Wingdings" charset="2"/>
              <a:buChar char="v"/>
            </a:pPr>
            <a:r>
              <a:rPr lang="th-TH" dirty="0"/>
              <a:t> </a:t>
            </a:r>
            <a:r>
              <a:rPr lang="en-US" dirty="0"/>
              <a:t>Storage LUN are mapped via a host bus adapter (HBA) on the hypervisor. As a result, the storage LUN is emulated as file-based storage to virtual servers.</a:t>
            </a:r>
          </a:p>
          <a:p>
            <a:pPr>
              <a:buFont typeface="Wingdings" charset="2"/>
              <a:buChar char="v"/>
            </a:pPr>
            <a:r>
              <a:rPr lang="en-US" dirty="0"/>
              <a:t> Sometimes virtual servers need to directly access block-based storage (storage LUNs).</a:t>
            </a:r>
          </a:p>
          <a:p>
            <a:pPr>
              <a:buFont typeface="Wingdings" charset="2"/>
              <a:buChar char="v"/>
            </a:pPr>
            <a:r>
              <a:rPr lang="en-US" dirty="0"/>
              <a:t> For example, access via emulated adapter is insufficient when a cluster is implemented and a LUN is used a shared cluster storage device between two virtual servers.</a:t>
            </a:r>
          </a:p>
          <a:p>
            <a:pPr>
              <a:buFont typeface="Wingdings" charset="2"/>
              <a:buChar char="v"/>
            </a:pPr>
            <a:r>
              <a:rPr lang="en-US" dirty="0"/>
              <a:t> Benefit: Enable a cluster of virtual servers to access to a shared LUN directly (as a shared </a:t>
            </a:r>
            <a:r>
              <a:rPr lang="en-US" dirty="0" err="1"/>
              <a:t>volumn</a:t>
            </a:r>
            <a:r>
              <a:rPr lang="en-US" dirty="0"/>
              <a:t>).</a:t>
            </a:r>
          </a:p>
        </p:txBody>
      </p:sp>
    </p:spTree>
    <p:extLst>
      <p:ext uri="{BB962C8B-B14F-4D97-AF65-F5344CB8AC3E}">
        <p14:creationId xmlns:p14="http://schemas.microsoft.com/office/powerpoint/2010/main" val="257248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1436D-3F7B-1147-8CA4-0B3552CA9567}"/>
              </a:ext>
            </a:extLst>
          </p:cNvPr>
          <p:cNvPicPr>
            <a:picLocks noChangeAspect="1"/>
          </p:cNvPicPr>
          <p:nvPr/>
        </p:nvPicPr>
        <p:blipFill>
          <a:blip r:embed="rId2"/>
          <a:stretch>
            <a:fillRect/>
          </a:stretch>
        </p:blipFill>
        <p:spPr>
          <a:xfrm>
            <a:off x="2371060" y="0"/>
            <a:ext cx="4401879" cy="6858000"/>
          </a:xfrm>
          <a:prstGeom prst="rect">
            <a:avLst/>
          </a:prstGeom>
        </p:spPr>
      </p:pic>
    </p:spTree>
    <p:extLst>
      <p:ext uri="{BB962C8B-B14F-4D97-AF65-F5344CB8AC3E}">
        <p14:creationId xmlns:p14="http://schemas.microsoft.com/office/powerpoint/2010/main" val="151197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E1D5E0-34FB-5240-B19E-9FD358F19973}"/>
              </a:ext>
            </a:extLst>
          </p:cNvPr>
          <p:cNvPicPr>
            <a:picLocks noChangeAspect="1"/>
          </p:cNvPicPr>
          <p:nvPr/>
        </p:nvPicPr>
        <p:blipFill>
          <a:blip r:embed="rId2"/>
          <a:stretch>
            <a:fillRect/>
          </a:stretch>
        </p:blipFill>
        <p:spPr>
          <a:xfrm>
            <a:off x="2277950" y="0"/>
            <a:ext cx="4588099" cy="6858000"/>
          </a:xfrm>
          <a:prstGeom prst="rect">
            <a:avLst/>
          </a:prstGeom>
        </p:spPr>
      </p:pic>
    </p:spTree>
    <p:extLst>
      <p:ext uri="{BB962C8B-B14F-4D97-AF65-F5344CB8AC3E}">
        <p14:creationId xmlns:p14="http://schemas.microsoft.com/office/powerpoint/2010/main" val="23073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BD952-8EB8-7E45-974B-A1795A26BB39}"/>
              </a:ext>
            </a:extLst>
          </p:cNvPr>
          <p:cNvPicPr>
            <a:picLocks noChangeAspect="1"/>
          </p:cNvPicPr>
          <p:nvPr/>
        </p:nvPicPr>
        <p:blipFill>
          <a:blip r:embed="rId2"/>
          <a:stretch>
            <a:fillRect/>
          </a:stretch>
        </p:blipFill>
        <p:spPr>
          <a:xfrm>
            <a:off x="0" y="0"/>
            <a:ext cx="5634080" cy="6858000"/>
          </a:xfrm>
          <a:prstGeom prst="rect">
            <a:avLst/>
          </a:prstGeom>
        </p:spPr>
      </p:pic>
      <p:sp>
        <p:nvSpPr>
          <p:cNvPr id="4" name="TextBox 3">
            <a:extLst>
              <a:ext uri="{FF2B5EF4-FFF2-40B4-BE49-F238E27FC236}">
                <a16:creationId xmlns:a16="http://schemas.microsoft.com/office/drawing/2014/main" id="{D46858A3-4B33-304A-A471-57BB0751F99C}"/>
              </a:ext>
            </a:extLst>
          </p:cNvPr>
          <p:cNvSpPr txBox="1"/>
          <p:nvPr/>
        </p:nvSpPr>
        <p:spPr>
          <a:xfrm>
            <a:off x="5634079" y="640080"/>
            <a:ext cx="3509921" cy="1754326"/>
          </a:xfrm>
          <a:prstGeom prst="rect">
            <a:avLst/>
          </a:prstGeom>
          <a:noFill/>
        </p:spPr>
        <p:txBody>
          <a:bodyPr wrap="square" rtlCol="0">
            <a:spAutoFit/>
          </a:bodyPr>
          <a:lstStyle/>
          <a:p>
            <a:r>
              <a:rPr lang="en-US" dirty="0"/>
              <a:t>Other mechanisms:</a:t>
            </a:r>
          </a:p>
          <a:p>
            <a:pPr marL="285750" indent="-285750">
              <a:buFontTx/>
              <a:buChar char="-"/>
            </a:pPr>
            <a:r>
              <a:rPr lang="en-US" dirty="0"/>
              <a:t>Cloud usage monitor</a:t>
            </a:r>
          </a:p>
          <a:p>
            <a:pPr marL="285750" indent="-285750">
              <a:buFontTx/>
              <a:buChar char="-"/>
            </a:pPr>
            <a:r>
              <a:rPr lang="en-US" dirty="0"/>
              <a:t>Pay-per-use monitor</a:t>
            </a:r>
          </a:p>
          <a:p>
            <a:pPr marL="285750" indent="-285750">
              <a:buFontTx/>
              <a:buChar char="-"/>
            </a:pPr>
            <a:r>
              <a:rPr lang="en-US" dirty="0"/>
              <a:t>Resource replication (block-based storage instead of file-based storage)</a:t>
            </a:r>
          </a:p>
        </p:txBody>
      </p:sp>
    </p:spTree>
    <p:extLst>
      <p:ext uri="{BB962C8B-B14F-4D97-AF65-F5344CB8AC3E}">
        <p14:creationId xmlns:p14="http://schemas.microsoft.com/office/powerpoint/2010/main" val="76632551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971</TotalTime>
  <Words>1233</Words>
  <Application>Microsoft Macintosh PowerPoint</Application>
  <PresentationFormat>On-screen Show (4:3)</PresentationFormat>
  <Paragraphs>107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Calibri Light</vt:lpstr>
      <vt:lpstr>Cordia New</vt:lpstr>
      <vt:lpstr>Wingdings</vt:lpstr>
      <vt:lpstr>Retrospect</vt:lpstr>
      <vt:lpstr>Specialized Cloud Architectures</vt:lpstr>
      <vt:lpstr>Specialized Cloud Architectures</vt:lpstr>
      <vt:lpstr>Direct I/O Access Architecture</vt:lpstr>
      <vt:lpstr>PowerPoint Presentation</vt:lpstr>
      <vt:lpstr>PowerPoint Presentation</vt:lpstr>
      <vt:lpstr>Direct LUN Access Architecture</vt:lpstr>
      <vt:lpstr>PowerPoint Presentation</vt:lpstr>
      <vt:lpstr>PowerPoint Presentation</vt:lpstr>
      <vt:lpstr>PowerPoint Presentation</vt:lpstr>
      <vt:lpstr>Dynamic Data Normalization Architecture</vt:lpstr>
      <vt:lpstr>PowerPoint Presentation</vt:lpstr>
      <vt:lpstr>De-Duplication System</vt:lpstr>
      <vt:lpstr>Elastic Network Capacity Architecture</vt:lpstr>
      <vt:lpstr>Other Mechanisms</vt:lpstr>
      <vt:lpstr>Cross-Storage Device Vertical Tiering Architecture</vt:lpstr>
      <vt:lpstr>Cross-Storage Device Vertical Tiering Architecture (2)</vt:lpstr>
      <vt:lpstr>PowerPoint Presentation</vt:lpstr>
      <vt:lpstr>PowerPoint Presentation</vt:lpstr>
      <vt:lpstr>PowerPoint Presentation</vt:lpstr>
      <vt:lpstr>Intra-Storage Device Vertical Data Tiering Architecture</vt:lpstr>
      <vt:lpstr>PowerPoint Presentation</vt:lpstr>
      <vt:lpstr>PowerPoint Presentation</vt:lpstr>
      <vt:lpstr>PowerPoint Presentation</vt:lpstr>
      <vt:lpstr>Load Balanced Virtual Switches Architecture</vt:lpstr>
      <vt:lpstr>PowerPoint Presentation</vt:lpstr>
      <vt:lpstr>PowerPoint Presentation</vt:lpstr>
      <vt:lpstr>Multipath Resource Access Architecture</vt:lpstr>
      <vt:lpstr>PowerPoint Presentation</vt:lpstr>
      <vt:lpstr>PowerPoint Presentation</vt:lpstr>
      <vt:lpstr>PowerPoint Presentation</vt:lpstr>
      <vt:lpstr>Persistent Virtual Network Configuration Architecture</vt:lpstr>
      <vt:lpstr>PowerPoint Presentation</vt:lpstr>
      <vt:lpstr>Persistent Virtual Network Configuration Architecture (2)</vt:lpstr>
      <vt:lpstr>PowerPoint Presentation</vt:lpstr>
      <vt:lpstr>Redundant Physical Connection for Virtual Servers Architecture</vt:lpstr>
      <vt:lpstr>PowerPoint Presentation</vt:lpstr>
      <vt:lpstr>PowerPoint Presentation</vt:lpstr>
      <vt:lpstr>Storage Maintenance Window Architecture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Architecture</dc:title>
  <dc:creator>Joey Thumthawatworn</dc:creator>
  <cp:lastModifiedBy>Joey Thumthawatworn</cp:lastModifiedBy>
  <cp:revision>84</cp:revision>
  <dcterms:created xsi:type="dcterms:W3CDTF">2018-10-09T05:51:31Z</dcterms:created>
  <dcterms:modified xsi:type="dcterms:W3CDTF">2018-10-30T15:35:22Z</dcterms:modified>
</cp:coreProperties>
</file>