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5" r:id="rId2"/>
    <p:sldId id="304" r:id="rId3"/>
    <p:sldId id="317" r:id="rId4"/>
    <p:sldId id="324" r:id="rId5"/>
    <p:sldId id="320" r:id="rId6"/>
    <p:sldId id="347" r:id="rId7"/>
    <p:sldId id="346" r:id="rId8"/>
    <p:sldId id="321" r:id="rId9"/>
    <p:sldId id="325" r:id="rId10"/>
    <p:sldId id="326" r:id="rId11"/>
    <p:sldId id="322" r:id="rId12"/>
    <p:sldId id="323" r:id="rId13"/>
    <p:sldId id="327" r:id="rId14"/>
    <p:sldId id="330" r:id="rId15"/>
    <p:sldId id="333" r:id="rId16"/>
    <p:sldId id="331" r:id="rId17"/>
    <p:sldId id="334" r:id="rId18"/>
    <p:sldId id="332" r:id="rId19"/>
    <p:sldId id="335" r:id="rId20"/>
    <p:sldId id="341" r:id="rId21"/>
    <p:sldId id="336" r:id="rId22"/>
    <p:sldId id="339" r:id="rId23"/>
    <p:sldId id="340" r:id="rId24"/>
    <p:sldId id="318" r:id="rId25"/>
    <p:sldId id="344" r:id="rId26"/>
    <p:sldId id="34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06" autoAdjust="0"/>
    <p:restoredTop sz="94684" autoAdjust="0"/>
  </p:normalViewPr>
  <p:slideViewPr>
    <p:cSldViewPr snapToGrid="0">
      <p:cViewPr varScale="1">
        <p:scale>
          <a:sx n="104" d="100"/>
          <a:sy n="104" d="100"/>
        </p:scale>
        <p:origin x="1288" y="192"/>
      </p:cViewPr>
      <p:guideLst>
        <p:guide pos="288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11/22/18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11/22/18</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 y="0"/>
            <a:ext cx="9141524" cy="4799300"/>
          </a:xfrm>
          <a:prstGeom prst="rect">
            <a:avLst/>
          </a:prstGeom>
        </p:spPr>
      </p:pic>
      <p:sp>
        <p:nvSpPr>
          <p:cNvPr id="4" name="Rectangle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96"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42999" y="4800600"/>
            <a:ext cx="6858002" cy="1143000"/>
          </a:xfrm>
        </p:spPr>
        <p:txBody>
          <a:bodyPr anchor="b">
            <a:normAutofit/>
          </a:bodyPr>
          <a:lstStyle>
            <a:lvl1pPr algn="ctr">
              <a:defRPr sz="36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1500" cap="none" baseline="0">
                <a:solidFill>
                  <a:schemeClr val="bg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70309" y="2362201"/>
            <a:ext cx="2400300" cy="1990725"/>
          </a:xfrm>
        </p:spPr>
        <p:txBody>
          <a:bodyPr anchor="b">
            <a:normAutofit/>
          </a:bodyPr>
          <a:lstStyle>
            <a:lvl1pPr>
              <a:defRPr sz="255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Content Placeholder 2"/>
          <p:cNvSpPr>
            <a:spLocks noGrp="1"/>
          </p:cNvSpPr>
          <p:nvPr>
            <p:ph idx="1"/>
          </p:nvPr>
        </p:nvSpPr>
        <p:spPr>
          <a:xfrm>
            <a:off x="4022169" y="685800"/>
            <a:ext cx="4777740"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11/22/18</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942411" y="2362200"/>
            <a:ext cx="2400300" cy="1993392"/>
          </a:xfrm>
        </p:spPr>
        <p:txBody>
          <a:bodyPr anchor="b">
            <a:normAutofit/>
          </a:bodyPr>
          <a:lstStyle>
            <a:lvl1pPr>
              <a:defRPr sz="255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5486400" cy="6858000"/>
          </a:xfrm>
          <a:solidFill>
            <a:schemeClr val="bg2">
              <a:lumMod val="90000"/>
            </a:schemeClr>
          </a:solidFill>
        </p:spPr>
        <p:txBody>
          <a:bodyPr/>
          <a:lstStyle>
            <a:lvl1pPr marL="0" indent="0" algn="ctr">
              <a:buNone/>
              <a:defRPr sz="2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11/22/18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11/22/18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11/22/18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t>11/22/18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143000" y="1143000"/>
            <a:ext cx="6858000" cy="2667000"/>
          </a:xfrm>
        </p:spPr>
        <p:txBody>
          <a:bodyPr anchor="b">
            <a:normAutofit/>
          </a:bodyPr>
          <a:lstStyle>
            <a:lvl1pPr algn="ctr">
              <a:defRPr sz="3900" b="0"/>
            </a:lvl1pPr>
          </a:lstStyle>
          <a:p>
            <a:r>
              <a:rPr lang="en-US"/>
              <a:t>Click to edit Master title style</a:t>
            </a:r>
            <a:endParaRPr/>
          </a:p>
        </p:txBody>
      </p:sp>
      <p:sp>
        <p:nvSpPr>
          <p:cNvPr id="3" name="Text Placeholder 2"/>
          <p:cNvSpPr>
            <a:spLocks noGrp="1"/>
          </p:cNvSpPr>
          <p:nvPr>
            <p:ph type="body" idx="1"/>
          </p:nvPr>
        </p:nvSpPr>
        <p:spPr>
          <a:xfrm>
            <a:off x="1143000" y="3810000"/>
            <a:ext cx="6858000" cy="1143000"/>
          </a:xfrm>
        </p:spPr>
        <p:txBody>
          <a:bodyPr anchor="t">
            <a:normAutofit/>
          </a:bodyPr>
          <a:lstStyle>
            <a:lvl1pPr marL="0" indent="0" algn="ctr">
              <a:spcBef>
                <a:spcPts val="0"/>
              </a:spcBef>
              <a:buNone/>
              <a:defRPr sz="1800" cap="none"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11/22/18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chor="b">
            <a:normAutofit/>
          </a:bodyPr>
          <a:lstStyle>
            <a:lvl1pPr algn="ctr">
              <a:defRPr sz="39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141810" y="3810000"/>
            <a:ext cx="6858000" cy="1143000"/>
          </a:xfrm>
        </p:spPr>
        <p:txBody>
          <a:bodyPr anchor="t">
            <a:normAutofit/>
          </a:bodyPr>
          <a:lstStyle>
            <a:lvl1pPr marL="0" indent="0" algn="ctr">
              <a:spcBef>
                <a:spcPts val="0"/>
              </a:spcBef>
              <a:buNone/>
              <a:defRPr sz="1800" cap="none"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11/22/18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DD7D43D-6574-4C7B-808D-C6C12215A4D4}" type="datetimeFigureOut">
              <a:rPr lang="en-US"/>
              <a:t>11/22/18</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9E583DDF-CA54-461A-A486-592D2374C532}" type="datetimeFigureOut">
              <a:rPr lang="en-US"/>
              <a:t>11/22/18</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9E583DDF-CA54-461A-A486-592D2374C532}" type="datetimeFigureOut">
              <a:rPr lang="en-US"/>
              <a:t>11/22/18</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11/22/18</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1"/>
            <a:ext cx="2400300" cy="1990725"/>
          </a:xfrm>
        </p:spPr>
        <p:txBody>
          <a:bodyPr anchor="b">
            <a:normAutofit/>
          </a:bodyPr>
          <a:lstStyle>
            <a:lvl1pPr>
              <a:defRPr sz="2550" b="0"/>
            </a:lvl1pPr>
          </a:lstStyle>
          <a:p>
            <a:r>
              <a:rPr lang="en-US"/>
              <a:t>Click to edit Master title style</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Content Placeholder 2"/>
          <p:cNvSpPr>
            <a:spLocks noGrp="1"/>
          </p:cNvSpPr>
          <p:nvPr>
            <p:ph idx="1"/>
          </p:nvPr>
        </p:nvSpPr>
        <p:spPr>
          <a:xfrm>
            <a:off x="3370659" y="685800"/>
            <a:ext cx="5429251"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11/22/18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3"/>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005840" y="6614494"/>
            <a:ext cx="5369814" cy="237744"/>
          </a:xfrm>
          <a:prstGeom prst="rect">
            <a:avLst/>
          </a:prstGeom>
        </p:spPr>
        <p:txBody>
          <a:bodyPr vert="horz" lIns="91440" tIns="45720" rIns="91440" bIns="45720" rtlCol="0" anchor="ctr"/>
          <a:lstStyle>
            <a:lvl1pPr algn="l">
              <a:defRPr sz="825" cap="all" baseline="0">
                <a:solidFill>
                  <a:schemeClr val="bg2"/>
                </a:solidFill>
              </a:defRPr>
            </a:lvl1pPr>
          </a:lstStyle>
          <a:p>
            <a:endParaRPr lang="en-US" dirty="0"/>
          </a:p>
        </p:txBody>
      </p:sp>
      <p:sp>
        <p:nvSpPr>
          <p:cNvPr id="8" name="Rectangle 5"/>
          <p:cNvSpPr/>
          <p:nvPr/>
        </p:nvSpPr>
        <p:spPr bwMode="white">
          <a:xfrm>
            <a:off x="1190"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4" name="Date Placeholder 6"/>
          <p:cNvSpPr>
            <a:spLocks noGrp="1"/>
          </p:cNvSpPr>
          <p:nvPr>
            <p:ph type="dt" sz="half" idx="2"/>
          </p:nvPr>
        </p:nvSpPr>
        <p:spPr>
          <a:xfrm>
            <a:off x="6656832" y="6614494"/>
            <a:ext cx="720090" cy="237744"/>
          </a:xfrm>
          <a:prstGeom prst="rect">
            <a:avLst/>
          </a:prstGeom>
        </p:spPr>
        <p:txBody>
          <a:bodyPr vert="horz" lIns="91440" tIns="45720" rIns="91440" bIns="45720" rtlCol="0" anchor="ctr"/>
          <a:lstStyle>
            <a:lvl1pPr algn="r">
              <a:defRPr sz="825">
                <a:solidFill>
                  <a:schemeClr val="bg2"/>
                </a:solidFill>
              </a:defRPr>
            </a:lvl1pPr>
          </a:lstStyle>
          <a:p>
            <a:fld id="{9E583DDF-CA54-461A-A486-592D2374C532}" type="datetimeFigureOut">
              <a:rPr lang="en-US" smtClean="0"/>
              <a:pPr/>
              <a:t>11/22/18</a:t>
            </a:fld>
            <a:endParaRPr lang="en-US"/>
          </a:p>
        </p:txBody>
      </p:sp>
      <p:sp>
        <p:nvSpPr>
          <p:cNvPr id="6" name="Slide Number Placeholder 7"/>
          <p:cNvSpPr>
            <a:spLocks noGrp="1"/>
          </p:cNvSpPr>
          <p:nvPr>
            <p:ph type="sldNum" sz="quarter" idx="4"/>
          </p:nvPr>
        </p:nvSpPr>
        <p:spPr>
          <a:xfrm>
            <a:off x="7658100" y="6614494"/>
            <a:ext cx="480060" cy="237744"/>
          </a:xfrm>
          <a:prstGeom prst="rect">
            <a:avLst/>
          </a:prstGeom>
        </p:spPr>
        <p:txBody>
          <a:bodyPr vert="horz" lIns="91440" tIns="45720" rIns="91440" bIns="45720" rtlCol="0" anchor="ctr"/>
          <a:lstStyle>
            <a:lvl1pPr algn="r">
              <a:defRPr sz="825">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685800" rtl="0" eaLnBrk="1" latinLnBrk="0" hangingPunct="1">
        <a:lnSpc>
          <a:spcPct val="90000"/>
        </a:lnSpc>
        <a:spcBef>
          <a:spcPct val="0"/>
        </a:spcBef>
        <a:buFont typeface="Arial" pitchFamily="34" charset="0"/>
        <a:buNone/>
        <a:defRPr sz="2550" kern="1200">
          <a:solidFill>
            <a:schemeClr val="tx2">
              <a:lumMod val="75000"/>
            </a:schemeClr>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tx2"/>
        </a:buClr>
        <a:buSzPct val="100000"/>
        <a:buFont typeface="Arial" pitchFamily="34" charset="0"/>
        <a:buChar char="▪"/>
        <a:defRPr sz="1500" kern="1200">
          <a:solidFill>
            <a:schemeClr val="tx2"/>
          </a:solidFill>
          <a:latin typeface="+mn-lt"/>
          <a:ea typeface="+mn-ea"/>
          <a:cs typeface="+mn-cs"/>
        </a:defRPr>
      </a:lvl1pPr>
      <a:lvl2pPr marL="445770" indent="-171450" algn="l" defTabSz="685800" rtl="0" eaLnBrk="1" latinLnBrk="0" hangingPunct="1">
        <a:lnSpc>
          <a:spcPct val="90000"/>
        </a:lnSpc>
        <a:spcBef>
          <a:spcPts val="750"/>
        </a:spcBef>
        <a:buClr>
          <a:schemeClr val="tx2"/>
        </a:buClr>
        <a:buSzPct val="100000"/>
        <a:buFont typeface="Arial" pitchFamily="34" charset="0"/>
        <a:buChar char="▪"/>
        <a:defRPr sz="1350" kern="1200">
          <a:solidFill>
            <a:schemeClr val="tx2"/>
          </a:solidFill>
          <a:latin typeface="+mn-lt"/>
          <a:ea typeface="+mn-ea"/>
          <a:cs typeface="+mn-cs"/>
        </a:defRPr>
      </a:lvl2pPr>
      <a:lvl3pPr marL="685800" indent="-171450" algn="l" defTabSz="685800" rtl="0" eaLnBrk="1" latinLnBrk="0" hangingPunct="1">
        <a:lnSpc>
          <a:spcPct val="90000"/>
        </a:lnSpc>
        <a:spcBef>
          <a:spcPts val="600"/>
        </a:spcBef>
        <a:buClr>
          <a:schemeClr val="tx2"/>
        </a:buClr>
        <a:buSzPct val="100000"/>
        <a:buFont typeface="Arial" pitchFamily="34" charset="0"/>
        <a:buChar char="▪"/>
        <a:defRPr sz="1200" kern="1200">
          <a:solidFill>
            <a:schemeClr val="tx2"/>
          </a:solidFill>
          <a:latin typeface="+mn-lt"/>
          <a:ea typeface="+mn-ea"/>
          <a:cs typeface="+mn-cs"/>
        </a:defRPr>
      </a:lvl3pPr>
      <a:lvl4pPr marL="925830" indent="-171450" algn="l" defTabSz="685800" rtl="0" eaLnBrk="1" latinLnBrk="0" hangingPunct="1">
        <a:lnSpc>
          <a:spcPct val="90000"/>
        </a:lnSpc>
        <a:spcBef>
          <a:spcPts val="600"/>
        </a:spcBef>
        <a:buClr>
          <a:schemeClr val="tx2"/>
        </a:buClr>
        <a:buSzPct val="100000"/>
        <a:buFont typeface="Arial" pitchFamily="34" charset="0"/>
        <a:buChar char="▪"/>
        <a:defRPr sz="1050" kern="1200">
          <a:solidFill>
            <a:schemeClr val="tx2"/>
          </a:solidFill>
          <a:latin typeface="+mn-lt"/>
          <a:ea typeface="+mn-ea"/>
          <a:cs typeface="+mn-cs"/>
        </a:defRPr>
      </a:lvl4pPr>
      <a:lvl5pPr marL="1165860" indent="-171450" algn="l" defTabSz="685800" rtl="0" eaLnBrk="1" latinLnBrk="0" hangingPunct="1">
        <a:lnSpc>
          <a:spcPct val="90000"/>
        </a:lnSpc>
        <a:spcBef>
          <a:spcPts val="600"/>
        </a:spcBef>
        <a:buClr>
          <a:schemeClr val="tx2"/>
        </a:buClr>
        <a:buSzPct val="100000"/>
        <a:buFont typeface="Arial" pitchFamily="34" charset="0"/>
        <a:buChar char="▪"/>
        <a:defRPr sz="1050" kern="1200">
          <a:solidFill>
            <a:schemeClr val="tx2"/>
          </a:solidFill>
          <a:latin typeface="+mn-lt"/>
          <a:ea typeface="+mn-ea"/>
          <a:cs typeface="+mn-cs"/>
        </a:defRPr>
      </a:lvl5pPr>
      <a:lvl6pPr marL="1405890" indent="-171450" algn="l" defTabSz="685800" rtl="0" eaLnBrk="1" latinLnBrk="0" hangingPunct="1">
        <a:lnSpc>
          <a:spcPct val="90000"/>
        </a:lnSpc>
        <a:spcBef>
          <a:spcPts val="600"/>
        </a:spcBef>
        <a:buSzPct val="100000"/>
        <a:buFont typeface="Arial" pitchFamily="34" charset="0"/>
        <a:buChar char="▪"/>
        <a:defRPr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100000"/>
        <a:buFont typeface="Arial" pitchFamily="34" charset="0"/>
        <a:buChar char="▪"/>
        <a:defRPr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100000"/>
        <a:buFont typeface="Arial" pitchFamily="34" charset="0"/>
        <a:buChar char="▪"/>
        <a:defRPr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100000"/>
        <a:buFont typeface="Arial" pitchFamily="34" charset="0"/>
        <a:buChar char="▪"/>
        <a:defRPr sz="1050" kern="1200" baseline="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Working With Cloud - 2</a:t>
            </a:r>
          </a:p>
        </p:txBody>
      </p:sp>
      <p:sp>
        <p:nvSpPr>
          <p:cNvPr id="4"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Network Usage (2)</a:t>
            </a:r>
          </a:p>
        </p:txBody>
      </p:sp>
      <p:sp>
        <p:nvSpPr>
          <p:cNvPr id="14" name="Content Placeholder 2"/>
          <p:cNvSpPr>
            <a:spLocks noGrp="1"/>
          </p:cNvSpPr>
          <p:nvPr>
            <p:ph idx="1"/>
          </p:nvPr>
        </p:nvSpPr>
        <p:spPr/>
        <p:txBody>
          <a:bodyPr>
            <a:normAutofit fontScale="92500" lnSpcReduction="20000"/>
          </a:bodyPr>
          <a:lstStyle/>
          <a:p>
            <a:r>
              <a:rPr lang="en-US" sz="2000" dirty="0"/>
              <a:t>Network usage metrics can be applied to WAN traffic between IT resources of one cloud that are located in different geographical regions in order to calculate costs for synchronization, data replication, and related forms of processing. Conversely, LAN usage and other network traffic among IT resources that reside at the same data center are typically not tracked.</a:t>
            </a:r>
          </a:p>
          <a:p>
            <a:r>
              <a:rPr lang="en-US" sz="2000" dirty="0"/>
              <a:t>Intra-Cloud WAN Usage Metric</a:t>
            </a:r>
          </a:p>
          <a:p>
            <a:endParaRPr lang="en-US" sz="2000" dirty="0"/>
          </a:p>
          <a:p>
            <a:pPr lvl="1"/>
            <a:r>
              <a:rPr lang="en-US" sz="1850" dirty="0"/>
              <a:t>Description – network traffic between geographically diverse IT resources of the same cloud.</a:t>
            </a:r>
          </a:p>
          <a:p>
            <a:pPr lvl="1"/>
            <a:r>
              <a:rPr lang="en-US" sz="1850" dirty="0"/>
              <a:t>Measurement – </a:t>
            </a:r>
            <a:r>
              <a:rPr lang="el-GR" sz="1850" dirty="0"/>
              <a:t>Σ, </a:t>
            </a:r>
            <a:r>
              <a:rPr lang="en-US" sz="1850" dirty="0"/>
              <a:t>intra-cloud WAN traffic in bytes.</a:t>
            </a:r>
          </a:p>
          <a:p>
            <a:pPr lvl="1"/>
            <a:r>
              <a:rPr lang="en-US" sz="1850" dirty="0"/>
              <a:t>Frequency – continuous and cumulative over a predefined period.</a:t>
            </a:r>
          </a:p>
          <a:p>
            <a:pPr lvl="1"/>
            <a:r>
              <a:rPr lang="en-US" sz="1850" dirty="0"/>
              <a:t>Cloud Delivery Model – IaaS, PaaS, SaaS.</a:t>
            </a:r>
          </a:p>
          <a:p>
            <a:pPr lvl="1"/>
            <a:r>
              <a:rPr lang="en-US" sz="1850" dirty="0"/>
              <a:t>Example – up to 500 MB free daily and $0.01/GB thereafter, $0.005/GB after 1 TB per month.</a:t>
            </a:r>
          </a:p>
          <a:p>
            <a:endParaRPr lang="en-US" sz="2000" dirty="0"/>
          </a:p>
        </p:txBody>
      </p:sp>
    </p:spTree>
    <p:extLst>
      <p:ext uri="{BB962C8B-B14F-4D97-AF65-F5344CB8AC3E}">
        <p14:creationId xmlns:p14="http://schemas.microsoft.com/office/powerpoint/2010/main" val="45318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Server Usage</a:t>
            </a:r>
          </a:p>
        </p:txBody>
      </p:sp>
      <p:sp>
        <p:nvSpPr>
          <p:cNvPr id="14" name="Content Placeholder 2"/>
          <p:cNvSpPr>
            <a:spLocks noGrp="1"/>
          </p:cNvSpPr>
          <p:nvPr>
            <p:ph idx="1"/>
          </p:nvPr>
        </p:nvSpPr>
        <p:spPr>
          <a:xfrm>
            <a:off x="1005840" y="1901953"/>
            <a:ext cx="7359684" cy="4127627"/>
          </a:xfrm>
        </p:spPr>
        <p:txBody>
          <a:bodyPr>
            <a:normAutofit/>
          </a:bodyPr>
          <a:lstStyle/>
          <a:p>
            <a:r>
              <a:rPr lang="en-US" sz="2000" dirty="0"/>
              <a:t>The allocation of virtual servers is measured using common pay-per-use metrics in IaaS and PaaS environments that are quantified by the number of virtual servers and ready-made environments. </a:t>
            </a:r>
          </a:p>
          <a:p>
            <a:r>
              <a:rPr lang="en-US" sz="2000" dirty="0"/>
              <a:t>This form of server usage measurement is divided into </a:t>
            </a:r>
            <a:r>
              <a:rPr lang="en-US" sz="2000" b="1" dirty="0"/>
              <a:t>on-demand</a:t>
            </a:r>
            <a:r>
              <a:rPr lang="en-US" sz="2000" dirty="0"/>
              <a:t> virtual machine instance allocation and </a:t>
            </a:r>
            <a:r>
              <a:rPr lang="en-US" sz="2000" b="1" dirty="0"/>
              <a:t>reserved</a:t>
            </a:r>
            <a:r>
              <a:rPr lang="en-US" sz="2000" dirty="0"/>
              <a:t> virtual machine instance allocation metrics.</a:t>
            </a:r>
          </a:p>
          <a:p>
            <a:r>
              <a:rPr lang="en-US" sz="2000" dirty="0"/>
              <a:t>The </a:t>
            </a:r>
            <a:r>
              <a:rPr lang="en-US" sz="2000" b="1" dirty="0"/>
              <a:t>former metric measures pay-per-usage fees on a short-term basis</a:t>
            </a:r>
            <a:r>
              <a:rPr lang="en-US" sz="2000" dirty="0"/>
              <a:t>, while the </a:t>
            </a:r>
            <a:r>
              <a:rPr lang="en-US" sz="2000" b="1" dirty="0"/>
              <a:t>latter metric calculates up-front reservation fees for using virtual servers over extended periods. </a:t>
            </a:r>
            <a:r>
              <a:rPr lang="en-US" sz="2000" dirty="0"/>
              <a:t>The up-front reservation fee is usually used in conjunction with the </a:t>
            </a:r>
            <a:r>
              <a:rPr lang="en-US" sz="2000" dirty="0">
                <a:solidFill>
                  <a:srgbClr val="FF0000"/>
                </a:solidFill>
              </a:rPr>
              <a:t>discounted pay-per-usage fees</a:t>
            </a:r>
            <a:r>
              <a:rPr lang="en-US" sz="2000" dirty="0"/>
              <a:t>.</a:t>
            </a:r>
          </a:p>
          <a:p>
            <a:endParaRPr lang="en-US" sz="2000" dirty="0"/>
          </a:p>
        </p:txBody>
      </p:sp>
    </p:spTree>
    <p:extLst>
      <p:ext uri="{BB962C8B-B14F-4D97-AF65-F5344CB8AC3E}">
        <p14:creationId xmlns:p14="http://schemas.microsoft.com/office/powerpoint/2010/main" val="251095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Server Usage (2)</a:t>
            </a:r>
          </a:p>
        </p:txBody>
      </p:sp>
      <p:sp>
        <p:nvSpPr>
          <p:cNvPr id="14" name="Content Placeholder 2"/>
          <p:cNvSpPr>
            <a:spLocks noGrp="1"/>
          </p:cNvSpPr>
          <p:nvPr>
            <p:ph idx="1"/>
          </p:nvPr>
        </p:nvSpPr>
        <p:spPr/>
        <p:txBody>
          <a:bodyPr>
            <a:normAutofit fontScale="92500" lnSpcReduction="20000"/>
          </a:bodyPr>
          <a:lstStyle/>
          <a:p>
            <a:r>
              <a:rPr lang="en-US" sz="2000" dirty="0"/>
              <a:t>On-Demand Virtual Machine Instance Allocation Metric</a:t>
            </a:r>
          </a:p>
          <a:p>
            <a:pPr lvl="1"/>
            <a:r>
              <a:rPr lang="en-US" sz="1850" dirty="0"/>
              <a:t>Description – uptime of a virtual server instance</a:t>
            </a:r>
          </a:p>
          <a:p>
            <a:pPr lvl="1"/>
            <a:r>
              <a:rPr lang="en-US" sz="1850" dirty="0"/>
              <a:t>Measurement – </a:t>
            </a:r>
            <a:r>
              <a:rPr lang="el-GR" sz="1850" dirty="0"/>
              <a:t>Σ, </a:t>
            </a:r>
            <a:r>
              <a:rPr lang="en-US" sz="1850" dirty="0"/>
              <a:t>virtual server start date to stop date</a:t>
            </a:r>
          </a:p>
          <a:p>
            <a:pPr lvl="1"/>
            <a:r>
              <a:rPr lang="en-US" sz="1850" dirty="0"/>
              <a:t>Frequency – continuous and cumulative over a predefined period</a:t>
            </a:r>
          </a:p>
          <a:p>
            <a:pPr lvl="1"/>
            <a:r>
              <a:rPr lang="en-US" sz="1850" dirty="0"/>
              <a:t>Cloud Delivery Model – IaaS, PaaS</a:t>
            </a:r>
          </a:p>
          <a:p>
            <a:pPr lvl="1"/>
            <a:r>
              <a:rPr lang="en-US" sz="1850" dirty="0"/>
              <a:t>Example – $0.10/hour small instance, $0.20/hour medium instance, $0.90/hour large instance</a:t>
            </a:r>
          </a:p>
          <a:p>
            <a:r>
              <a:rPr lang="en-US" sz="2000" dirty="0"/>
              <a:t>Reserved Virtual Machine Instance Allocation Metric</a:t>
            </a:r>
          </a:p>
          <a:p>
            <a:pPr lvl="1"/>
            <a:r>
              <a:rPr lang="en-US" sz="1850" dirty="0"/>
              <a:t>Description – up-front cost for reserving a virtual server instance.</a:t>
            </a:r>
          </a:p>
          <a:p>
            <a:pPr lvl="1"/>
            <a:r>
              <a:rPr lang="en-US" sz="1850" dirty="0"/>
              <a:t>Measurement – </a:t>
            </a:r>
            <a:r>
              <a:rPr lang="el-GR" sz="1850" dirty="0"/>
              <a:t>Σ, </a:t>
            </a:r>
            <a:r>
              <a:rPr lang="en-US" sz="1850" dirty="0"/>
              <a:t>virtual server reservation start date to expiry date</a:t>
            </a:r>
          </a:p>
          <a:p>
            <a:pPr lvl="1"/>
            <a:r>
              <a:rPr lang="en-US" sz="1850" dirty="0"/>
              <a:t>Frequency – daily, monthly, yearly</a:t>
            </a:r>
          </a:p>
          <a:p>
            <a:pPr lvl="1"/>
            <a:r>
              <a:rPr lang="en-US" sz="1850" dirty="0"/>
              <a:t>Cloud Delivery Model – IaaS, PaaS</a:t>
            </a:r>
          </a:p>
          <a:p>
            <a:pPr lvl="1"/>
            <a:r>
              <a:rPr lang="en-US" sz="1850" dirty="0"/>
              <a:t>Example – $55.10/small instance, $99.90/medium instance, $249.90/large instance.</a:t>
            </a:r>
          </a:p>
        </p:txBody>
      </p:sp>
    </p:spTree>
    <p:extLst>
      <p:ext uri="{BB962C8B-B14F-4D97-AF65-F5344CB8AC3E}">
        <p14:creationId xmlns:p14="http://schemas.microsoft.com/office/powerpoint/2010/main" val="273416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Server Usage (3)</a:t>
            </a:r>
          </a:p>
        </p:txBody>
      </p:sp>
      <p:sp>
        <p:nvSpPr>
          <p:cNvPr id="14" name="Content Placeholder 2"/>
          <p:cNvSpPr>
            <a:spLocks noGrp="1"/>
          </p:cNvSpPr>
          <p:nvPr>
            <p:ph idx="1"/>
          </p:nvPr>
        </p:nvSpPr>
        <p:spPr/>
        <p:txBody>
          <a:bodyPr>
            <a:normAutofit/>
          </a:bodyPr>
          <a:lstStyle/>
          <a:p>
            <a:r>
              <a:rPr lang="en-US" sz="2000" dirty="0"/>
              <a:t>Another common cost metric – performance.</a:t>
            </a:r>
          </a:p>
          <a:p>
            <a:r>
              <a:rPr lang="en-US" sz="2000" dirty="0"/>
              <a:t>Cloud providers of IaaS and PaaS environments tend to provision virtual servers with a range of performance attributes.</a:t>
            </a:r>
          </a:p>
          <a:p>
            <a:r>
              <a:rPr lang="en-US" sz="2000" dirty="0"/>
              <a:t>What are these attributes?</a:t>
            </a:r>
          </a:p>
        </p:txBody>
      </p:sp>
    </p:spTree>
    <p:extLst>
      <p:ext uri="{BB962C8B-B14F-4D97-AF65-F5344CB8AC3E}">
        <p14:creationId xmlns:p14="http://schemas.microsoft.com/office/powerpoint/2010/main" val="272040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Cloud Storage Device Usage</a:t>
            </a:r>
          </a:p>
        </p:txBody>
      </p:sp>
      <p:sp>
        <p:nvSpPr>
          <p:cNvPr id="14" name="Content Placeholder 2"/>
          <p:cNvSpPr>
            <a:spLocks noGrp="1"/>
          </p:cNvSpPr>
          <p:nvPr>
            <p:ph idx="1"/>
          </p:nvPr>
        </p:nvSpPr>
        <p:spPr/>
        <p:txBody>
          <a:bodyPr>
            <a:normAutofit/>
          </a:bodyPr>
          <a:lstStyle/>
          <a:p>
            <a:r>
              <a:rPr lang="en-US" sz="2000" dirty="0"/>
              <a:t>Cloud storage is generally charged by the amount of space allocated within a predefined period, as measured by the on-demand storage allocation metric. </a:t>
            </a:r>
          </a:p>
          <a:p>
            <a:r>
              <a:rPr lang="en-US" sz="2000" dirty="0"/>
              <a:t>Similar to IaaS-based cost metrics, </a:t>
            </a:r>
            <a:r>
              <a:rPr lang="en-US" sz="2000" b="1" dirty="0"/>
              <a:t>on-demand storage allocation</a:t>
            </a:r>
            <a:r>
              <a:rPr lang="en-US" sz="2000" dirty="0"/>
              <a:t> fees are usually based on short time increments (such as on an hourly basis). </a:t>
            </a:r>
          </a:p>
          <a:p>
            <a:r>
              <a:rPr lang="en-US" sz="2000" dirty="0"/>
              <a:t>Another common cost metric for cloud storage is </a:t>
            </a:r>
            <a:r>
              <a:rPr lang="en-US" sz="2000" b="1" dirty="0"/>
              <a:t>I/O data transferred</a:t>
            </a:r>
            <a:r>
              <a:rPr lang="en-US" sz="2000" dirty="0"/>
              <a:t>, which measures the amount of transferred input and output data.</a:t>
            </a:r>
          </a:p>
          <a:p>
            <a:endParaRPr lang="en-US" sz="2000" dirty="0"/>
          </a:p>
        </p:txBody>
      </p:sp>
    </p:spTree>
    <p:extLst>
      <p:ext uri="{BB962C8B-B14F-4D97-AF65-F5344CB8AC3E}">
        <p14:creationId xmlns:p14="http://schemas.microsoft.com/office/powerpoint/2010/main" val="211203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Cloud Storage Device Usage (2)</a:t>
            </a:r>
          </a:p>
        </p:txBody>
      </p:sp>
      <p:sp>
        <p:nvSpPr>
          <p:cNvPr id="14" name="Content Placeholder 2"/>
          <p:cNvSpPr>
            <a:spLocks noGrp="1"/>
          </p:cNvSpPr>
          <p:nvPr>
            <p:ph idx="1"/>
          </p:nvPr>
        </p:nvSpPr>
        <p:spPr/>
        <p:txBody>
          <a:bodyPr>
            <a:normAutofit fontScale="92500" lnSpcReduction="20000"/>
          </a:bodyPr>
          <a:lstStyle/>
          <a:p>
            <a:r>
              <a:rPr lang="en-US" sz="2000" dirty="0"/>
              <a:t>On-Demand Storage Space Allocation Metric</a:t>
            </a:r>
          </a:p>
          <a:p>
            <a:pPr lvl="1"/>
            <a:r>
              <a:rPr lang="en-US" sz="1850" dirty="0"/>
              <a:t>Description – duration and size of on-demand storage space allocation in bytes.</a:t>
            </a:r>
          </a:p>
          <a:p>
            <a:pPr lvl="1"/>
            <a:r>
              <a:rPr lang="en-US" sz="1850" dirty="0"/>
              <a:t>Measurement – </a:t>
            </a:r>
            <a:r>
              <a:rPr lang="el-GR" sz="1850" dirty="0"/>
              <a:t>Σ, </a:t>
            </a:r>
            <a:r>
              <a:rPr lang="en-US" sz="1850" dirty="0"/>
              <a:t>date of storage release / reallocation to date of storage allocation (resets upon change in storage size).</a:t>
            </a:r>
          </a:p>
          <a:p>
            <a:pPr lvl="1"/>
            <a:r>
              <a:rPr lang="en-US" sz="1850" dirty="0"/>
              <a:t>Frequency – continuous</a:t>
            </a:r>
          </a:p>
          <a:p>
            <a:pPr lvl="1"/>
            <a:r>
              <a:rPr lang="en-US" sz="1850" dirty="0"/>
              <a:t>Cloud Delivery Model – IaaS, PaaS, SaaS</a:t>
            </a:r>
          </a:p>
          <a:p>
            <a:pPr lvl="1"/>
            <a:r>
              <a:rPr lang="en-US" sz="1850" dirty="0"/>
              <a:t>Example – $0.01/GB per hour (typically expressed as GB/month)</a:t>
            </a:r>
          </a:p>
          <a:p>
            <a:r>
              <a:rPr lang="en-US" sz="2000" dirty="0"/>
              <a:t>I/O Data Transferred Metric</a:t>
            </a:r>
          </a:p>
          <a:p>
            <a:pPr lvl="1"/>
            <a:r>
              <a:rPr lang="en-US" sz="1850" dirty="0"/>
              <a:t>Description – amount of transferred I/O data</a:t>
            </a:r>
          </a:p>
          <a:p>
            <a:pPr lvl="1"/>
            <a:r>
              <a:rPr lang="en-US" sz="1850" dirty="0"/>
              <a:t>Measurement – </a:t>
            </a:r>
            <a:r>
              <a:rPr lang="el-GR" sz="1850" dirty="0"/>
              <a:t>Σ, </a:t>
            </a:r>
            <a:r>
              <a:rPr lang="en-US" sz="1850" dirty="0"/>
              <a:t>I/O data in bytes</a:t>
            </a:r>
          </a:p>
          <a:p>
            <a:pPr lvl="1"/>
            <a:r>
              <a:rPr lang="en-US" sz="1850" dirty="0"/>
              <a:t>Frequency – continuous</a:t>
            </a:r>
          </a:p>
          <a:p>
            <a:pPr lvl="1"/>
            <a:r>
              <a:rPr lang="en-US" sz="1850" dirty="0"/>
              <a:t>Cloud Delivery Model – IaaS, PaaS</a:t>
            </a:r>
          </a:p>
          <a:p>
            <a:pPr lvl="1"/>
            <a:r>
              <a:rPr lang="en-US" sz="1850" dirty="0"/>
              <a:t>Example – $0.10/TB</a:t>
            </a:r>
          </a:p>
        </p:txBody>
      </p:sp>
    </p:spTree>
    <p:extLst>
      <p:ext uri="{BB962C8B-B14F-4D97-AF65-F5344CB8AC3E}">
        <p14:creationId xmlns:p14="http://schemas.microsoft.com/office/powerpoint/2010/main" val="154068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Cloud Service Usage</a:t>
            </a:r>
          </a:p>
        </p:txBody>
      </p:sp>
      <p:sp>
        <p:nvSpPr>
          <p:cNvPr id="14" name="Content Placeholder 2"/>
          <p:cNvSpPr>
            <a:spLocks noGrp="1"/>
          </p:cNvSpPr>
          <p:nvPr>
            <p:ph idx="1"/>
          </p:nvPr>
        </p:nvSpPr>
        <p:spPr/>
        <p:txBody>
          <a:bodyPr>
            <a:normAutofit/>
          </a:bodyPr>
          <a:lstStyle/>
          <a:p>
            <a:r>
              <a:rPr lang="en-US" sz="2000" dirty="0"/>
              <a:t>Cloud service usage in SaaS environments is typically measured using the following three metrics:</a:t>
            </a:r>
          </a:p>
          <a:p>
            <a:r>
              <a:rPr lang="en-US" sz="2000" dirty="0"/>
              <a:t>Application Subscription Duration Metric</a:t>
            </a:r>
          </a:p>
          <a:p>
            <a:pPr lvl="1"/>
            <a:r>
              <a:rPr lang="en-US" sz="1850" dirty="0"/>
              <a:t>Description – duration of cloud service usage subscription</a:t>
            </a:r>
          </a:p>
          <a:p>
            <a:pPr lvl="1"/>
            <a:r>
              <a:rPr lang="en-US" sz="1850" dirty="0"/>
              <a:t>Measurement – </a:t>
            </a:r>
            <a:r>
              <a:rPr lang="el-GR" sz="1850" dirty="0"/>
              <a:t>Σ, </a:t>
            </a:r>
            <a:r>
              <a:rPr lang="en-US" sz="1850" dirty="0"/>
              <a:t>subscription start date to expiry date</a:t>
            </a:r>
          </a:p>
          <a:p>
            <a:pPr lvl="1"/>
            <a:r>
              <a:rPr lang="en-US" sz="1850" dirty="0"/>
              <a:t>Frequency – daily, monthly, yearly</a:t>
            </a:r>
          </a:p>
          <a:p>
            <a:pPr lvl="1"/>
            <a:r>
              <a:rPr lang="en-US" sz="1850" dirty="0"/>
              <a:t>Cloud Delivery Model – SaaS</a:t>
            </a:r>
          </a:p>
          <a:p>
            <a:pPr lvl="1"/>
            <a:r>
              <a:rPr lang="en-US" sz="1850" dirty="0"/>
              <a:t>Example – $69.90 per month</a:t>
            </a:r>
          </a:p>
        </p:txBody>
      </p:sp>
    </p:spTree>
    <p:extLst>
      <p:ext uri="{BB962C8B-B14F-4D97-AF65-F5344CB8AC3E}">
        <p14:creationId xmlns:p14="http://schemas.microsoft.com/office/powerpoint/2010/main" val="224168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Cloud Service Usage (2)</a:t>
            </a:r>
          </a:p>
        </p:txBody>
      </p:sp>
      <p:sp>
        <p:nvSpPr>
          <p:cNvPr id="14" name="Content Placeholder 2"/>
          <p:cNvSpPr>
            <a:spLocks noGrp="1"/>
          </p:cNvSpPr>
          <p:nvPr>
            <p:ph idx="1"/>
          </p:nvPr>
        </p:nvSpPr>
        <p:spPr/>
        <p:txBody>
          <a:bodyPr>
            <a:normAutofit fontScale="92500" lnSpcReduction="10000"/>
          </a:bodyPr>
          <a:lstStyle/>
          <a:p>
            <a:r>
              <a:rPr lang="en-US" sz="2000" dirty="0"/>
              <a:t>Number of Nominated Users Metric</a:t>
            </a:r>
          </a:p>
          <a:p>
            <a:pPr lvl="1"/>
            <a:r>
              <a:rPr lang="en-US" sz="1850" dirty="0"/>
              <a:t>Description – number of registered users with legitimate access</a:t>
            </a:r>
          </a:p>
          <a:p>
            <a:pPr lvl="1"/>
            <a:r>
              <a:rPr lang="en-US" sz="1850" dirty="0"/>
              <a:t>Measurement – number of users</a:t>
            </a:r>
          </a:p>
          <a:p>
            <a:pPr lvl="1"/>
            <a:r>
              <a:rPr lang="en-US" sz="1850" dirty="0"/>
              <a:t>Frequency – monthly, yearly</a:t>
            </a:r>
          </a:p>
          <a:p>
            <a:pPr lvl="1"/>
            <a:r>
              <a:rPr lang="en-US" sz="1850" dirty="0"/>
              <a:t>Cloud Delivery Model – SaaS</a:t>
            </a:r>
          </a:p>
          <a:p>
            <a:pPr lvl="1"/>
            <a:r>
              <a:rPr lang="en-US" sz="1850" dirty="0"/>
              <a:t>Example – $0.90/additional user per month</a:t>
            </a:r>
          </a:p>
          <a:p>
            <a:r>
              <a:rPr lang="en-US" sz="2000" dirty="0"/>
              <a:t>Number of Transactions Users Metric</a:t>
            </a:r>
          </a:p>
          <a:p>
            <a:pPr lvl="1"/>
            <a:r>
              <a:rPr lang="en-US" sz="1850" dirty="0"/>
              <a:t>Description – number of transactions served by the cloud service</a:t>
            </a:r>
          </a:p>
          <a:p>
            <a:pPr lvl="1"/>
            <a:r>
              <a:rPr lang="en-US" sz="1850" dirty="0"/>
              <a:t>Measurement – number of transactions (request-response message exchanges)</a:t>
            </a:r>
          </a:p>
          <a:p>
            <a:pPr lvl="1"/>
            <a:r>
              <a:rPr lang="en-US" sz="1850" dirty="0"/>
              <a:t>Frequency – continuous</a:t>
            </a:r>
          </a:p>
          <a:p>
            <a:pPr lvl="1"/>
            <a:r>
              <a:rPr lang="en-US" sz="1850" dirty="0"/>
              <a:t>Cloud Delivery Model – PaaS, SaaS</a:t>
            </a:r>
          </a:p>
          <a:p>
            <a:pPr lvl="1"/>
            <a:r>
              <a:rPr lang="en-US" sz="1850" dirty="0"/>
              <a:t>Example – $0.05 per 1,000 transactions</a:t>
            </a:r>
          </a:p>
        </p:txBody>
      </p:sp>
    </p:spTree>
    <p:extLst>
      <p:ext uri="{BB962C8B-B14F-4D97-AF65-F5344CB8AC3E}">
        <p14:creationId xmlns:p14="http://schemas.microsoft.com/office/powerpoint/2010/main" val="181654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Cost Management Considerations</a:t>
            </a:r>
          </a:p>
        </p:txBody>
      </p:sp>
      <p:sp>
        <p:nvSpPr>
          <p:cNvPr id="14" name="Content Placeholder 2"/>
          <p:cNvSpPr>
            <a:spLocks noGrp="1"/>
          </p:cNvSpPr>
          <p:nvPr>
            <p:ph idx="1"/>
          </p:nvPr>
        </p:nvSpPr>
        <p:spPr/>
        <p:txBody>
          <a:bodyPr>
            <a:normAutofit lnSpcReduction="10000"/>
          </a:bodyPr>
          <a:lstStyle/>
          <a:p>
            <a:r>
              <a:rPr lang="en-US" sz="2000" dirty="0"/>
              <a:t>Cost management is often centered around the lifecycle phases of cloud services, as follows:</a:t>
            </a:r>
          </a:p>
          <a:p>
            <a:r>
              <a:rPr lang="en-US" sz="2000" b="1" dirty="0"/>
              <a:t>Cloud Service Design and Development </a:t>
            </a:r>
            <a:r>
              <a:rPr lang="en-US" sz="2000" dirty="0"/>
              <a:t>– During this stage, the vanilla pricing models and cost templates are typically defined by the organization delivering the cloud service.</a:t>
            </a:r>
          </a:p>
          <a:p>
            <a:r>
              <a:rPr lang="en-US" sz="2000" b="1" dirty="0"/>
              <a:t>Cloud Service Deployment </a:t>
            </a:r>
            <a:r>
              <a:rPr lang="en-US" sz="2000" dirty="0"/>
              <a:t>– Prior to and during the deployment of a cloud service, the backend architecture for usage measurement and billing-related data collection is determined and implemented, including the positioning of pay-per-use monitor and billing management system mechanisms.</a:t>
            </a:r>
          </a:p>
          <a:p>
            <a:r>
              <a:rPr lang="en-US" sz="2000" b="1" dirty="0"/>
              <a:t>Cloud Service Contracting </a:t>
            </a:r>
            <a:r>
              <a:rPr lang="en-US" sz="2000" dirty="0"/>
              <a:t>– This phase consists of negotiations between the cloud consumer and cloud provider with the goal of reaching a mutual agreement on rates based on usage cost </a:t>
            </a:r>
            <a:r>
              <a:rPr lang="en-US" sz="2000"/>
              <a:t>metrics.</a:t>
            </a:r>
            <a:endParaRPr lang="en-US" sz="2000" dirty="0"/>
          </a:p>
          <a:p>
            <a:endParaRPr lang="en-US" sz="2000" dirty="0"/>
          </a:p>
        </p:txBody>
      </p:sp>
    </p:spTree>
    <p:extLst>
      <p:ext uri="{BB962C8B-B14F-4D97-AF65-F5344CB8AC3E}">
        <p14:creationId xmlns:p14="http://schemas.microsoft.com/office/powerpoint/2010/main" val="286280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Cost Management Considerations (2)</a:t>
            </a:r>
          </a:p>
        </p:txBody>
      </p:sp>
      <p:sp>
        <p:nvSpPr>
          <p:cNvPr id="14" name="Content Placeholder 2"/>
          <p:cNvSpPr>
            <a:spLocks noGrp="1"/>
          </p:cNvSpPr>
          <p:nvPr>
            <p:ph idx="1"/>
          </p:nvPr>
        </p:nvSpPr>
        <p:spPr/>
        <p:txBody>
          <a:bodyPr>
            <a:normAutofit/>
          </a:bodyPr>
          <a:lstStyle/>
          <a:p>
            <a:r>
              <a:rPr lang="en-US" sz="2000" b="1" dirty="0"/>
              <a:t>Cloud Service Offering </a:t>
            </a:r>
            <a:r>
              <a:rPr lang="en-US" sz="2000" dirty="0"/>
              <a:t>– This stage entails the concrete offering of a cloud service’s pricing models through cost templates, and any available customization options.</a:t>
            </a:r>
          </a:p>
          <a:p>
            <a:r>
              <a:rPr lang="en-US" sz="2000" b="1" dirty="0"/>
              <a:t>Cloud Service Provisioning </a:t>
            </a:r>
            <a:r>
              <a:rPr lang="en-US" sz="2000" dirty="0"/>
              <a:t>– Cloud service usage and instance creation thresholds may be imposed by the cloud provider or set by the cloud consumer. Either way, these and other provisioning options can impact usage costs and other fees.</a:t>
            </a:r>
          </a:p>
          <a:p>
            <a:r>
              <a:rPr lang="en-US" sz="2000" b="1" dirty="0"/>
              <a:t>Cloud Service Operation</a:t>
            </a:r>
            <a:r>
              <a:rPr lang="en-US" sz="2000" dirty="0"/>
              <a:t> – This is the phase during which active usage of the cloud service produces usage cost metric data.</a:t>
            </a:r>
          </a:p>
          <a:p>
            <a:r>
              <a:rPr lang="en-US" sz="2000" b="1" dirty="0"/>
              <a:t>Cloud Service Decommissioning </a:t>
            </a:r>
            <a:r>
              <a:rPr lang="en-US" sz="2000" dirty="0"/>
              <a:t>– When a cloud service is temporarily or permanently deactivated, statistical cost data may be archived.</a:t>
            </a:r>
          </a:p>
        </p:txBody>
      </p:sp>
    </p:spTree>
    <p:extLst>
      <p:ext uri="{BB962C8B-B14F-4D97-AF65-F5344CB8AC3E}">
        <p14:creationId xmlns:p14="http://schemas.microsoft.com/office/powerpoint/2010/main" val="3714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08A1-8D74-EB4A-9B2D-9C24FB619CF4}"/>
              </a:ext>
            </a:extLst>
          </p:cNvPr>
          <p:cNvSpPr>
            <a:spLocks noGrp="1"/>
          </p:cNvSpPr>
          <p:nvPr>
            <p:ph type="title"/>
          </p:nvPr>
        </p:nvSpPr>
        <p:spPr/>
        <p:txBody>
          <a:bodyPr/>
          <a:lstStyle/>
          <a:p>
            <a:r>
              <a:rPr lang="en-US" dirty="0"/>
              <a:t>Cost Metrics and Pricing Models</a:t>
            </a:r>
          </a:p>
        </p:txBody>
      </p:sp>
      <p:sp>
        <p:nvSpPr>
          <p:cNvPr id="3" name="Text Placeholder 2">
            <a:extLst>
              <a:ext uri="{FF2B5EF4-FFF2-40B4-BE49-F238E27FC236}">
                <a16:creationId xmlns:a16="http://schemas.microsoft.com/office/drawing/2014/main" id="{56FAE50B-46AD-CB45-9DAD-E969352E015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525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370CF-F5FB-574A-8753-DB265232D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9295"/>
            <a:ext cx="8204886" cy="6320372"/>
          </a:xfrm>
          <a:prstGeom prst="rect">
            <a:avLst/>
          </a:prstGeom>
        </p:spPr>
      </p:pic>
    </p:spTree>
    <p:extLst>
      <p:ext uri="{BB962C8B-B14F-4D97-AF65-F5344CB8AC3E}">
        <p14:creationId xmlns:p14="http://schemas.microsoft.com/office/powerpoint/2010/main" val="331825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Pricing Models</a:t>
            </a:r>
          </a:p>
        </p:txBody>
      </p:sp>
      <p:sp>
        <p:nvSpPr>
          <p:cNvPr id="14" name="Content Placeholder 2"/>
          <p:cNvSpPr>
            <a:spLocks noGrp="1"/>
          </p:cNvSpPr>
          <p:nvPr>
            <p:ph idx="1"/>
          </p:nvPr>
        </p:nvSpPr>
        <p:spPr/>
        <p:txBody>
          <a:bodyPr>
            <a:normAutofit/>
          </a:bodyPr>
          <a:lstStyle/>
          <a:p>
            <a:r>
              <a:rPr lang="en-US" sz="2000" dirty="0"/>
              <a:t>The pricing models used by cloud providers are defined using templates that specify unit costs for fine-grained resource usage according to usage cost metrics. Various factors can influence a pricing model, such as:</a:t>
            </a:r>
          </a:p>
          <a:p>
            <a:pPr lvl="1"/>
            <a:r>
              <a:rPr lang="en-US" sz="2100" dirty="0"/>
              <a:t>market competition and regulatory requirements.</a:t>
            </a:r>
          </a:p>
          <a:p>
            <a:pPr lvl="1"/>
            <a:r>
              <a:rPr lang="en-US" sz="2000" dirty="0"/>
              <a:t>overhead incurred during the design, development, deployment, and operation of cloud services and other IT resources.</a:t>
            </a:r>
          </a:p>
          <a:p>
            <a:pPr lvl="1"/>
            <a:r>
              <a:rPr lang="en-US" sz="2000" dirty="0"/>
              <a:t>opportunities to reduce expenses via IT resource sharing and data center optimization.</a:t>
            </a:r>
          </a:p>
        </p:txBody>
      </p:sp>
    </p:spTree>
    <p:extLst>
      <p:ext uri="{BB962C8B-B14F-4D97-AF65-F5344CB8AC3E}">
        <p14:creationId xmlns:p14="http://schemas.microsoft.com/office/powerpoint/2010/main" val="299685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Pricing Models (2)</a:t>
            </a:r>
          </a:p>
        </p:txBody>
      </p:sp>
      <p:sp>
        <p:nvSpPr>
          <p:cNvPr id="14" name="Content Placeholder 2"/>
          <p:cNvSpPr>
            <a:spLocks noGrp="1"/>
          </p:cNvSpPr>
          <p:nvPr>
            <p:ph idx="1"/>
          </p:nvPr>
        </p:nvSpPr>
        <p:spPr/>
        <p:txBody>
          <a:bodyPr>
            <a:normAutofit fontScale="92500"/>
          </a:bodyPr>
          <a:lstStyle/>
          <a:p>
            <a:r>
              <a:rPr lang="en-US" sz="2000" dirty="0"/>
              <a:t>A pricing model can contain multiple price templates, whose formulation is determined by variables like:</a:t>
            </a:r>
          </a:p>
          <a:p>
            <a:pPr lvl="1"/>
            <a:r>
              <a:rPr lang="en-US" sz="1850" b="1" dirty="0"/>
              <a:t>Cost Metrics and Associated Prices</a:t>
            </a:r>
            <a:r>
              <a:rPr lang="en-US" sz="1850" dirty="0"/>
              <a:t> – These are costs that are dependent on the type of IT resource allocation (such as on-demand versus reserved allocation).</a:t>
            </a:r>
          </a:p>
          <a:p>
            <a:pPr lvl="1"/>
            <a:r>
              <a:rPr lang="en-US" sz="1850" b="1" dirty="0"/>
              <a:t>Fixed and Variable Rates Definitions </a:t>
            </a:r>
            <a:r>
              <a:rPr lang="en-US" sz="1850" dirty="0"/>
              <a:t>– Fixed rates are based on resource allocation and define the usage quotas included in the fixed price, while variable rates are aligned with actual resource usage.</a:t>
            </a:r>
          </a:p>
          <a:p>
            <a:pPr lvl="1"/>
            <a:r>
              <a:rPr lang="en-US" sz="1850" b="1" dirty="0"/>
              <a:t>Volume Discounts </a:t>
            </a:r>
            <a:r>
              <a:rPr lang="en-US" sz="1850" dirty="0"/>
              <a:t>– More IT resources are consumed as the degree of IT resource scaling progressively increases, thereby possibly qualifying a cloud consumer for higher discounts.</a:t>
            </a:r>
          </a:p>
          <a:p>
            <a:pPr lvl="1"/>
            <a:r>
              <a:rPr lang="en-US" sz="1850" b="1" dirty="0"/>
              <a:t>Cost and Price Customization Options </a:t>
            </a:r>
            <a:r>
              <a:rPr lang="en-US" sz="1850" dirty="0"/>
              <a:t>– This variable is associated with payment options and schedules. For example, cloud consumers may be able to choose monthly, semi-annual, or annual payment installments.</a:t>
            </a:r>
          </a:p>
        </p:txBody>
      </p:sp>
    </p:spTree>
    <p:extLst>
      <p:ext uri="{BB962C8B-B14F-4D97-AF65-F5344CB8AC3E}">
        <p14:creationId xmlns:p14="http://schemas.microsoft.com/office/powerpoint/2010/main" val="115028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Pricing Models (3)</a:t>
            </a:r>
          </a:p>
        </p:txBody>
      </p:sp>
      <p:sp>
        <p:nvSpPr>
          <p:cNvPr id="14" name="Content Placeholder 2"/>
          <p:cNvSpPr>
            <a:spLocks noGrp="1"/>
          </p:cNvSpPr>
          <p:nvPr>
            <p:ph idx="1"/>
          </p:nvPr>
        </p:nvSpPr>
        <p:spPr/>
        <p:txBody>
          <a:bodyPr>
            <a:normAutofit fontScale="92500" lnSpcReduction="10000"/>
          </a:bodyPr>
          <a:lstStyle/>
          <a:p>
            <a:r>
              <a:rPr lang="en-US" sz="2000" dirty="0"/>
              <a:t>Price templates are important for cloud consumers that are appraising cloud providers and negotiating rates, since they can vary depending on the adopted cloud delivery model.</a:t>
            </a:r>
          </a:p>
          <a:p>
            <a:r>
              <a:rPr lang="en-US" sz="2000" dirty="0"/>
              <a:t>For example:</a:t>
            </a:r>
          </a:p>
          <a:p>
            <a:pPr lvl="1"/>
            <a:r>
              <a:rPr lang="en-US" sz="1850" dirty="0"/>
              <a:t>IaaS – Pricing is usually based on IT resource allocation and usage, which includes the amount of transferred network data, number of virtual servers, and allocated storage capacity.</a:t>
            </a:r>
          </a:p>
          <a:p>
            <a:pPr lvl="1"/>
            <a:r>
              <a:rPr lang="en-US" sz="1850" dirty="0"/>
              <a:t>PaaS – Similar to IaaS, this model typically defines pricing for network data transferred, virtual servers, and storage. Prices are variable depending on factors such as software configurations, development tools, and licensing fees.</a:t>
            </a:r>
          </a:p>
          <a:p>
            <a:pPr lvl="1"/>
            <a:r>
              <a:rPr lang="en-US" sz="1850" dirty="0"/>
              <a:t>SaaS – Because this model is solely concerned with application software usage, pricing is determined by the number of application modules in the subscription, the number of nominated cloud service consumers, and the number of transactions.</a:t>
            </a:r>
          </a:p>
        </p:txBody>
      </p:sp>
    </p:spTree>
    <p:extLst>
      <p:ext uri="{BB962C8B-B14F-4D97-AF65-F5344CB8AC3E}">
        <p14:creationId xmlns:p14="http://schemas.microsoft.com/office/powerpoint/2010/main" val="280911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F4B4D6-E563-E44B-B825-4FA676477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00" y="1231900"/>
            <a:ext cx="7137400" cy="4394200"/>
          </a:xfrm>
          <a:prstGeom prst="rect">
            <a:avLst/>
          </a:prstGeom>
        </p:spPr>
      </p:pic>
    </p:spTree>
    <p:extLst>
      <p:ext uri="{BB962C8B-B14F-4D97-AF65-F5344CB8AC3E}">
        <p14:creationId xmlns:p14="http://schemas.microsoft.com/office/powerpoint/2010/main" val="170190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FE77BB-7BEA-3141-8402-B18036392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 y="349250"/>
            <a:ext cx="7277100" cy="6159500"/>
          </a:xfrm>
          <a:prstGeom prst="rect">
            <a:avLst/>
          </a:prstGeom>
        </p:spPr>
      </p:pic>
    </p:spTree>
    <p:extLst>
      <p:ext uri="{BB962C8B-B14F-4D97-AF65-F5344CB8AC3E}">
        <p14:creationId xmlns:p14="http://schemas.microsoft.com/office/powerpoint/2010/main" val="288779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Additional Considerations</a:t>
            </a:r>
          </a:p>
        </p:txBody>
      </p:sp>
      <p:sp>
        <p:nvSpPr>
          <p:cNvPr id="14" name="Content Placeholder 2"/>
          <p:cNvSpPr>
            <a:spLocks noGrp="1"/>
          </p:cNvSpPr>
          <p:nvPr>
            <p:ph idx="1"/>
          </p:nvPr>
        </p:nvSpPr>
        <p:spPr/>
        <p:txBody>
          <a:bodyPr>
            <a:normAutofit/>
          </a:bodyPr>
          <a:lstStyle/>
          <a:p>
            <a:r>
              <a:rPr lang="en-US" sz="1850" dirty="0"/>
              <a:t>Negotiation – Cloud provider pricing is often open to negotiation, especially for customers willing to commit to higher volumes or longer terms. </a:t>
            </a:r>
          </a:p>
          <a:p>
            <a:r>
              <a:rPr lang="en-US" sz="1850" dirty="0"/>
              <a:t>Payment Options – There are two common payment options available to cloud consumers: pre-payment and post-payment. </a:t>
            </a:r>
          </a:p>
          <a:p>
            <a:r>
              <a:rPr lang="en-US" sz="1850" dirty="0"/>
              <a:t>Cost Archiving – By tracking historical billing information both cloud providers and cloud consumers can generate insightful reports that help identify usage and financial trends.</a:t>
            </a:r>
          </a:p>
        </p:txBody>
      </p:sp>
    </p:spTree>
    <p:extLst>
      <p:ext uri="{BB962C8B-B14F-4D97-AF65-F5344CB8AC3E}">
        <p14:creationId xmlns:p14="http://schemas.microsoft.com/office/powerpoint/2010/main" val="277458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Business Cost Metrics</a:t>
            </a:r>
          </a:p>
        </p:txBody>
      </p:sp>
      <p:sp>
        <p:nvSpPr>
          <p:cNvPr id="14" name="Content Placeholder 2"/>
          <p:cNvSpPr>
            <a:spLocks noGrp="1"/>
          </p:cNvSpPr>
          <p:nvPr>
            <p:ph idx="1"/>
          </p:nvPr>
        </p:nvSpPr>
        <p:spPr/>
        <p:txBody>
          <a:bodyPr>
            <a:normAutofit fontScale="92500" lnSpcReduction="10000"/>
          </a:bodyPr>
          <a:lstStyle/>
          <a:p>
            <a:r>
              <a:rPr lang="en-US" sz="2000" dirty="0"/>
              <a:t>Up-front costs (CAPEX) are associated with the initial investments that organizations need to make in order to fund the IT resources they intend to use. </a:t>
            </a:r>
          </a:p>
          <a:p>
            <a:pPr lvl="1"/>
            <a:r>
              <a:rPr lang="en-US" sz="1850" dirty="0"/>
              <a:t>Up-front costs for the purchase and deployment of on-premise IT resources tend to be high.</a:t>
            </a:r>
          </a:p>
          <a:p>
            <a:pPr lvl="1"/>
            <a:r>
              <a:rPr lang="en-US" sz="1850" dirty="0"/>
              <a:t>“Up-front costs for the leasing of cloud-based IT resources tend to be low.</a:t>
            </a:r>
          </a:p>
          <a:p>
            <a:r>
              <a:rPr lang="en-US" sz="2000" dirty="0"/>
              <a:t>On-going costs (OPEX) represent the expenses required by an organization to run and maintain IT resources it uses.</a:t>
            </a:r>
          </a:p>
          <a:p>
            <a:pPr lvl="1"/>
            <a:r>
              <a:rPr lang="en-US" sz="1850" dirty="0"/>
              <a:t>On-going costs for the operation of on-premise IT resources can vary. Examples include licensing fees, electricity, insurance, and labor.</a:t>
            </a:r>
          </a:p>
          <a:p>
            <a:pPr lvl="1"/>
            <a:r>
              <a:rPr lang="en-US" sz="1850" dirty="0"/>
              <a:t>On-going costs for the operation of cloud-based IT resources can also vary, but often exceed the on-going costs of on-premise IT resources (especially over a longer period of time). Examples include virtual hardware leasing fees, bandwidth usage fees, licensing fees, and labor.</a:t>
            </a:r>
          </a:p>
        </p:txBody>
      </p:sp>
    </p:spTree>
    <p:extLst>
      <p:ext uri="{BB962C8B-B14F-4D97-AF65-F5344CB8AC3E}">
        <p14:creationId xmlns:p14="http://schemas.microsoft.com/office/powerpoint/2010/main" val="205241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Business Cost Metrics (2)</a:t>
            </a:r>
          </a:p>
        </p:txBody>
      </p:sp>
      <p:sp>
        <p:nvSpPr>
          <p:cNvPr id="14" name="Content Placeholder 2"/>
          <p:cNvSpPr>
            <a:spLocks noGrp="1"/>
          </p:cNvSpPr>
          <p:nvPr>
            <p:ph idx="1"/>
          </p:nvPr>
        </p:nvSpPr>
        <p:spPr/>
        <p:txBody>
          <a:bodyPr>
            <a:normAutofit/>
          </a:bodyPr>
          <a:lstStyle/>
          <a:p>
            <a:r>
              <a:rPr lang="en-US" sz="2000" dirty="0"/>
              <a:t>Additional costs - to supplement and extend a financial analysis beyond the calculation and comparison of standard up-front and on-going business cost metrics, several other more specialized business cost metrics can be taken into account. Examples include</a:t>
            </a:r>
          </a:p>
          <a:p>
            <a:pPr lvl="1"/>
            <a:r>
              <a:rPr lang="en-US" sz="1850" dirty="0"/>
              <a:t>Cost of capital – cost incurred during raising funds.</a:t>
            </a:r>
          </a:p>
          <a:p>
            <a:pPr lvl="1"/>
            <a:r>
              <a:rPr lang="en-US" sz="1850" dirty="0"/>
              <a:t>Sunk costs – prior investment in IT resources (Sunk vs. Up-front)</a:t>
            </a:r>
          </a:p>
          <a:p>
            <a:pPr lvl="1"/>
            <a:r>
              <a:rPr lang="en-US" sz="1850" dirty="0"/>
              <a:t>Integration costs – to ensure compatibility in a new cloud environment (or new IT premise in foreign environment).</a:t>
            </a:r>
          </a:p>
          <a:p>
            <a:pPr lvl="1"/>
            <a:r>
              <a:rPr lang="en-US" sz="1850" dirty="0"/>
              <a:t>Locked-in cost – cost incurred by port (move) IT resources from one cloud to another.</a:t>
            </a:r>
          </a:p>
        </p:txBody>
      </p:sp>
    </p:spTree>
    <p:extLst>
      <p:ext uri="{BB962C8B-B14F-4D97-AF65-F5344CB8AC3E}">
        <p14:creationId xmlns:p14="http://schemas.microsoft.com/office/powerpoint/2010/main" val="191851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pPr algn="ctr"/>
            <a:r>
              <a:rPr lang="en-US" sz="3600" dirty="0"/>
              <a:t>Case Study Example (Section 15.1)</a:t>
            </a:r>
          </a:p>
        </p:txBody>
      </p:sp>
      <p:sp>
        <p:nvSpPr>
          <p:cNvPr id="14" name="Content Placeholder 2"/>
          <p:cNvSpPr>
            <a:spLocks noGrp="1"/>
          </p:cNvSpPr>
          <p:nvPr>
            <p:ph idx="1"/>
          </p:nvPr>
        </p:nvSpPr>
        <p:spPr/>
        <p:txBody>
          <a:bodyPr>
            <a:normAutofit/>
          </a:bodyPr>
          <a:lstStyle/>
          <a:p>
            <a:r>
              <a:rPr lang="en-US" sz="2000" dirty="0"/>
              <a:t>10 mins</a:t>
            </a:r>
          </a:p>
          <a:p>
            <a:r>
              <a:rPr lang="en-US" sz="2000" dirty="0"/>
              <a:t>What are the final decisions for TCO of</a:t>
            </a:r>
          </a:p>
          <a:p>
            <a:pPr lvl="1"/>
            <a:r>
              <a:rPr lang="en-US" sz="1850" dirty="0"/>
              <a:t>3 years</a:t>
            </a:r>
          </a:p>
          <a:p>
            <a:pPr lvl="1"/>
            <a:r>
              <a:rPr lang="en-US" sz="1850" dirty="0"/>
              <a:t>5 years</a:t>
            </a:r>
          </a:p>
          <a:p>
            <a:pPr lvl="1"/>
            <a:r>
              <a:rPr lang="en-US" sz="1850" dirty="0"/>
              <a:t>7 years</a:t>
            </a:r>
          </a:p>
        </p:txBody>
      </p:sp>
    </p:spTree>
    <p:extLst>
      <p:ext uri="{BB962C8B-B14F-4D97-AF65-F5344CB8AC3E}">
        <p14:creationId xmlns:p14="http://schemas.microsoft.com/office/powerpoint/2010/main" val="5659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9872B-5C0F-3946-B177-2EA427A9B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672" y="0"/>
            <a:ext cx="5320655" cy="6858000"/>
          </a:xfrm>
          <a:prstGeom prst="rect">
            <a:avLst/>
          </a:prstGeom>
        </p:spPr>
      </p:pic>
    </p:spTree>
    <p:extLst>
      <p:ext uri="{BB962C8B-B14F-4D97-AF65-F5344CB8AC3E}">
        <p14:creationId xmlns:p14="http://schemas.microsoft.com/office/powerpoint/2010/main" val="337922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02C1-5225-D246-9C37-240E7DACF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989" y="0"/>
            <a:ext cx="5326021" cy="6858000"/>
          </a:xfrm>
          <a:prstGeom prst="rect">
            <a:avLst/>
          </a:prstGeom>
        </p:spPr>
      </p:pic>
    </p:spTree>
    <p:extLst>
      <p:ext uri="{BB962C8B-B14F-4D97-AF65-F5344CB8AC3E}">
        <p14:creationId xmlns:p14="http://schemas.microsoft.com/office/powerpoint/2010/main" val="36030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Cloud Usage Cost Metrics</a:t>
            </a:r>
          </a:p>
        </p:txBody>
      </p:sp>
      <p:sp>
        <p:nvSpPr>
          <p:cNvPr id="14" name="Content Placeholder 2"/>
          <p:cNvSpPr>
            <a:spLocks noGrp="1"/>
          </p:cNvSpPr>
          <p:nvPr>
            <p:ph idx="1"/>
          </p:nvPr>
        </p:nvSpPr>
        <p:spPr/>
        <p:txBody>
          <a:bodyPr>
            <a:normAutofit/>
          </a:bodyPr>
          <a:lstStyle/>
          <a:p>
            <a:r>
              <a:rPr lang="en-US" sz="2000" dirty="0"/>
              <a:t>A set of usage cost metrics for calculating costs associated with cloud-based IT resource usage measurements:</a:t>
            </a:r>
          </a:p>
          <a:p>
            <a:r>
              <a:rPr lang="en-US" sz="2000" b="1" dirty="0"/>
              <a:t>Network Usage </a:t>
            </a:r>
            <a:r>
              <a:rPr lang="en-US" sz="2000" dirty="0"/>
              <a:t>– inbound and outbound network traffic, as well as intra-cloud network traffic.</a:t>
            </a:r>
          </a:p>
          <a:p>
            <a:r>
              <a:rPr lang="en-US" sz="2000" b="1" dirty="0"/>
              <a:t>Server Usage </a:t>
            </a:r>
            <a:r>
              <a:rPr lang="en-US" sz="2000" dirty="0"/>
              <a:t>– virtual server allocation (and resource reservation)</a:t>
            </a:r>
          </a:p>
          <a:p>
            <a:r>
              <a:rPr lang="en-US" sz="2000" b="1" dirty="0"/>
              <a:t>Cloud Storage Device </a:t>
            </a:r>
            <a:r>
              <a:rPr lang="en-US" sz="2000" dirty="0"/>
              <a:t>– storage capacity allocation.</a:t>
            </a:r>
          </a:p>
          <a:p>
            <a:r>
              <a:rPr lang="en-US" sz="2000" b="1" dirty="0"/>
              <a:t>Cloud Service </a:t>
            </a:r>
            <a:r>
              <a:rPr lang="en-US" sz="2000" dirty="0"/>
              <a:t>– subscription duration, number of nominated users, number of transaction.</a:t>
            </a:r>
          </a:p>
        </p:txBody>
      </p:sp>
    </p:spTree>
    <p:extLst>
      <p:ext uri="{BB962C8B-B14F-4D97-AF65-F5344CB8AC3E}">
        <p14:creationId xmlns:p14="http://schemas.microsoft.com/office/powerpoint/2010/main" val="172260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600" dirty="0"/>
              <a:t>Network Usage</a:t>
            </a:r>
          </a:p>
        </p:txBody>
      </p:sp>
      <p:sp>
        <p:nvSpPr>
          <p:cNvPr id="14" name="Content Placeholder 2"/>
          <p:cNvSpPr>
            <a:spLocks noGrp="1"/>
          </p:cNvSpPr>
          <p:nvPr>
            <p:ph idx="1"/>
          </p:nvPr>
        </p:nvSpPr>
        <p:spPr/>
        <p:txBody>
          <a:bodyPr>
            <a:normAutofit/>
          </a:bodyPr>
          <a:lstStyle/>
          <a:p>
            <a:r>
              <a:rPr lang="en-US" sz="2000" dirty="0"/>
              <a:t>The amount of data that is transferred over a network connection, network usage is typically calculated using separately measured inbound network usage traffic and outbound network usage traffic metrics in relation to cloud services or other IT resources.</a:t>
            </a:r>
          </a:p>
          <a:p>
            <a:r>
              <a:rPr lang="en-US" sz="2000" dirty="0"/>
              <a:t>Inbound/Outbound Network Usage Metric</a:t>
            </a:r>
          </a:p>
          <a:p>
            <a:pPr lvl="1"/>
            <a:r>
              <a:rPr lang="en-US" sz="1850" dirty="0"/>
              <a:t>Description – inbound/outbound network traffic</a:t>
            </a:r>
          </a:p>
          <a:p>
            <a:pPr lvl="1"/>
            <a:r>
              <a:rPr lang="en-US" sz="1850" dirty="0"/>
              <a:t>Measurement – </a:t>
            </a:r>
            <a:r>
              <a:rPr lang="el-GR" sz="1850" dirty="0"/>
              <a:t>Σ, </a:t>
            </a:r>
            <a:r>
              <a:rPr lang="en-US" sz="1850" dirty="0"/>
              <a:t>inbound network traffic in bytes</a:t>
            </a:r>
          </a:p>
          <a:p>
            <a:pPr lvl="1"/>
            <a:r>
              <a:rPr lang="en-US" sz="1850" dirty="0"/>
              <a:t>Frequency – continuous and cumulative over a predefined period</a:t>
            </a:r>
          </a:p>
          <a:p>
            <a:pPr lvl="1"/>
            <a:r>
              <a:rPr lang="en-US" sz="1850" dirty="0"/>
              <a:t>Cloud Delivery Model – IaaS, PaaS, SaaS</a:t>
            </a:r>
          </a:p>
          <a:p>
            <a:pPr lvl="1"/>
            <a:r>
              <a:rPr lang="en-US" sz="1850" dirty="0"/>
              <a:t>Example – up to 1 GB free, $0.001/GB up to 10 TB a month</a:t>
            </a:r>
          </a:p>
        </p:txBody>
      </p:sp>
    </p:spTree>
    <p:extLst>
      <p:ext uri="{BB962C8B-B14F-4D97-AF65-F5344CB8AC3E}">
        <p14:creationId xmlns:p14="http://schemas.microsoft.com/office/powerpoint/2010/main" val="133643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Banded Design Blue 16x9</Template>
  <TotalTime>406</TotalTime>
  <Words>1887</Words>
  <Application>Microsoft Macintosh PowerPoint</Application>
  <PresentationFormat>On-screen Show (4:3)</PresentationFormat>
  <Paragraphs>134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Corbel</vt:lpstr>
      <vt:lpstr>Euphemia</vt:lpstr>
      <vt:lpstr>Banded Design Blue 16x9</vt:lpstr>
      <vt:lpstr>Working With Cloud - 2</vt:lpstr>
      <vt:lpstr>Cost Metrics and Pricing Models</vt:lpstr>
      <vt:lpstr>Business Cost Metrics</vt:lpstr>
      <vt:lpstr>Business Cost Metrics (2)</vt:lpstr>
      <vt:lpstr>Case Study Example (Section 15.1)</vt:lpstr>
      <vt:lpstr>PowerPoint Presentation</vt:lpstr>
      <vt:lpstr>PowerPoint Presentation</vt:lpstr>
      <vt:lpstr>Cloud Usage Cost Metrics</vt:lpstr>
      <vt:lpstr>Network Usage</vt:lpstr>
      <vt:lpstr>Network Usage (2)</vt:lpstr>
      <vt:lpstr>Server Usage</vt:lpstr>
      <vt:lpstr>Server Usage (2)</vt:lpstr>
      <vt:lpstr>Server Usage (3)</vt:lpstr>
      <vt:lpstr>Cloud Storage Device Usage</vt:lpstr>
      <vt:lpstr>Cloud Storage Device Usage (2)</vt:lpstr>
      <vt:lpstr>Cloud Service Usage</vt:lpstr>
      <vt:lpstr>Cloud Service Usage (2)</vt:lpstr>
      <vt:lpstr>Cost Management Considerations</vt:lpstr>
      <vt:lpstr>Cost Management Considerations (2)</vt:lpstr>
      <vt:lpstr>PowerPoint Presentation</vt:lpstr>
      <vt:lpstr>Pricing Models</vt:lpstr>
      <vt:lpstr>Pricing Models (2)</vt:lpstr>
      <vt:lpstr>Pricing Models (3)</vt:lpstr>
      <vt:lpstr>PowerPoint Presentation</vt:lpstr>
      <vt:lpstr>PowerPoint Presentation</vt:lpstr>
      <vt:lpstr>Additional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Delivery Model Considerations</dc:title>
  <dc:creator>Joey Thumthawatworn</dc:creator>
  <cp:lastModifiedBy>Joey Thumthawatworn</cp:lastModifiedBy>
  <cp:revision>51</cp:revision>
  <dcterms:created xsi:type="dcterms:W3CDTF">2018-10-31T04:26:33Z</dcterms:created>
  <dcterms:modified xsi:type="dcterms:W3CDTF">2018-11-22T04:32:18Z</dcterms:modified>
</cp:coreProperties>
</file>