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5" r:id="rId2"/>
    <p:sldId id="304" r:id="rId3"/>
    <p:sldId id="346" r:id="rId4"/>
    <p:sldId id="347" r:id="rId5"/>
    <p:sldId id="345" r:id="rId6"/>
    <p:sldId id="348" r:id="rId7"/>
    <p:sldId id="350" r:id="rId8"/>
    <p:sldId id="351" r:id="rId9"/>
    <p:sldId id="349" r:id="rId10"/>
    <p:sldId id="352" r:id="rId11"/>
    <p:sldId id="353" r:id="rId12"/>
    <p:sldId id="354" r:id="rId13"/>
    <p:sldId id="355" r:id="rId14"/>
    <p:sldId id="357" r:id="rId15"/>
    <p:sldId id="358" r:id="rId16"/>
    <p:sldId id="356" r:id="rId17"/>
    <p:sldId id="3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06" autoAdjust="0"/>
    <p:restoredTop sz="94684" autoAdjust="0"/>
  </p:normalViewPr>
  <p:slideViewPr>
    <p:cSldViewPr snapToGrid="0">
      <p:cViewPr varScale="1">
        <p:scale>
          <a:sx n="104" d="100"/>
          <a:sy n="104" d="100"/>
        </p:scale>
        <p:origin x="1288" y="192"/>
      </p:cViewPr>
      <p:guideLst>
        <p:guide pos="288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11/11/18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11/11/18</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9" y="0"/>
            <a:ext cx="9141524" cy="4799300"/>
          </a:xfrm>
          <a:prstGeom prst="rect">
            <a:avLst/>
          </a:prstGeom>
        </p:spPr>
      </p:pic>
      <p:sp>
        <p:nvSpPr>
          <p:cNvPr id="4" name="Rectangle 3"/>
          <p:cNvSpPr/>
          <p:nvPr/>
        </p:nvSpPr>
        <p:spPr bwMode="ltGray">
          <a:xfrm>
            <a:off x="-2" y="4754880"/>
            <a:ext cx="9144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96" y="4724400"/>
            <a:ext cx="9141620"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2" name="Title 1"/>
          <p:cNvSpPr>
            <a:spLocks noGrp="1"/>
          </p:cNvSpPr>
          <p:nvPr>
            <p:ph type="ctrTitle"/>
          </p:nvPr>
        </p:nvSpPr>
        <p:spPr>
          <a:xfrm>
            <a:off x="1142999" y="4800600"/>
            <a:ext cx="6858002" cy="1143000"/>
          </a:xfrm>
        </p:spPr>
        <p:txBody>
          <a:bodyPr anchor="b">
            <a:normAutofit/>
          </a:bodyPr>
          <a:lstStyle>
            <a:lvl1pPr algn="ctr">
              <a:defRPr sz="36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141810" y="5943600"/>
            <a:ext cx="6858002" cy="762000"/>
          </a:xfrm>
        </p:spPr>
        <p:txBody>
          <a:bodyPr>
            <a:normAutofit/>
          </a:bodyPr>
          <a:lstStyle>
            <a:lvl1pPr marL="0" indent="0" algn="ctr">
              <a:spcBef>
                <a:spcPts val="0"/>
              </a:spcBef>
              <a:buNone/>
              <a:defRPr sz="1500" cap="none" baseline="0">
                <a:solidFill>
                  <a:schemeClr val="bg1"/>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70309" y="2362201"/>
            <a:ext cx="2400300" cy="1990725"/>
          </a:xfrm>
        </p:spPr>
        <p:txBody>
          <a:bodyPr anchor="b">
            <a:normAutofit/>
          </a:bodyPr>
          <a:lstStyle>
            <a:lvl1pPr>
              <a:defRPr sz="255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70309" y="4367308"/>
            <a:ext cx="2400300" cy="1622012"/>
          </a:xfrm>
        </p:spPr>
        <p:txBody>
          <a:bodyPr>
            <a:normAutofit/>
          </a:bodyPr>
          <a:lstStyle>
            <a:lvl1pPr marL="0" indent="0">
              <a:spcBef>
                <a:spcPts val="900"/>
              </a:spcBef>
              <a:buNone/>
              <a:defRPr sz="12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Content Placeholder 2"/>
          <p:cNvSpPr>
            <a:spLocks noGrp="1"/>
          </p:cNvSpPr>
          <p:nvPr>
            <p:ph idx="1"/>
          </p:nvPr>
        </p:nvSpPr>
        <p:spPr>
          <a:xfrm>
            <a:off x="4022169" y="685800"/>
            <a:ext cx="4777740" cy="5486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11/11/18</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548640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942411" y="2362200"/>
            <a:ext cx="2400300" cy="1993392"/>
          </a:xfrm>
        </p:spPr>
        <p:txBody>
          <a:bodyPr anchor="b">
            <a:normAutofit/>
          </a:bodyPr>
          <a:lstStyle>
            <a:lvl1pPr>
              <a:defRPr sz="255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5486400" cy="6858000"/>
          </a:xfrm>
          <a:solidFill>
            <a:schemeClr val="bg2">
              <a:lumMod val="90000"/>
            </a:schemeClr>
          </a:solidFill>
        </p:spPr>
        <p:txBody>
          <a:bodyPr/>
          <a:lstStyle>
            <a:lvl1pPr marL="0" indent="0" algn="ctr">
              <a:buNone/>
              <a:defRPr sz="2400">
                <a:solidFill>
                  <a:schemeClr val="tx2"/>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4" name="Text Placeholder 3"/>
          <p:cNvSpPr>
            <a:spLocks noGrp="1"/>
          </p:cNvSpPr>
          <p:nvPr>
            <p:ph type="body" sz="half" idx="2"/>
          </p:nvPr>
        </p:nvSpPr>
        <p:spPr>
          <a:xfrm>
            <a:off x="5942411" y="4355592"/>
            <a:ext cx="2400300" cy="1644614"/>
          </a:xfrm>
        </p:spPr>
        <p:txBody>
          <a:bodyPr>
            <a:normAutofit/>
          </a:bodyPr>
          <a:lstStyle>
            <a:lvl1pPr marL="0" indent="0">
              <a:spcBef>
                <a:spcPts val="900"/>
              </a:spcBef>
              <a:buNone/>
              <a:defRPr sz="12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11/11/18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11/11/18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28650" y="274638"/>
            <a:ext cx="5800725"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11/11/18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11/11/18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9141620"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sz="135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9141620"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2" name="Title 1"/>
          <p:cNvSpPr>
            <a:spLocks noGrp="1"/>
          </p:cNvSpPr>
          <p:nvPr>
            <p:ph type="title"/>
          </p:nvPr>
        </p:nvSpPr>
        <p:spPr>
          <a:xfrm>
            <a:off x="1143000" y="1143000"/>
            <a:ext cx="6858000" cy="2667000"/>
          </a:xfrm>
        </p:spPr>
        <p:txBody>
          <a:bodyPr anchor="b">
            <a:normAutofit/>
          </a:bodyPr>
          <a:lstStyle>
            <a:lvl1pPr algn="ctr">
              <a:defRPr sz="3900" b="0"/>
            </a:lvl1pPr>
          </a:lstStyle>
          <a:p>
            <a:r>
              <a:rPr lang="en-US"/>
              <a:t>Click to edit Master title style</a:t>
            </a:r>
            <a:endParaRPr/>
          </a:p>
        </p:txBody>
      </p:sp>
      <p:sp>
        <p:nvSpPr>
          <p:cNvPr id="3" name="Text Placeholder 2"/>
          <p:cNvSpPr>
            <a:spLocks noGrp="1"/>
          </p:cNvSpPr>
          <p:nvPr>
            <p:ph type="body" idx="1"/>
          </p:nvPr>
        </p:nvSpPr>
        <p:spPr>
          <a:xfrm>
            <a:off x="1143000" y="3810000"/>
            <a:ext cx="6858000" cy="1143000"/>
          </a:xfrm>
        </p:spPr>
        <p:txBody>
          <a:bodyPr anchor="t">
            <a:normAutofit/>
          </a:bodyPr>
          <a:lstStyle>
            <a:lvl1pPr marL="0" indent="0" algn="ctr">
              <a:spcBef>
                <a:spcPts val="0"/>
              </a:spcBef>
              <a:buNone/>
              <a:defRPr sz="1800" cap="none" baseline="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11/11/18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6858000" cy="2667000"/>
          </a:xfrm>
        </p:spPr>
        <p:txBody>
          <a:bodyPr anchor="b">
            <a:normAutofit/>
          </a:bodyPr>
          <a:lstStyle>
            <a:lvl1pPr algn="ctr">
              <a:defRPr sz="39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141810" y="3810000"/>
            <a:ext cx="6858000" cy="1143000"/>
          </a:xfrm>
        </p:spPr>
        <p:txBody>
          <a:bodyPr anchor="t">
            <a:normAutofit/>
          </a:bodyPr>
          <a:lstStyle>
            <a:lvl1pPr marL="0" indent="0" algn="ctr">
              <a:spcBef>
                <a:spcPts val="0"/>
              </a:spcBef>
              <a:buNone/>
              <a:defRPr sz="1800" cap="none" baseline="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11/11/18</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05840" y="1901952"/>
            <a:ext cx="3429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09160" y="1901952"/>
            <a:ext cx="3429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11/11/18</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05840" y="1837464"/>
            <a:ext cx="3429000" cy="766588"/>
          </a:xfrm>
        </p:spPr>
        <p:txBody>
          <a:bodyPr anchor="ctr">
            <a:normAutofit/>
          </a:bodyPr>
          <a:lstStyle>
            <a:lvl1pPr marL="0" indent="0">
              <a:spcBef>
                <a:spcPts val="0"/>
              </a:spcBef>
              <a:buNone/>
              <a:defRPr sz="1650" b="0"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05840" y="2740733"/>
            <a:ext cx="3429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09160" y="1837464"/>
            <a:ext cx="3429000" cy="766588"/>
          </a:xfrm>
        </p:spPr>
        <p:txBody>
          <a:bodyPr anchor="ctr">
            <a:normAutofit/>
          </a:bodyPr>
          <a:lstStyle>
            <a:lvl1pPr marL="0" indent="0">
              <a:spcBef>
                <a:spcPts val="0"/>
              </a:spcBef>
              <a:buNone/>
              <a:defRPr sz="1650" b="0"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9160" y="2740733"/>
            <a:ext cx="3429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11/11/18</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11/11/18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11/11/18</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0309" y="2362201"/>
            <a:ext cx="2400300" cy="1990725"/>
          </a:xfrm>
        </p:spPr>
        <p:txBody>
          <a:bodyPr anchor="b">
            <a:normAutofit/>
          </a:bodyPr>
          <a:lstStyle>
            <a:lvl1pPr>
              <a:defRPr sz="2550" b="0"/>
            </a:lvl1pPr>
          </a:lstStyle>
          <a:p>
            <a:r>
              <a:rPr lang="en-US"/>
              <a:t>Click to edit Master title style</a:t>
            </a:r>
            <a:endParaRPr/>
          </a:p>
        </p:txBody>
      </p:sp>
      <p:sp>
        <p:nvSpPr>
          <p:cNvPr id="4" name="Text Placeholder 3"/>
          <p:cNvSpPr>
            <a:spLocks noGrp="1"/>
          </p:cNvSpPr>
          <p:nvPr>
            <p:ph type="body" sz="half" idx="2"/>
          </p:nvPr>
        </p:nvSpPr>
        <p:spPr>
          <a:xfrm>
            <a:off x="570309" y="4367308"/>
            <a:ext cx="2400300" cy="1622012"/>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Content Placeholder 2"/>
          <p:cNvSpPr>
            <a:spLocks noGrp="1"/>
          </p:cNvSpPr>
          <p:nvPr>
            <p:ph idx="1"/>
          </p:nvPr>
        </p:nvSpPr>
        <p:spPr>
          <a:xfrm>
            <a:off x="3370659" y="685800"/>
            <a:ext cx="5429251" cy="5486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11/11/18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840" y="467360"/>
            <a:ext cx="713232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005840" y="1901953"/>
            <a:ext cx="713232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190" y="6583680"/>
            <a:ext cx="9141620"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sz="135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005840" y="6614494"/>
            <a:ext cx="5369814" cy="237744"/>
          </a:xfrm>
          <a:prstGeom prst="rect">
            <a:avLst/>
          </a:prstGeom>
        </p:spPr>
        <p:txBody>
          <a:bodyPr vert="horz" lIns="91440" tIns="45720" rIns="91440" bIns="45720" rtlCol="0" anchor="ctr"/>
          <a:lstStyle>
            <a:lvl1pPr algn="l">
              <a:defRPr sz="825" cap="all" baseline="0">
                <a:solidFill>
                  <a:schemeClr val="bg2"/>
                </a:solidFill>
              </a:defRPr>
            </a:lvl1pPr>
          </a:lstStyle>
          <a:p>
            <a:endParaRPr lang="en-US" dirty="0"/>
          </a:p>
        </p:txBody>
      </p:sp>
      <p:sp>
        <p:nvSpPr>
          <p:cNvPr id="8" name="Rectangle 5"/>
          <p:cNvSpPr/>
          <p:nvPr/>
        </p:nvSpPr>
        <p:spPr bwMode="white">
          <a:xfrm>
            <a:off x="1190" y="6583680"/>
            <a:ext cx="9141620"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4" name="Date Placeholder 6"/>
          <p:cNvSpPr>
            <a:spLocks noGrp="1"/>
          </p:cNvSpPr>
          <p:nvPr>
            <p:ph type="dt" sz="half" idx="2"/>
          </p:nvPr>
        </p:nvSpPr>
        <p:spPr>
          <a:xfrm>
            <a:off x="6656832" y="6614494"/>
            <a:ext cx="720090" cy="237744"/>
          </a:xfrm>
          <a:prstGeom prst="rect">
            <a:avLst/>
          </a:prstGeom>
        </p:spPr>
        <p:txBody>
          <a:bodyPr vert="horz" lIns="91440" tIns="45720" rIns="91440" bIns="45720" rtlCol="0" anchor="ctr"/>
          <a:lstStyle>
            <a:lvl1pPr algn="r">
              <a:defRPr sz="825">
                <a:solidFill>
                  <a:schemeClr val="bg2"/>
                </a:solidFill>
              </a:defRPr>
            </a:lvl1pPr>
          </a:lstStyle>
          <a:p>
            <a:fld id="{9E583DDF-CA54-461A-A486-592D2374C532}" type="datetimeFigureOut">
              <a:rPr lang="en-US" smtClean="0"/>
              <a:pPr/>
              <a:t>11/11/18</a:t>
            </a:fld>
            <a:endParaRPr lang="en-US"/>
          </a:p>
        </p:txBody>
      </p:sp>
      <p:sp>
        <p:nvSpPr>
          <p:cNvPr id="6" name="Slide Number Placeholder 7"/>
          <p:cNvSpPr>
            <a:spLocks noGrp="1"/>
          </p:cNvSpPr>
          <p:nvPr>
            <p:ph type="sldNum" sz="quarter" idx="4"/>
          </p:nvPr>
        </p:nvSpPr>
        <p:spPr>
          <a:xfrm>
            <a:off x="7658100" y="6614494"/>
            <a:ext cx="480060" cy="237744"/>
          </a:xfrm>
          <a:prstGeom prst="rect">
            <a:avLst/>
          </a:prstGeom>
        </p:spPr>
        <p:txBody>
          <a:bodyPr vert="horz" lIns="91440" tIns="45720" rIns="91440" bIns="45720" rtlCol="0" anchor="ctr"/>
          <a:lstStyle>
            <a:lvl1pPr algn="r">
              <a:defRPr sz="825">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685800" rtl="0" eaLnBrk="1" latinLnBrk="0" hangingPunct="1">
        <a:lnSpc>
          <a:spcPct val="90000"/>
        </a:lnSpc>
        <a:spcBef>
          <a:spcPct val="0"/>
        </a:spcBef>
        <a:buFont typeface="Arial" pitchFamily="34" charset="0"/>
        <a:buNone/>
        <a:defRPr sz="2550" kern="1200">
          <a:solidFill>
            <a:schemeClr val="tx2">
              <a:lumMod val="75000"/>
            </a:schemeClr>
          </a:solidFill>
          <a:latin typeface="+mj-lt"/>
          <a:ea typeface="+mj-ea"/>
          <a:cs typeface="+mj-cs"/>
        </a:defRPr>
      </a:lvl1pPr>
    </p:titleStyle>
    <p:bodyStyle>
      <a:lvl1pPr marL="205740" indent="-171450" algn="l" defTabSz="685800" rtl="0" eaLnBrk="1" latinLnBrk="0" hangingPunct="1">
        <a:lnSpc>
          <a:spcPct val="90000"/>
        </a:lnSpc>
        <a:spcBef>
          <a:spcPts val="1350"/>
        </a:spcBef>
        <a:buClr>
          <a:schemeClr val="tx2"/>
        </a:buClr>
        <a:buSzPct val="100000"/>
        <a:buFont typeface="Arial" pitchFamily="34" charset="0"/>
        <a:buChar char="▪"/>
        <a:defRPr sz="1500" kern="1200">
          <a:solidFill>
            <a:schemeClr val="tx2"/>
          </a:solidFill>
          <a:latin typeface="+mn-lt"/>
          <a:ea typeface="+mn-ea"/>
          <a:cs typeface="+mn-cs"/>
        </a:defRPr>
      </a:lvl1pPr>
      <a:lvl2pPr marL="445770" indent="-171450" algn="l" defTabSz="685800" rtl="0" eaLnBrk="1" latinLnBrk="0" hangingPunct="1">
        <a:lnSpc>
          <a:spcPct val="90000"/>
        </a:lnSpc>
        <a:spcBef>
          <a:spcPts val="750"/>
        </a:spcBef>
        <a:buClr>
          <a:schemeClr val="tx2"/>
        </a:buClr>
        <a:buSzPct val="100000"/>
        <a:buFont typeface="Arial" pitchFamily="34" charset="0"/>
        <a:buChar char="▪"/>
        <a:defRPr sz="1350" kern="1200">
          <a:solidFill>
            <a:schemeClr val="tx2"/>
          </a:solidFill>
          <a:latin typeface="+mn-lt"/>
          <a:ea typeface="+mn-ea"/>
          <a:cs typeface="+mn-cs"/>
        </a:defRPr>
      </a:lvl2pPr>
      <a:lvl3pPr marL="685800" indent="-171450" algn="l" defTabSz="685800" rtl="0" eaLnBrk="1" latinLnBrk="0" hangingPunct="1">
        <a:lnSpc>
          <a:spcPct val="90000"/>
        </a:lnSpc>
        <a:spcBef>
          <a:spcPts val="600"/>
        </a:spcBef>
        <a:buClr>
          <a:schemeClr val="tx2"/>
        </a:buClr>
        <a:buSzPct val="100000"/>
        <a:buFont typeface="Arial" pitchFamily="34" charset="0"/>
        <a:buChar char="▪"/>
        <a:defRPr sz="1200" kern="1200">
          <a:solidFill>
            <a:schemeClr val="tx2"/>
          </a:solidFill>
          <a:latin typeface="+mn-lt"/>
          <a:ea typeface="+mn-ea"/>
          <a:cs typeface="+mn-cs"/>
        </a:defRPr>
      </a:lvl3pPr>
      <a:lvl4pPr marL="925830" indent="-171450" algn="l" defTabSz="685800" rtl="0" eaLnBrk="1" latinLnBrk="0" hangingPunct="1">
        <a:lnSpc>
          <a:spcPct val="90000"/>
        </a:lnSpc>
        <a:spcBef>
          <a:spcPts val="600"/>
        </a:spcBef>
        <a:buClr>
          <a:schemeClr val="tx2"/>
        </a:buClr>
        <a:buSzPct val="100000"/>
        <a:buFont typeface="Arial" pitchFamily="34" charset="0"/>
        <a:buChar char="▪"/>
        <a:defRPr sz="1050" kern="1200">
          <a:solidFill>
            <a:schemeClr val="tx2"/>
          </a:solidFill>
          <a:latin typeface="+mn-lt"/>
          <a:ea typeface="+mn-ea"/>
          <a:cs typeface="+mn-cs"/>
        </a:defRPr>
      </a:lvl4pPr>
      <a:lvl5pPr marL="1165860" indent="-171450" algn="l" defTabSz="685800" rtl="0" eaLnBrk="1" latinLnBrk="0" hangingPunct="1">
        <a:lnSpc>
          <a:spcPct val="90000"/>
        </a:lnSpc>
        <a:spcBef>
          <a:spcPts val="600"/>
        </a:spcBef>
        <a:buClr>
          <a:schemeClr val="tx2"/>
        </a:buClr>
        <a:buSzPct val="100000"/>
        <a:buFont typeface="Arial" pitchFamily="34" charset="0"/>
        <a:buChar char="▪"/>
        <a:defRPr sz="1050" kern="1200">
          <a:solidFill>
            <a:schemeClr val="tx2"/>
          </a:solidFill>
          <a:latin typeface="+mn-lt"/>
          <a:ea typeface="+mn-ea"/>
          <a:cs typeface="+mn-cs"/>
        </a:defRPr>
      </a:lvl5pPr>
      <a:lvl6pPr marL="1405890" indent="-171450" algn="l" defTabSz="685800" rtl="0" eaLnBrk="1" latinLnBrk="0" hangingPunct="1">
        <a:lnSpc>
          <a:spcPct val="90000"/>
        </a:lnSpc>
        <a:spcBef>
          <a:spcPts val="600"/>
        </a:spcBef>
        <a:buSzPct val="100000"/>
        <a:buFont typeface="Arial" pitchFamily="34" charset="0"/>
        <a:buChar char="▪"/>
        <a:defRPr sz="1050" kern="1200">
          <a:solidFill>
            <a:schemeClr val="tx2"/>
          </a:solidFill>
          <a:latin typeface="+mn-lt"/>
          <a:ea typeface="+mn-ea"/>
          <a:cs typeface="+mn-cs"/>
        </a:defRPr>
      </a:lvl6pPr>
      <a:lvl7pPr marL="164592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7pPr>
      <a:lvl8pPr marL="188595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8pPr>
      <a:lvl9pPr marL="212598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With Cloud - 3</a:t>
            </a:r>
          </a:p>
        </p:txBody>
      </p:sp>
      <p:sp>
        <p:nvSpPr>
          <p:cNvPr id="4"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Reliability Metrics – Reliability Rate Metric</a:t>
            </a:r>
          </a:p>
        </p:txBody>
      </p:sp>
      <p:sp>
        <p:nvSpPr>
          <p:cNvPr id="14" name="Content Placeholder 2"/>
          <p:cNvSpPr>
            <a:spLocks noGrp="1"/>
          </p:cNvSpPr>
          <p:nvPr>
            <p:ph idx="1"/>
          </p:nvPr>
        </p:nvSpPr>
        <p:spPr/>
        <p:txBody>
          <a:bodyPr>
            <a:normAutofit fontScale="92500"/>
          </a:bodyPr>
          <a:lstStyle/>
          <a:p>
            <a:r>
              <a:rPr lang="en-US" sz="1850" dirty="0"/>
              <a:t>Overall reliability is more complicated to measure and is usually defined by a reliability rate that represents the percentage of successful service outcomes. This metric measures the effects of non-fatal errors and failures that occur during up-time periods. For example, an IT resource’s reliability is 100% if it has performed as expected every time it is invoked, but only 80% if it fails to perform every fifth time.</a:t>
            </a:r>
          </a:p>
          <a:p>
            <a:r>
              <a:rPr lang="en-US" sz="1850" dirty="0"/>
              <a:t>Description – percentage of successful service outcomes under pre-defined conditions</a:t>
            </a:r>
          </a:p>
          <a:p>
            <a:r>
              <a:rPr lang="en-US" sz="1850" dirty="0"/>
              <a:t>Measurement – total number of successful responses / total number of requests</a:t>
            </a:r>
          </a:p>
          <a:p>
            <a:r>
              <a:rPr lang="en-US" sz="1850" dirty="0"/>
              <a:t>Frequency – weekly, monthly, yearly</a:t>
            </a:r>
          </a:p>
          <a:p>
            <a:r>
              <a:rPr lang="en-US" sz="1850" dirty="0"/>
              <a:t>Cloud Delivery Model – SaaS</a:t>
            </a:r>
          </a:p>
          <a:p>
            <a:r>
              <a:rPr lang="en-US" sz="1850" dirty="0"/>
              <a:t>Example – minimum 99.5%”</a:t>
            </a:r>
          </a:p>
          <a:p>
            <a:endParaRPr lang="en-US" sz="1850" dirty="0"/>
          </a:p>
        </p:txBody>
      </p:sp>
    </p:spTree>
    <p:extLst>
      <p:ext uri="{BB962C8B-B14F-4D97-AF65-F5344CB8AC3E}">
        <p14:creationId xmlns:p14="http://schemas.microsoft.com/office/powerpoint/2010/main" val="316899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Performance Metrics</a:t>
            </a:r>
          </a:p>
        </p:txBody>
      </p:sp>
      <p:sp>
        <p:nvSpPr>
          <p:cNvPr id="14" name="Content Placeholder 2"/>
          <p:cNvSpPr>
            <a:spLocks noGrp="1"/>
          </p:cNvSpPr>
          <p:nvPr>
            <p:ph idx="1"/>
          </p:nvPr>
        </p:nvSpPr>
        <p:spPr/>
        <p:txBody>
          <a:bodyPr>
            <a:normAutofit/>
          </a:bodyPr>
          <a:lstStyle/>
          <a:p>
            <a:r>
              <a:rPr lang="en-US" sz="1850" dirty="0"/>
              <a:t>Network capacity metric – </a:t>
            </a:r>
            <a:r>
              <a:rPr lang="en-US" sz="1850" dirty="0" err="1"/>
              <a:t>Mbps</a:t>
            </a:r>
            <a:r>
              <a:rPr lang="en-US" sz="1850" dirty="0"/>
              <a:t>/Gbps</a:t>
            </a:r>
          </a:p>
          <a:p>
            <a:r>
              <a:rPr lang="en-US" sz="1850" dirty="0"/>
              <a:t>Storage device capacity metric – </a:t>
            </a:r>
            <a:r>
              <a:rPr lang="en-US" sz="1850" dirty="0" err="1"/>
              <a:t>Gbytes</a:t>
            </a:r>
            <a:r>
              <a:rPr lang="en-US" sz="1850" dirty="0"/>
              <a:t>/Terabytes/etc.</a:t>
            </a:r>
          </a:p>
          <a:p>
            <a:r>
              <a:rPr lang="en-US" sz="1850" dirty="0"/>
              <a:t>Server capacity metric – CPU, RAM, storage</a:t>
            </a:r>
          </a:p>
          <a:p>
            <a:r>
              <a:rPr lang="en-US" sz="1850" dirty="0"/>
              <a:t>Web app capacity metric – requests per mins (SaaS)</a:t>
            </a:r>
          </a:p>
          <a:p>
            <a:r>
              <a:rPr lang="en-US" sz="1850" dirty="0"/>
              <a:t>Instance starting time metric – time to initialize new instance (IaaS, SaaS)</a:t>
            </a:r>
          </a:p>
          <a:p>
            <a:r>
              <a:rPr lang="en-US" sz="1850" dirty="0"/>
              <a:t>Response time metric – million seconds (SaaS)</a:t>
            </a:r>
          </a:p>
          <a:p>
            <a:r>
              <a:rPr lang="en-US" sz="1850" dirty="0"/>
              <a:t>Completion time metric – time required to complete a sync. task</a:t>
            </a:r>
          </a:p>
        </p:txBody>
      </p:sp>
    </p:spTree>
    <p:extLst>
      <p:ext uri="{BB962C8B-B14F-4D97-AF65-F5344CB8AC3E}">
        <p14:creationId xmlns:p14="http://schemas.microsoft.com/office/powerpoint/2010/main" val="1007892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Scalability Metrics</a:t>
            </a:r>
          </a:p>
        </p:txBody>
      </p:sp>
      <p:sp>
        <p:nvSpPr>
          <p:cNvPr id="14" name="Content Placeholder 2"/>
          <p:cNvSpPr>
            <a:spLocks noGrp="1"/>
          </p:cNvSpPr>
          <p:nvPr>
            <p:ph idx="1"/>
          </p:nvPr>
        </p:nvSpPr>
        <p:spPr/>
        <p:txBody>
          <a:bodyPr>
            <a:normAutofit/>
          </a:bodyPr>
          <a:lstStyle/>
          <a:p>
            <a:r>
              <a:rPr lang="en-US" sz="1850" dirty="0"/>
              <a:t>Service scalability metrics are related to IT resource elasticity capacity, which is related to the maximum capacity that an IT resource can achieve, as well as measurements of its ability to adapt to workload fluctuations. </a:t>
            </a:r>
          </a:p>
          <a:p>
            <a:r>
              <a:rPr lang="en-US" sz="1850" dirty="0"/>
              <a:t>For example, a server can be scaled up to a maximum of 128 CPU cores and 512 GB of RAM, or scaled out to a maximum of 16 load-balanced replicated instances.</a:t>
            </a:r>
          </a:p>
          <a:p>
            <a:r>
              <a:rPr lang="en-US" sz="1850" dirty="0"/>
              <a:t>Metrics include</a:t>
            </a:r>
          </a:p>
          <a:p>
            <a:pPr lvl="1"/>
            <a:r>
              <a:rPr lang="en-US" sz="1700" dirty="0"/>
              <a:t>Storage scalability (horizontal) metric – in respond to increased workload</a:t>
            </a:r>
          </a:p>
          <a:p>
            <a:pPr lvl="1"/>
            <a:r>
              <a:rPr lang="en-US" sz="1700" dirty="0"/>
              <a:t>Server scalability (horizontal) metric – in respond to increased workload</a:t>
            </a:r>
          </a:p>
          <a:p>
            <a:pPr lvl="1"/>
            <a:r>
              <a:rPr lang="en-US" sz="1700" dirty="0"/>
              <a:t>Server scalability (vertical) metric – in respond to workload fluctuations</a:t>
            </a:r>
          </a:p>
          <a:p>
            <a:pPr marL="34290" indent="0">
              <a:buNone/>
            </a:pPr>
            <a:endParaRPr lang="en-US" sz="1850" dirty="0"/>
          </a:p>
        </p:txBody>
      </p:sp>
    </p:spTree>
    <p:extLst>
      <p:ext uri="{BB962C8B-B14F-4D97-AF65-F5344CB8AC3E}">
        <p14:creationId xmlns:p14="http://schemas.microsoft.com/office/powerpoint/2010/main" val="427696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Resiliency Metrics</a:t>
            </a:r>
          </a:p>
        </p:txBody>
      </p:sp>
      <p:sp>
        <p:nvSpPr>
          <p:cNvPr id="14" name="Content Placeholder 2"/>
          <p:cNvSpPr>
            <a:spLocks noGrp="1"/>
          </p:cNvSpPr>
          <p:nvPr>
            <p:ph idx="1"/>
          </p:nvPr>
        </p:nvSpPr>
        <p:spPr/>
        <p:txBody>
          <a:bodyPr>
            <a:normAutofit fontScale="92500" lnSpcReduction="20000"/>
          </a:bodyPr>
          <a:lstStyle/>
          <a:p>
            <a:r>
              <a:rPr lang="en-US" sz="1850" dirty="0"/>
              <a:t>The ability of an IT resource to recover from operational disturbances is often measured using service resiliency metrics. </a:t>
            </a:r>
          </a:p>
          <a:p>
            <a:r>
              <a:rPr lang="en-US" sz="1850" dirty="0"/>
              <a:t>When resiliency is described within or in relation to SLA resiliency guarantees, it is often based on </a:t>
            </a:r>
            <a:r>
              <a:rPr lang="en-US" sz="1850" b="1" dirty="0"/>
              <a:t>redundant implementations </a:t>
            </a:r>
            <a:r>
              <a:rPr lang="en-US" sz="1850" dirty="0"/>
              <a:t>and </a:t>
            </a:r>
            <a:r>
              <a:rPr lang="en-US" sz="1850" b="1" dirty="0"/>
              <a:t>resource replication</a:t>
            </a:r>
            <a:r>
              <a:rPr lang="en-US" sz="1850" dirty="0"/>
              <a:t> over different physical locations, as well as various disaster recovery systems.</a:t>
            </a:r>
          </a:p>
          <a:p>
            <a:r>
              <a:rPr lang="en-US" sz="1850" dirty="0"/>
              <a:t>Resiliency metrics can be applied in three different phases to address the challenges and events that can threaten the regular level of a service:</a:t>
            </a:r>
          </a:p>
          <a:p>
            <a:pPr lvl="1"/>
            <a:r>
              <a:rPr lang="en-US" sz="1700" dirty="0"/>
              <a:t>Design Phase – Metrics that measure how prepared systems and services are to cope with challenges.</a:t>
            </a:r>
          </a:p>
          <a:p>
            <a:pPr lvl="1"/>
            <a:r>
              <a:rPr lang="en-US" sz="1700" dirty="0"/>
              <a:t>Operational Phase – Metrics that measure the difference in service levels before, during, and after a downtime event or service outage, which are further qualified by availability, reliability, performance, and scalability metrics.</a:t>
            </a:r>
          </a:p>
          <a:p>
            <a:pPr lvl="1"/>
            <a:r>
              <a:rPr lang="en-US" sz="1700" dirty="0"/>
              <a:t>Recovery Phase – Metrics that measure the rate at which an IT resource recovers from downtime, such as the meantime for a system to log an outage and switchover to a new virtual server.</a:t>
            </a:r>
          </a:p>
          <a:p>
            <a:endParaRPr lang="en-US" sz="1850" dirty="0"/>
          </a:p>
        </p:txBody>
      </p:sp>
    </p:spTree>
    <p:extLst>
      <p:ext uri="{BB962C8B-B14F-4D97-AF65-F5344CB8AC3E}">
        <p14:creationId xmlns:p14="http://schemas.microsoft.com/office/powerpoint/2010/main" val="2910220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Resiliency Metrics (2)</a:t>
            </a:r>
          </a:p>
        </p:txBody>
      </p:sp>
      <p:sp>
        <p:nvSpPr>
          <p:cNvPr id="14" name="Content Placeholder 2"/>
          <p:cNvSpPr>
            <a:spLocks noGrp="1"/>
          </p:cNvSpPr>
          <p:nvPr>
            <p:ph idx="1"/>
          </p:nvPr>
        </p:nvSpPr>
        <p:spPr>
          <a:xfrm>
            <a:off x="1005840" y="1901953"/>
            <a:ext cx="7132320" cy="4721269"/>
          </a:xfrm>
        </p:spPr>
        <p:txBody>
          <a:bodyPr>
            <a:normAutofit fontScale="92500" lnSpcReduction="10000"/>
          </a:bodyPr>
          <a:lstStyle/>
          <a:p>
            <a:r>
              <a:rPr lang="en-US" sz="1850" dirty="0"/>
              <a:t>Mean-Time to Switchover (MTSO) Metric</a:t>
            </a:r>
          </a:p>
          <a:p>
            <a:pPr lvl="1"/>
            <a:r>
              <a:rPr lang="en-US" sz="1700" dirty="0"/>
              <a:t>Description – the time expected to complete a switchover from a severe failure to a replicated instance in a different geographical area</a:t>
            </a:r>
          </a:p>
          <a:p>
            <a:pPr lvl="1"/>
            <a:r>
              <a:rPr lang="en-US" sz="1700" dirty="0"/>
              <a:t>Measurement – (date/time of switchover completion – date/time of failure) / total number of failures</a:t>
            </a:r>
          </a:p>
          <a:p>
            <a:pPr lvl="1"/>
            <a:r>
              <a:rPr lang="en-US" sz="1700" dirty="0"/>
              <a:t>Frequency – monthly, yearly</a:t>
            </a:r>
          </a:p>
          <a:p>
            <a:pPr lvl="1"/>
            <a:r>
              <a:rPr lang="en-US" sz="1700" dirty="0"/>
              <a:t>Cloud Delivery Model – IaaS, PaaS, SaaS</a:t>
            </a:r>
          </a:p>
          <a:p>
            <a:pPr lvl="1"/>
            <a:r>
              <a:rPr lang="en-US" sz="1700" dirty="0"/>
              <a:t>Example – 10 minute average</a:t>
            </a:r>
          </a:p>
          <a:p>
            <a:r>
              <a:rPr lang="en-US" sz="1850" dirty="0"/>
              <a:t>Mean-Time System Recovery (MTSR) Metric</a:t>
            </a:r>
          </a:p>
          <a:p>
            <a:pPr lvl="1"/>
            <a:r>
              <a:rPr lang="en-US" sz="1700" dirty="0"/>
              <a:t>Description – time expected for a resilient system to perform a complete recovery from a severe failure</a:t>
            </a:r>
          </a:p>
          <a:p>
            <a:pPr lvl="1"/>
            <a:r>
              <a:rPr lang="en-US" sz="1700" dirty="0"/>
              <a:t>Measurement – (date/time of recovery – date/time of failure) / total number of failures</a:t>
            </a:r>
          </a:p>
          <a:p>
            <a:pPr lvl="1"/>
            <a:r>
              <a:rPr lang="en-US" sz="1700" dirty="0"/>
              <a:t>Frequency – monthly, yearly</a:t>
            </a:r>
          </a:p>
          <a:p>
            <a:pPr lvl="1"/>
            <a:r>
              <a:rPr lang="en-US" sz="1700" dirty="0"/>
              <a:t>Cloud Delivery Model – IaaS, PaaS, SaaS</a:t>
            </a:r>
          </a:p>
          <a:p>
            <a:pPr lvl="1"/>
            <a:r>
              <a:rPr lang="en-US" sz="1700" dirty="0"/>
              <a:t>Example – 120 minute average</a:t>
            </a:r>
          </a:p>
        </p:txBody>
      </p:sp>
    </p:spTree>
    <p:extLst>
      <p:ext uri="{BB962C8B-B14F-4D97-AF65-F5344CB8AC3E}">
        <p14:creationId xmlns:p14="http://schemas.microsoft.com/office/powerpoint/2010/main" val="372737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C08E46-10B7-2641-B33A-561019025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050" y="2235200"/>
            <a:ext cx="7073900" cy="2387600"/>
          </a:xfrm>
          <a:prstGeom prst="rect">
            <a:avLst/>
          </a:prstGeom>
        </p:spPr>
      </p:pic>
    </p:spTree>
    <p:extLst>
      <p:ext uri="{BB962C8B-B14F-4D97-AF65-F5344CB8AC3E}">
        <p14:creationId xmlns:p14="http://schemas.microsoft.com/office/powerpoint/2010/main" val="277204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SLA Guidelines – best practices and recommendations</a:t>
            </a:r>
          </a:p>
        </p:txBody>
      </p:sp>
      <p:sp>
        <p:nvSpPr>
          <p:cNvPr id="14" name="Content Placeholder 2"/>
          <p:cNvSpPr>
            <a:spLocks noGrp="1"/>
          </p:cNvSpPr>
          <p:nvPr>
            <p:ph idx="1"/>
          </p:nvPr>
        </p:nvSpPr>
        <p:spPr/>
        <p:txBody>
          <a:bodyPr>
            <a:normAutofit/>
          </a:bodyPr>
          <a:lstStyle/>
          <a:p>
            <a:r>
              <a:rPr lang="en-US" sz="2400" dirty="0"/>
              <a:t>Mapping business cases to SLAs</a:t>
            </a:r>
          </a:p>
          <a:p>
            <a:r>
              <a:rPr lang="en-US" sz="2400" dirty="0"/>
              <a:t>Working with cloud and on-premise SLAs</a:t>
            </a:r>
          </a:p>
          <a:p>
            <a:r>
              <a:rPr lang="en-US" sz="2400" dirty="0"/>
              <a:t>Understanding the scope of an SLA</a:t>
            </a:r>
          </a:p>
          <a:p>
            <a:r>
              <a:rPr lang="en-US" sz="2400" dirty="0"/>
              <a:t>Understanding the scope of SLA monitoring</a:t>
            </a:r>
          </a:p>
          <a:p>
            <a:r>
              <a:rPr lang="en-US" sz="2400" dirty="0"/>
              <a:t>Documenting guarantees at appropriate granularity</a:t>
            </a:r>
          </a:p>
          <a:p>
            <a:r>
              <a:rPr lang="en-US" sz="2400" dirty="0"/>
              <a:t>Defining penalties for non-compliance</a:t>
            </a:r>
          </a:p>
          <a:p>
            <a:pPr marL="34290" indent="0">
              <a:buNone/>
            </a:pPr>
            <a:endParaRPr lang="en-US" sz="1850" dirty="0"/>
          </a:p>
        </p:txBody>
      </p:sp>
    </p:spTree>
    <p:extLst>
      <p:ext uri="{BB962C8B-B14F-4D97-AF65-F5344CB8AC3E}">
        <p14:creationId xmlns:p14="http://schemas.microsoft.com/office/powerpoint/2010/main" val="400372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SLA Guidelines – best practices and recommendations</a:t>
            </a:r>
          </a:p>
        </p:txBody>
      </p:sp>
      <p:sp>
        <p:nvSpPr>
          <p:cNvPr id="14" name="Content Placeholder 2"/>
          <p:cNvSpPr>
            <a:spLocks noGrp="1"/>
          </p:cNvSpPr>
          <p:nvPr>
            <p:ph idx="1"/>
          </p:nvPr>
        </p:nvSpPr>
        <p:spPr/>
        <p:txBody>
          <a:bodyPr>
            <a:normAutofit/>
          </a:bodyPr>
          <a:lstStyle/>
          <a:p>
            <a:r>
              <a:rPr lang="en-US" sz="2400" dirty="0"/>
              <a:t>Incorporating non-measurable requirements – e.g. security and privacy requirements</a:t>
            </a:r>
          </a:p>
          <a:p>
            <a:r>
              <a:rPr lang="en-US" sz="2400" dirty="0"/>
              <a:t>Disclosure of compliance verification and management</a:t>
            </a:r>
          </a:p>
          <a:p>
            <a:r>
              <a:rPr lang="en-US" sz="2400" dirty="0"/>
              <a:t>Inclusion of specific metric formulas</a:t>
            </a:r>
          </a:p>
          <a:p>
            <a:r>
              <a:rPr lang="en-US" sz="2400" dirty="0"/>
              <a:t>Considering independent SLA monitoring</a:t>
            </a:r>
          </a:p>
          <a:p>
            <a:r>
              <a:rPr lang="en-US" sz="2400" dirty="0"/>
              <a:t>Archiving SLA data</a:t>
            </a:r>
          </a:p>
          <a:p>
            <a:r>
              <a:rPr lang="en-US" sz="2400" dirty="0"/>
              <a:t>Disclosing cross-cloud dependencies</a:t>
            </a:r>
          </a:p>
          <a:p>
            <a:pPr marL="34290" indent="0">
              <a:buNone/>
            </a:pPr>
            <a:endParaRPr lang="en-US" sz="1850" dirty="0"/>
          </a:p>
        </p:txBody>
      </p:sp>
    </p:spTree>
    <p:extLst>
      <p:ext uri="{BB962C8B-B14F-4D97-AF65-F5344CB8AC3E}">
        <p14:creationId xmlns:p14="http://schemas.microsoft.com/office/powerpoint/2010/main" val="824797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08A1-8D74-EB4A-9B2D-9C24FB619CF4}"/>
              </a:ext>
            </a:extLst>
          </p:cNvPr>
          <p:cNvSpPr>
            <a:spLocks noGrp="1"/>
          </p:cNvSpPr>
          <p:nvPr>
            <p:ph type="title"/>
          </p:nvPr>
        </p:nvSpPr>
        <p:spPr/>
        <p:txBody>
          <a:bodyPr/>
          <a:lstStyle/>
          <a:p>
            <a:r>
              <a:rPr lang="en-US" dirty="0"/>
              <a:t>Service Quality Metrics and SLA Models</a:t>
            </a:r>
          </a:p>
        </p:txBody>
      </p:sp>
      <p:sp>
        <p:nvSpPr>
          <p:cNvPr id="3" name="Text Placeholder 2">
            <a:extLst>
              <a:ext uri="{FF2B5EF4-FFF2-40B4-BE49-F238E27FC236}">
                <a16:creationId xmlns:a16="http://schemas.microsoft.com/office/drawing/2014/main" id="{56FAE50B-46AD-CB45-9DAD-E969352E015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9525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Introduction</a:t>
            </a:r>
          </a:p>
        </p:txBody>
      </p:sp>
      <p:sp>
        <p:nvSpPr>
          <p:cNvPr id="14" name="Content Placeholder 2"/>
          <p:cNvSpPr>
            <a:spLocks noGrp="1"/>
          </p:cNvSpPr>
          <p:nvPr>
            <p:ph idx="1"/>
          </p:nvPr>
        </p:nvSpPr>
        <p:spPr/>
        <p:txBody>
          <a:bodyPr>
            <a:normAutofit lnSpcReduction="10000"/>
          </a:bodyPr>
          <a:lstStyle/>
          <a:p>
            <a:r>
              <a:rPr lang="en-US" sz="1850" dirty="0"/>
              <a:t>Service-level agreements (SLAs) are a focal point of negotiations, contract terms, legal obligations, and runtime metrics and measurements. </a:t>
            </a:r>
          </a:p>
          <a:p>
            <a:r>
              <a:rPr lang="en-US" sz="1850" dirty="0"/>
              <a:t>SLAs formalize the guarantees put forth by cloud providers, and correspondingly influence or determine the pricing models and payment terms. </a:t>
            </a:r>
          </a:p>
          <a:p>
            <a:r>
              <a:rPr lang="en-US" sz="1850" dirty="0"/>
              <a:t>SLAs set cloud consumer expectations and are integral to how organizations build business automation around the utilization of cloud-based IT resources.</a:t>
            </a:r>
          </a:p>
          <a:p>
            <a:r>
              <a:rPr lang="en-US" sz="1850" dirty="0"/>
              <a:t>The guarantees made by a cloud provider to a cloud consumer are often carried forward, in that the same guarantees are made by the cloud consumer organization to its clients, business partners, or whomever will be relying on the services and solutions hosted by the cloud provider.</a:t>
            </a:r>
          </a:p>
        </p:txBody>
      </p:sp>
    </p:spTree>
    <p:extLst>
      <p:ext uri="{BB962C8B-B14F-4D97-AF65-F5344CB8AC3E}">
        <p14:creationId xmlns:p14="http://schemas.microsoft.com/office/powerpoint/2010/main" val="244480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Quality Metrics</a:t>
            </a:r>
          </a:p>
        </p:txBody>
      </p:sp>
      <p:sp>
        <p:nvSpPr>
          <p:cNvPr id="14" name="Content Placeholder 2"/>
          <p:cNvSpPr>
            <a:spLocks noGrp="1"/>
          </p:cNvSpPr>
          <p:nvPr>
            <p:ph idx="1"/>
          </p:nvPr>
        </p:nvSpPr>
        <p:spPr/>
        <p:txBody>
          <a:bodyPr>
            <a:normAutofit/>
          </a:bodyPr>
          <a:lstStyle/>
          <a:p>
            <a:r>
              <a:rPr lang="en-US" sz="1850" dirty="0"/>
              <a:t>SLAs use service quality metrics to express measurable QoS characteristics, for example:</a:t>
            </a:r>
          </a:p>
          <a:p>
            <a:r>
              <a:rPr lang="en-US" sz="1850" b="1" i="1" dirty="0"/>
              <a:t>Availability</a:t>
            </a:r>
            <a:r>
              <a:rPr lang="en-US" sz="1850" dirty="0"/>
              <a:t> – up-time, outages, service duration.</a:t>
            </a:r>
          </a:p>
          <a:p>
            <a:r>
              <a:rPr lang="en-US" sz="1850" b="1" i="1" dirty="0"/>
              <a:t>Reliability</a:t>
            </a:r>
            <a:r>
              <a:rPr lang="en-US" sz="1850" dirty="0"/>
              <a:t> – minimum time between failures, guaranteed rate of successful responses.</a:t>
            </a:r>
          </a:p>
          <a:p>
            <a:r>
              <a:rPr lang="en-US" sz="1850" b="1" i="1" dirty="0"/>
              <a:t>Performance</a:t>
            </a:r>
            <a:r>
              <a:rPr lang="en-US" sz="1850" dirty="0"/>
              <a:t> – capacity, response time, and delivery time guarantees.</a:t>
            </a:r>
          </a:p>
          <a:p>
            <a:r>
              <a:rPr lang="en-US" sz="1850" b="1" i="1" dirty="0"/>
              <a:t>Scalability</a:t>
            </a:r>
            <a:r>
              <a:rPr lang="en-US" sz="1850" dirty="0"/>
              <a:t> – capacity fluctuation and responsiveness guarantees.</a:t>
            </a:r>
          </a:p>
          <a:p>
            <a:r>
              <a:rPr lang="en-US" sz="1850" b="1" i="1" dirty="0"/>
              <a:t>Resiliency</a:t>
            </a:r>
            <a:r>
              <a:rPr lang="en-US" sz="1850" dirty="0"/>
              <a:t> – mean-time to switchover and recovery.</a:t>
            </a:r>
          </a:p>
        </p:txBody>
      </p:sp>
    </p:spTree>
    <p:extLst>
      <p:ext uri="{BB962C8B-B14F-4D97-AF65-F5344CB8AC3E}">
        <p14:creationId xmlns:p14="http://schemas.microsoft.com/office/powerpoint/2010/main" val="3776067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Quality Metrics (2)</a:t>
            </a:r>
          </a:p>
        </p:txBody>
      </p:sp>
      <p:sp>
        <p:nvSpPr>
          <p:cNvPr id="14" name="Content Placeholder 2"/>
          <p:cNvSpPr>
            <a:spLocks noGrp="1"/>
          </p:cNvSpPr>
          <p:nvPr>
            <p:ph idx="1"/>
          </p:nvPr>
        </p:nvSpPr>
        <p:spPr/>
        <p:txBody>
          <a:bodyPr>
            <a:normAutofit lnSpcReduction="10000"/>
          </a:bodyPr>
          <a:lstStyle/>
          <a:p>
            <a:r>
              <a:rPr lang="en-US" sz="1850" dirty="0"/>
              <a:t>Each service quality metric is ideally defined using the following characteristics:</a:t>
            </a:r>
          </a:p>
          <a:p>
            <a:r>
              <a:rPr lang="en-US" sz="1850" b="1" i="1" dirty="0"/>
              <a:t>Quantifiable</a:t>
            </a:r>
            <a:r>
              <a:rPr lang="en-US" sz="1850" dirty="0"/>
              <a:t> – The unit of measure is clearly set, absolute, and appropriate so that the metric can be based on quantitative measurements.</a:t>
            </a:r>
          </a:p>
          <a:p>
            <a:r>
              <a:rPr lang="en-US" sz="1850" b="1" i="1" dirty="0"/>
              <a:t>Repeatable</a:t>
            </a:r>
            <a:r>
              <a:rPr lang="en-US" sz="1850" dirty="0"/>
              <a:t> – The methods of measuring the metric need to yield identical results when repeated under identical conditions.</a:t>
            </a:r>
          </a:p>
          <a:p>
            <a:r>
              <a:rPr lang="en-US" sz="1850" b="1" i="1" dirty="0"/>
              <a:t>Comparable</a:t>
            </a:r>
            <a:r>
              <a:rPr lang="en-US" sz="1850" dirty="0"/>
              <a:t> – The units of measure used by a metric need to be standardized and comparable. For example, a service quality metric cannot measure smaller quantities of data in bits and larger quantities in bytes.</a:t>
            </a:r>
          </a:p>
          <a:p>
            <a:r>
              <a:rPr lang="en-US" sz="1850" b="1" i="1" dirty="0"/>
              <a:t>Easily</a:t>
            </a:r>
            <a:r>
              <a:rPr lang="en-US" sz="1850" dirty="0"/>
              <a:t> </a:t>
            </a:r>
            <a:r>
              <a:rPr lang="en-US" sz="1850" b="1" i="1" dirty="0"/>
              <a:t>Obtainable</a:t>
            </a:r>
            <a:r>
              <a:rPr lang="en-US" sz="1850" dirty="0"/>
              <a:t> – The metric needs to be based on a non-proprietary, common form of measurement that can be easily obtained and understood by cloud consumers.</a:t>
            </a:r>
          </a:p>
        </p:txBody>
      </p:sp>
    </p:spTree>
    <p:extLst>
      <p:ext uri="{BB962C8B-B14F-4D97-AF65-F5344CB8AC3E}">
        <p14:creationId xmlns:p14="http://schemas.microsoft.com/office/powerpoint/2010/main" val="868182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Availability Metrics – Availability Rate Metric</a:t>
            </a:r>
          </a:p>
        </p:txBody>
      </p:sp>
      <p:sp>
        <p:nvSpPr>
          <p:cNvPr id="14" name="Content Placeholder 2"/>
          <p:cNvSpPr>
            <a:spLocks noGrp="1"/>
          </p:cNvSpPr>
          <p:nvPr>
            <p:ph idx="1"/>
          </p:nvPr>
        </p:nvSpPr>
        <p:spPr/>
        <p:txBody>
          <a:bodyPr>
            <a:normAutofit/>
          </a:bodyPr>
          <a:lstStyle/>
          <a:p>
            <a:r>
              <a:rPr lang="en-US" sz="1850" dirty="0"/>
              <a:t>The overall availability of an IT resource is usually expressed as a percentage of up-time. For example, an IT resource that is always available will have an up-time of 100%.</a:t>
            </a:r>
          </a:p>
          <a:p>
            <a:r>
              <a:rPr lang="en-US" sz="1850" dirty="0"/>
              <a:t>Description – percentage of service up-time</a:t>
            </a:r>
          </a:p>
          <a:p>
            <a:r>
              <a:rPr lang="en-US" sz="1850" dirty="0"/>
              <a:t>Measurement – total up-time / total time</a:t>
            </a:r>
          </a:p>
          <a:p>
            <a:r>
              <a:rPr lang="en-US" sz="1850" dirty="0"/>
              <a:t>Frequency – weekly, monthly, yearly</a:t>
            </a:r>
          </a:p>
          <a:p>
            <a:r>
              <a:rPr lang="en-US" sz="1850" dirty="0"/>
              <a:t>Cloud Delivery Model – IaaS, PaaS, SaaS</a:t>
            </a:r>
          </a:p>
          <a:p>
            <a:r>
              <a:rPr lang="en-US" sz="1850" dirty="0"/>
              <a:t>Example – minimum 99.5% up-time</a:t>
            </a:r>
          </a:p>
        </p:txBody>
      </p:sp>
    </p:spTree>
    <p:extLst>
      <p:ext uri="{BB962C8B-B14F-4D97-AF65-F5344CB8AC3E}">
        <p14:creationId xmlns:p14="http://schemas.microsoft.com/office/powerpoint/2010/main" val="2611969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E75187A-205E-3241-9C9A-ABBB350EF2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721" y="951469"/>
            <a:ext cx="8357661" cy="4942703"/>
          </a:xfrm>
          <a:prstGeom prst="rect">
            <a:avLst/>
          </a:prstGeom>
        </p:spPr>
      </p:pic>
    </p:spTree>
    <p:extLst>
      <p:ext uri="{BB962C8B-B14F-4D97-AF65-F5344CB8AC3E}">
        <p14:creationId xmlns:p14="http://schemas.microsoft.com/office/powerpoint/2010/main" val="1995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Availability Metrics – Outage Duration Metric</a:t>
            </a:r>
          </a:p>
        </p:txBody>
      </p:sp>
      <p:sp>
        <p:nvSpPr>
          <p:cNvPr id="14" name="Content Placeholder 2"/>
          <p:cNvSpPr>
            <a:spLocks noGrp="1"/>
          </p:cNvSpPr>
          <p:nvPr>
            <p:ph idx="1"/>
          </p:nvPr>
        </p:nvSpPr>
        <p:spPr/>
        <p:txBody>
          <a:bodyPr>
            <a:normAutofit/>
          </a:bodyPr>
          <a:lstStyle/>
          <a:p>
            <a:r>
              <a:rPr lang="en-US" sz="1850" dirty="0"/>
              <a:t>This service quality metric is used to define both maximum and average continuous outage service-level targets.</a:t>
            </a:r>
          </a:p>
          <a:p>
            <a:r>
              <a:rPr lang="en-US" sz="1850" dirty="0"/>
              <a:t>Description – duration of a single outage</a:t>
            </a:r>
          </a:p>
          <a:p>
            <a:r>
              <a:rPr lang="en-US" sz="1850" dirty="0"/>
              <a:t>Measurement – date/time of outage end – date/time of outage start</a:t>
            </a:r>
          </a:p>
          <a:p>
            <a:r>
              <a:rPr lang="en-US" sz="1850" dirty="0"/>
              <a:t>Frequency – per event</a:t>
            </a:r>
          </a:p>
          <a:p>
            <a:r>
              <a:rPr lang="en-US" sz="1850" dirty="0"/>
              <a:t>Cloud Delivery Model – IaaS, PaaS, SaaS</a:t>
            </a:r>
          </a:p>
          <a:p>
            <a:r>
              <a:rPr lang="en-US" sz="1850" dirty="0"/>
              <a:t>Example – 1 hour maximum, 15 minute average”</a:t>
            </a:r>
          </a:p>
        </p:txBody>
      </p:sp>
    </p:spTree>
    <p:extLst>
      <p:ext uri="{BB962C8B-B14F-4D97-AF65-F5344CB8AC3E}">
        <p14:creationId xmlns:p14="http://schemas.microsoft.com/office/powerpoint/2010/main" val="319506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Service Reliability Metrics - MTBF</a:t>
            </a:r>
          </a:p>
        </p:txBody>
      </p:sp>
      <p:sp>
        <p:nvSpPr>
          <p:cNvPr id="14" name="Content Placeholder 2"/>
          <p:cNvSpPr>
            <a:spLocks noGrp="1"/>
          </p:cNvSpPr>
          <p:nvPr>
            <p:ph idx="1"/>
          </p:nvPr>
        </p:nvSpPr>
        <p:spPr/>
        <p:txBody>
          <a:bodyPr>
            <a:normAutofit/>
          </a:bodyPr>
          <a:lstStyle/>
          <a:p>
            <a:r>
              <a:rPr lang="en-US" sz="1850" dirty="0"/>
              <a:t>Reliability focuses on how often the service performs as expected, which requires the service to remain in an operational and available state. Mean-Time Between Failures (MTBF) Metric include:</a:t>
            </a:r>
          </a:p>
          <a:p>
            <a:r>
              <a:rPr lang="en-US" sz="1850" dirty="0"/>
              <a:t>Description – expected time between consecutive service failures</a:t>
            </a:r>
          </a:p>
          <a:p>
            <a:r>
              <a:rPr lang="en-US" sz="1850" dirty="0"/>
              <a:t>Measurement – </a:t>
            </a:r>
            <a:r>
              <a:rPr lang="el-GR" sz="1850" dirty="0"/>
              <a:t>Σ, </a:t>
            </a:r>
            <a:r>
              <a:rPr lang="en-US" sz="1850" dirty="0"/>
              <a:t>normal operational period duration / number of failures</a:t>
            </a:r>
          </a:p>
          <a:p>
            <a:r>
              <a:rPr lang="en-US" sz="1850" dirty="0"/>
              <a:t>Frequency – monthly, yearly</a:t>
            </a:r>
          </a:p>
          <a:p>
            <a:r>
              <a:rPr lang="en-US" sz="1850" dirty="0"/>
              <a:t>Cloud Delivery Model – IaaS, PaaS</a:t>
            </a:r>
          </a:p>
          <a:p>
            <a:r>
              <a:rPr lang="en-US" sz="1850" dirty="0"/>
              <a:t>Example – 90 day average”</a:t>
            </a:r>
          </a:p>
        </p:txBody>
      </p:sp>
    </p:spTree>
    <p:extLst>
      <p:ext uri="{BB962C8B-B14F-4D97-AF65-F5344CB8AC3E}">
        <p14:creationId xmlns:p14="http://schemas.microsoft.com/office/powerpoint/2010/main" val="212005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Banded Design Blue 16x9</Template>
  <TotalTime>451</TotalTime>
  <Words>1249</Words>
  <Application>Microsoft Macintosh PowerPoint</Application>
  <PresentationFormat>On-screen Show (4:3)</PresentationFormat>
  <Paragraphs>97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Corbel</vt:lpstr>
      <vt:lpstr>Euphemia</vt:lpstr>
      <vt:lpstr>Banded Design Blue 16x9</vt:lpstr>
      <vt:lpstr>Working With Cloud - 3</vt:lpstr>
      <vt:lpstr>Service Quality Metrics and SLA Models</vt:lpstr>
      <vt:lpstr>Introduction</vt:lpstr>
      <vt:lpstr>Service Quality Metrics</vt:lpstr>
      <vt:lpstr>Service Quality Metrics (2)</vt:lpstr>
      <vt:lpstr>Service Availability Metrics – Availability Rate Metric</vt:lpstr>
      <vt:lpstr>PowerPoint Presentation</vt:lpstr>
      <vt:lpstr>Service Availability Metrics – Outage Duration Metric</vt:lpstr>
      <vt:lpstr>Service Reliability Metrics - MTBF</vt:lpstr>
      <vt:lpstr>Service Reliability Metrics – Reliability Rate Metric</vt:lpstr>
      <vt:lpstr>Service Performance Metrics</vt:lpstr>
      <vt:lpstr>Service Scalability Metrics</vt:lpstr>
      <vt:lpstr>Service Resiliency Metrics</vt:lpstr>
      <vt:lpstr>Service Resiliency Metrics (2)</vt:lpstr>
      <vt:lpstr>PowerPoint Presentation</vt:lpstr>
      <vt:lpstr>SLA Guidelines – best practices and recommendations</vt:lpstr>
      <vt:lpstr>SLA Guidelines – best practices and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Delivery Model Considerations</dc:title>
  <dc:creator>Joey Thumthawatworn</dc:creator>
  <cp:lastModifiedBy>Joey Thumthawatworn</cp:lastModifiedBy>
  <cp:revision>64</cp:revision>
  <dcterms:created xsi:type="dcterms:W3CDTF">2018-10-31T04:26:33Z</dcterms:created>
  <dcterms:modified xsi:type="dcterms:W3CDTF">2018-11-11T07:32:13Z</dcterms:modified>
</cp:coreProperties>
</file>