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4" r:id="rId6"/>
    <p:sldId id="260" r:id="rId7"/>
    <p:sldId id="265" r:id="rId8"/>
    <p:sldId id="266" r:id="rId9"/>
    <p:sldId id="267" r:id="rId10"/>
    <p:sldId id="268" r:id="rId11"/>
    <p:sldId id="269" r:id="rId12"/>
    <p:sldId id="270" r:id="rId13"/>
    <p:sldId id="271" r:id="rId14"/>
    <p:sldId id="272" r:id="rId15"/>
    <p:sldId id="274" r:id="rId16"/>
    <p:sldId id="273" r:id="rId17"/>
    <p:sldId id="277" r:id="rId18"/>
    <p:sldId id="261" r:id="rId19"/>
    <p:sldId id="279" r:id="rId20"/>
    <p:sldId id="278" r:id="rId21"/>
    <p:sldId id="262" r:id="rId22"/>
    <p:sldId id="280" r:id="rId23"/>
    <p:sldId id="281" r:id="rId24"/>
    <p:sldId id="263"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93"/>
  </p:normalViewPr>
  <p:slideViewPr>
    <p:cSldViewPr snapToGrid="0" snapToObjects="1">
      <p:cViewPr varScale="1">
        <p:scale>
          <a:sx n="139" d="100"/>
          <a:sy n="139" d="100"/>
        </p:scale>
        <p:origin x="30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EEC026-CBEB-5942-B597-2E8E70A3A941}" type="datetimeFigureOut">
              <a:rPr lang="en-US" smtClean="0"/>
              <a:t>4/8/18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F58F2-335A-064A-8BB6-C7750238172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EC026-CBEB-5942-B597-2E8E70A3A941}" type="datetimeFigureOut">
              <a:rPr lang="en-US" smtClean="0"/>
              <a:t>4/8/18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F58F2-335A-064A-8BB6-C775023817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EC026-CBEB-5942-B597-2E8E70A3A941}" type="datetimeFigureOut">
              <a:rPr lang="en-US" smtClean="0"/>
              <a:t>4/8/18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F58F2-335A-064A-8BB6-C775023817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EC026-CBEB-5942-B597-2E8E70A3A941}" type="datetimeFigureOut">
              <a:rPr lang="en-US" smtClean="0"/>
              <a:t>4/8/18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F58F2-335A-064A-8BB6-C775023817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EC026-CBEB-5942-B597-2E8E70A3A941}" type="datetimeFigureOut">
              <a:rPr lang="en-US" smtClean="0"/>
              <a:t>4/8/18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F58F2-335A-064A-8BB6-C7750238172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EEC026-CBEB-5942-B597-2E8E70A3A941}" type="datetimeFigureOut">
              <a:rPr lang="en-US" smtClean="0"/>
              <a:t>4/8/18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F58F2-335A-064A-8BB6-C775023817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EEC026-CBEB-5942-B597-2E8E70A3A941}" type="datetimeFigureOut">
              <a:rPr lang="en-US" smtClean="0"/>
              <a:t>4/8/18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F58F2-335A-064A-8BB6-C775023817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EEC026-CBEB-5942-B597-2E8E70A3A941}" type="datetimeFigureOut">
              <a:rPr lang="en-US" smtClean="0"/>
              <a:t>4/8/18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F58F2-335A-064A-8BB6-C775023817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EC026-CBEB-5942-B597-2E8E70A3A941}" type="datetimeFigureOut">
              <a:rPr lang="en-US" smtClean="0"/>
              <a:t>4/8/18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F58F2-335A-064A-8BB6-C775023817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EC026-CBEB-5942-B597-2E8E70A3A941}" type="datetimeFigureOut">
              <a:rPr lang="en-US" smtClean="0"/>
              <a:t>4/8/18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F58F2-335A-064A-8BB6-C7750238172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EC026-CBEB-5942-B597-2E8E70A3A941}" type="datetimeFigureOut">
              <a:rPr lang="en-US" smtClean="0"/>
              <a:t>4/8/18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F58F2-335A-064A-8BB6-C775023817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FEEC026-CBEB-5942-B597-2E8E70A3A941}" type="datetimeFigureOut">
              <a:rPr lang="en-US" smtClean="0"/>
              <a:t>4/8/18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49F58F2-335A-064A-8BB6-C77502381729}" type="slidenum">
              <a:rPr lang="en-US" smtClean="0"/>
              <a:t>‹#›</a:t>
            </a:fld>
            <a:endParaRPr lang="en-US"/>
          </a:p>
        </p:txBody>
      </p:sp>
    </p:spTree>
    <p:extLst>
      <p:ext uri="{BB962C8B-B14F-4D97-AF65-F5344CB8AC3E}">
        <p14:creationId xmlns:p14="http://schemas.microsoft.com/office/powerpoint/2010/main" val="725976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1" Type="http://schemas.openxmlformats.org/officeDocument/2006/relationships/slideLayout" Target="../slideLayouts/slideLayout7.xml"/><Relationship Id="rId2" Type="http://schemas.openxmlformats.org/officeDocument/2006/relationships/image" Target="../media/image16.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Foundation Protection</a:t>
            </a:r>
            <a:endParaRPr lang="en-US" dirty="0"/>
          </a:p>
        </p:txBody>
      </p:sp>
      <p:sp>
        <p:nvSpPr>
          <p:cNvPr id="3" name="Subtitle 2"/>
          <p:cNvSpPr>
            <a:spLocks noGrp="1"/>
          </p:cNvSpPr>
          <p:nvPr>
            <p:ph type="subTitle" idx="1"/>
          </p:nvPr>
        </p:nvSpPr>
        <p:spPr/>
        <p:txBody>
          <a:bodyPr/>
          <a:lstStyle/>
          <a:p>
            <a:r>
              <a:rPr lang="en-US" dirty="0" smtClean="0"/>
              <a:t>Chapter 10 - 13</a:t>
            </a:r>
            <a:endParaRPr lang="en-US" dirty="0"/>
          </a:p>
        </p:txBody>
      </p:sp>
    </p:spTree>
    <p:extLst>
      <p:ext uri="{BB962C8B-B14F-4D97-AF65-F5344CB8AC3E}">
        <p14:creationId xmlns:p14="http://schemas.microsoft.com/office/powerpoint/2010/main" val="15151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Role-Based Views</a:t>
            </a:r>
          </a:p>
        </p:txBody>
      </p:sp>
      <p:sp>
        <p:nvSpPr>
          <p:cNvPr id="27651" name="Rectangle 3"/>
          <p:cNvSpPr>
            <a:spLocks noGrp="1" noChangeArrowheads="1"/>
          </p:cNvSpPr>
          <p:nvPr>
            <p:ph idx="1"/>
          </p:nvPr>
        </p:nvSpPr>
        <p:spPr/>
        <p:txBody>
          <a:bodyPr/>
          <a:lstStyle/>
          <a:p>
            <a:pPr>
              <a:lnSpc>
                <a:spcPct val="75000"/>
              </a:lnSpc>
            </a:pPr>
            <a:r>
              <a:rPr lang="en-US" altLang="en-US" sz="1800"/>
              <a:t>Root View</a:t>
            </a:r>
          </a:p>
          <a:p>
            <a:pPr marL="478631" lvl="1" indent="-8335">
              <a:lnSpc>
                <a:spcPct val="75000"/>
              </a:lnSpc>
              <a:buNone/>
            </a:pPr>
            <a:r>
              <a:rPr lang="en-US" altLang="en-US" sz="1500"/>
              <a:t>To configure any view for the system, the administrator must be in the root view. Root view has all of the access privileges as a user who has level 15 privileges.  </a:t>
            </a:r>
          </a:p>
          <a:p>
            <a:pPr>
              <a:lnSpc>
                <a:spcPct val="75000"/>
              </a:lnSpc>
            </a:pPr>
            <a:r>
              <a:rPr lang="en-US" altLang="en-US" sz="1800"/>
              <a:t>CLI View</a:t>
            </a:r>
          </a:p>
          <a:p>
            <a:pPr marL="478631" lvl="1" indent="-8335">
              <a:lnSpc>
                <a:spcPct val="75000"/>
              </a:lnSpc>
              <a:buNone/>
            </a:pPr>
            <a:r>
              <a:rPr lang="en-US" altLang="en-US" sz="1500"/>
              <a:t>A specific set of commands can be bundled into a “CLI view”. Each view must be assigned all commands associated with that view and there is no inheritance of commands from other views.  Additionally, commands may be reused within several views. </a:t>
            </a:r>
          </a:p>
          <a:p>
            <a:pPr>
              <a:lnSpc>
                <a:spcPct val="75000"/>
              </a:lnSpc>
            </a:pPr>
            <a:r>
              <a:rPr lang="en-US" altLang="en-US" sz="1800"/>
              <a:t>Superview</a:t>
            </a:r>
          </a:p>
          <a:p>
            <a:pPr marL="478631" lvl="1" indent="-8335">
              <a:lnSpc>
                <a:spcPct val="75000"/>
              </a:lnSpc>
              <a:buNone/>
            </a:pPr>
            <a:r>
              <a:rPr lang="en-US" altLang="en-US" sz="1500"/>
              <a:t>Allow a network administrator to assign users and groups of users multiple CLI views at once instead of having to assign a single CLI view per user with all commands associated to that one CLI view. </a:t>
            </a:r>
          </a:p>
        </p:txBody>
      </p:sp>
    </p:spTree>
    <p:extLst>
      <p:ext uri="{BB962C8B-B14F-4D97-AF65-F5344CB8AC3E}">
        <p14:creationId xmlns:p14="http://schemas.microsoft.com/office/powerpoint/2010/main" val="1664353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0" y="274638"/>
            <a:ext cx="7886700" cy="993775"/>
          </a:xfrm>
        </p:spPr>
        <p:txBody>
          <a:bodyPr/>
          <a:lstStyle/>
          <a:p>
            <a:r>
              <a:rPr lang="en-US" altLang="en-US"/>
              <a:t>Role-Based Views</a:t>
            </a:r>
          </a:p>
        </p:txBody>
      </p:sp>
      <p:graphicFrame>
        <p:nvGraphicFramePr>
          <p:cNvPr id="3074" name="Object 4"/>
          <p:cNvGraphicFramePr>
            <a:graphicFrameLocks noChangeAspect="1"/>
          </p:cNvGraphicFramePr>
          <p:nvPr/>
        </p:nvGraphicFramePr>
        <p:xfrm>
          <a:off x="1657351" y="1200150"/>
          <a:ext cx="5956697" cy="3443288"/>
        </p:xfrm>
        <a:graphic>
          <a:graphicData uri="http://schemas.openxmlformats.org/presentationml/2006/ole">
            <mc:AlternateContent xmlns:mc="http://schemas.openxmlformats.org/markup-compatibility/2006">
              <mc:Choice xmlns:v="urn:schemas-microsoft-com:vml" Requires="v">
                <p:oleObj spid="_x0000_s3084" name="Bitmap Image" r:id="rId3" imgW="7942857" imgH="4590476" progId="Paint.Picture">
                  <p:embed/>
                </p:oleObj>
              </mc:Choice>
              <mc:Fallback>
                <p:oleObj name="Bitmap Image" r:id="rId3" imgW="7942857" imgH="459047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1" y="1200150"/>
                        <a:ext cx="5956697" cy="344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72561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Creating and Managing a View</a:t>
            </a:r>
          </a:p>
        </p:txBody>
      </p:sp>
      <p:sp>
        <p:nvSpPr>
          <p:cNvPr id="28675" name="Rectangle 3"/>
          <p:cNvSpPr>
            <a:spLocks noGrp="1" noChangeArrowheads="1"/>
          </p:cNvSpPr>
          <p:nvPr>
            <p:ph idx="1"/>
          </p:nvPr>
        </p:nvSpPr>
        <p:spPr/>
        <p:txBody>
          <a:bodyPr/>
          <a:lstStyle/>
          <a:p>
            <a:pPr marL="303610" indent="-303610">
              <a:lnSpc>
                <a:spcPct val="85000"/>
              </a:lnSpc>
              <a:buFontTx/>
              <a:buAutoNum type="arabicPeriod"/>
            </a:pPr>
            <a:r>
              <a:rPr lang="en-US" altLang="en-US" sz="1500"/>
              <a:t>Enable aaa with the global configuration command </a:t>
            </a:r>
            <a:r>
              <a:rPr lang="en-US" altLang="en-US" sz="1500" b="1">
                <a:latin typeface="Courier New" charset="0"/>
                <a:ea typeface="Courier New" charset="0"/>
                <a:cs typeface="Courier New" charset="0"/>
              </a:rPr>
              <a:t>aaa new-model</a:t>
            </a:r>
            <a:r>
              <a:rPr lang="en-US" altLang="en-US" sz="1500"/>
              <a:t>. Exit, and enter the root view with the command </a:t>
            </a:r>
            <a:r>
              <a:rPr lang="en-US" altLang="en-US" sz="1500" b="1">
                <a:latin typeface="Courier New" charset="0"/>
                <a:ea typeface="Courier New" charset="0"/>
                <a:cs typeface="Courier New" charset="0"/>
              </a:rPr>
              <a:t>enable view</a:t>
            </a:r>
            <a:r>
              <a:rPr lang="en-US" altLang="en-US" sz="1500">
                <a:latin typeface="Courier New" charset="0"/>
                <a:ea typeface="Courier New" charset="0"/>
                <a:cs typeface="Courier New" charset="0"/>
              </a:rPr>
              <a:t> command</a:t>
            </a:r>
            <a:r>
              <a:rPr lang="en-US" altLang="en-US" sz="1500"/>
              <a:t>.</a:t>
            </a:r>
            <a:endParaRPr lang="en-US" altLang="en-US" sz="1500" b="1"/>
          </a:p>
          <a:p>
            <a:pPr marL="303610" indent="-303610">
              <a:lnSpc>
                <a:spcPct val="85000"/>
              </a:lnSpc>
              <a:buFontTx/>
              <a:buAutoNum type="arabicPeriod"/>
            </a:pPr>
            <a:r>
              <a:rPr lang="en-US" altLang="en-US" sz="1500"/>
              <a:t>Create a view using the </a:t>
            </a:r>
            <a:r>
              <a:rPr lang="en-US" altLang="en-US" sz="1500" b="1">
                <a:latin typeface="Courier New" charset="0"/>
                <a:ea typeface="Courier New" charset="0"/>
                <a:cs typeface="Courier New" charset="0"/>
              </a:rPr>
              <a:t>parser view </a:t>
            </a:r>
            <a:r>
              <a:rPr lang="en-US" altLang="en-US" sz="1500" i="1">
                <a:latin typeface="Courier New" charset="0"/>
                <a:ea typeface="Courier New" charset="0"/>
                <a:cs typeface="Courier New" charset="0"/>
              </a:rPr>
              <a:t>view-name</a:t>
            </a:r>
            <a:r>
              <a:rPr lang="en-US" altLang="en-US" sz="1500" i="1"/>
              <a:t> </a:t>
            </a:r>
            <a:r>
              <a:rPr lang="en-US" altLang="en-US" sz="1500"/>
              <a:t>command. </a:t>
            </a:r>
            <a:r>
              <a:rPr lang="en-US" altLang="en-US" sz="1500" i="1"/>
              <a:t> </a:t>
            </a:r>
            <a:endParaRPr lang="en-US" altLang="en-US" sz="1500" b="1"/>
          </a:p>
          <a:p>
            <a:pPr marL="303610" indent="-303610">
              <a:lnSpc>
                <a:spcPct val="85000"/>
              </a:lnSpc>
              <a:buFontTx/>
              <a:buAutoNum type="arabicPeriod"/>
            </a:pPr>
            <a:r>
              <a:rPr lang="en-US" altLang="en-US" sz="1500"/>
              <a:t>Assign a secret password to the view using the </a:t>
            </a:r>
            <a:r>
              <a:rPr lang="en-US" altLang="en-US" sz="1500" b="1">
                <a:latin typeface="Courier New" charset="0"/>
                <a:ea typeface="Courier New" charset="0"/>
                <a:cs typeface="Courier New" charset="0"/>
              </a:rPr>
              <a:t>secret </a:t>
            </a:r>
            <a:r>
              <a:rPr lang="en-US" altLang="en-US" sz="1500" i="1">
                <a:latin typeface="Courier New" charset="0"/>
                <a:ea typeface="Courier New" charset="0"/>
                <a:cs typeface="Courier New" charset="0"/>
              </a:rPr>
              <a:t>encrypted-password</a:t>
            </a:r>
            <a:r>
              <a:rPr lang="en-US" altLang="en-US" sz="1500"/>
              <a:t> command.</a:t>
            </a:r>
            <a:endParaRPr lang="en-US" altLang="en-US" sz="1500" b="1"/>
          </a:p>
          <a:p>
            <a:pPr marL="303610" indent="-303610">
              <a:lnSpc>
                <a:spcPct val="85000"/>
              </a:lnSpc>
              <a:buFontTx/>
              <a:buAutoNum type="arabicPeriod"/>
            </a:pPr>
            <a:r>
              <a:rPr lang="en-US" altLang="en-US" sz="1500"/>
              <a:t>Assign commands to the selected view using the </a:t>
            </a:r>
            <a:r>
              <a:rPr lang="en-US" altLang="en-US" sz="1500" i="1">
                <a:latin typeface="Courier New" charset="0"/>
                <a:ea typeface="Courier New" charset="0"/>
                <a:cs typeface="Courier New" charset="0"/>
              </a:rPr>
              <a:t>parser-mode </a:t>
            </a:r>
            <a:r>
              <a:rPr lang="en-US" altLang="en-US" sz="1500">
                <a:latin typeface="Courier New" charset="0"/>
                <a:ea typeface="Courier New" charset="0"/>
                <a:cs typeface="Courier New" charset="0"/>
              </a:rPr>
              <a:t>{</a:t>
            </a:r>
            <a:r>
              <a:rPr lang="en-US" altLang="en-US" sz="1500" b="1">
                <a:latin typeface="Courier New" charset="0"/>
                <a:ea typeface="Courier New" charset="0"/>
                <a:cs typeface="Courier New" charset="0"/>
              </a:rPr>
              <a:t>include </a:t>
            </a:r>
            <a:r>
              <a:rPr lang="en-US" altLang="en-US" sz="1500">
                <a:latin typeface="Courier New" charset="0"/>
                <a:ea typeface="Courier New" charset="0"/>
                <a:cs typeface="Courier New" charset="0"/>
              </a:rPr>
              <a:t>|</a:t>
            </a:r>
            <a:r>
              <a:rPr lang="en-US" altLang="en-US" sz="1500" b="1">
                <a:latin typeface="Courier New" charset="0"/>
                <a:ea typeface="Courier New" charset="0"/>
                <a:cs typeface="Courier New" charset="0"/>
              </a:rPr>
              <a:t> include-exclusive </a:t>
            </a:r>
            <a:r>
              <a:rPr lang="en-US" altLang="en-US" sz="1500">
                <a:latin typeface="Courier New" charset="0"/>
                <a:ea typeface="Courier New" charset="0"/>
                <a:cs typeface="Courier New" charset="0"/>
              </a:rPr>
              <a:t>|</a:t>
            </a:r>
            <a:r>
              <a:rPr lang="en-US" altLang="en-US" sz="1500" b="1">
                <a:latin typeface="Courier New" charset="0"/>
                <a:ea typeface="Courier New" charset="0"/>
                <a:cs typeface="Courier New" charset="0"/>
              </a:rPr>
              <a:t> exclude</a:t>
            </a:r>
            <a:r>
              <a:rPr lang="en-US" altLang="en-US" sz="1500">
                <a:latin typeface="Courier New" charset="0"/>
                <a:ea typeface="Courier New" charset="0"/>
                <a:cs typeface="Courier New" charset="0"/>
              </a:rPr>
              <a:t>} [</a:t>
            </a:r>
            <a:r>
              <a:rPr lang="en-US" altLang="en-US" sz="1500" b="1">
                <a:latin typeface="Courier New" charset="0"/>
                <a:ea typeface="Courier New" charset="0"/>
                <a:cs typeface="Courier New" charset="0"/>
              </a:rPr>
              <a:t>all</a:t>
            </a:r>
            <a:r>
              <a:rPr lang="en-US" altLang="en-US" sz="1500">
                <a:latin typeface="Courier New" charset="0"/>
                <a:ea typeface="Courier New" charset="0"/>
                <a:cs typeface="Courier New" charset="0"/>
              </a:rPr>
              <a:t>] [</a:t>
            </a:r>
            <a:r>
              <a:rPr lang="en-US" altLang="en-US" sz="1500" b="1">
                <a:latin typeface="Courier New" charset="0"/>
                <a:ea typeface="Courier New" charset="0"/>
                <a:cs typeface="Courier New" charset="0"/>
              </a:rPr>
              <a:t>interface </a:t>
            </a:r>
            <a:r>
              <a:rPr lang="en-US" altLang="en-US" sz="1500" i="1">
                <a:latin typeface="Courier New" charset="0"/>
                <a:ea typeface="Courier New" charset="0"/>
                <a:cs typeface="Courier New" charset="0"/>
              </a:rPr>
              <a:t>interface-name | command]</a:t>
            </a:r>
            <a:r>
              <a:rPr lang="en-US" altLang="en-US" sz="1500" i="1"/>
              <a:t> </a:t>
            </a:r>
            <a:r>
              <a:rPr lang="en-US" altLang="en-US" sz="1500" b="1"/>
              <a:t> </a:t>
            </a:r>
            <a:r>
              <a:rPr lang="en-US" altLang="en-US" sz="1500"/>
              <a:t>command in view configuration mode.</a:t>
            </a:r>
            <a:endParaRPr lang="en-US" altLang="en-US" sz="1500" b="1"/>
          </a:p>
          <a:p>
            <a:pPr marL="303610" indent="-303610">
              <a:lnSpc>
                <a:spcPct val="85000"/>
              </a:lnSpc>
              <a:buFontTx/>
              <a:buAutoNum type="arabicPeriod"/>
            </a:pPr>
            <a:r>
              <a:rPr lang="en-US" altLang="en-US" sz="1500"/>
              <a:t>Exit the view configuration mode by typing the command </a:t>
            </a:r>
            <a:r>
              <a:rPr lang="en-US" altLang="en-US" sz="1500" b="1">
                <a:latin typeface="Courier New" charset="0"/>
                <a:ea typeface="Courier New" charset="0"/>
                <a:cs typeface="Courier New" charset="0"/>
              </a:rPr>
              <a:t>exit</a:t>
            </a:r>
            <a:r>
              <a:rPr lang="en-US" altLang="en-US" sz="1500" b="1"/>
              <a:t>.</a:t>
            </a:r>
          </a:p>
        </p:txBody>
      </p:sp>
    </p:spTree>
    <p:extLst>
      <p:ext uri="{BB962C8B-B14F-4D97-AF65-F5344CB8AC3E}">
        <p14:creationId xmlns:p14="http://schemas.microsoft.com/office/powerpoint/2010/main" val="262458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Components and Versions</a:t>
            </a:r>
            <a:endParaRPr lang="en-US" dirty="0"/>
          </a:p>
        </p:txBody>
      </p:sp>
      <p:pic>
        <p:nvPicPr>
          <p:cNvPr id="4" name="Content Placeholder 3"/>
          <p:cNvPicPr>
            <a:picLocks noGrp="1" noChangeAspect="1"/>
          </p:cNvPicPr>
          <p:nvPr>
            <p:ph idx="1"/>
          </p:nvPr>
        </p:nvPicPr>
        <p:blipFill>
          <a:blip r:embed="rId2"/>
          <a:stretch>
            <a:fillRect/>
          </a:stretch>
        </p:blipFill>
        <p:spPr>
          <a:xfrm>
            <a:off x="869950" y="1547019"/>
            <a:ext cx="7404100" cy="2908300"/>
          </a:xfrm>
          <a:prstGeom prst="rect">
            <a:avLst/>
          </a:prstGeom>
        </p:spPr>
      </p:pic>
    </p:spTree>
    <p:extLst>
      <p:ext uri="{BB962C8B-B14F-4D97-AF65-F5344CB8AC3E}">
        <p14:creationId xmlns:p14="http://schemas.microsoft.com/office/powerpoint/2010/main" val="201531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SNMP Versions</a:t>
            </a:r>
            <a:endParaRPr lang="en-US" dirty="0"/>
          </a:p>
        </p:txBody>
      </p:sp>
      <p:pic>
        <p:nvPicPr>
          <p:cNvPr id="4" name="Content Placeholder 3"/>
          <p:cNvPicPr>
            <a:picLocks noGrp="1" noChangeAspect="1"/>
          </p:cNvPicPr>
          <p:nvPr>
            <p:ph idx="1"/>
          </p:nvPr>
        </p:nvPicPr>
        <p:blipFill>
          <a:blip r:embed="rId2"/>
          <a:stretch>
            <a:fillRect/>
          </a:stretch>
        </p:blipFill>
        <p:spPr>
          <a:xfrm>
            <a:off x="628650" y="1804271"/>
            <a:ext cx="7886700" cy="2393795"/>
          </a:xfrm>
          <a:prstGeom prst="rect">
            <a:avLst/>
          </a:prstGeom>
        </p:spPr>
      </p:pic>
    </p:spTree>
    <p:extLst>
      <p:ext uri="{BB962C8B-B14F-4D97-AF65-F5344CB8AC3E}">
        <p14:creationId xmlns:p14="http://schemas.microsoft.com/office/powerpoint/2010/main" val="16541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SNMPv3</a:t>
            </a:r>
          </a:p>
        </p:txBody>
      </p:sp>
      <p:sp>
        <p:nvSpPr>
          <p:cNvPr id="52227" name="Text Box 4"/>
          <p:cNvSpPr txBox="1">
            <a:spLocks noChangeArrowheads="1"/>
          </p:cNvSpPr>
          <p:nvPr/>
        </p:nvSpPr>
        <p:spPr bwMode="auto">
          <a:xfrm>
            <a:off x="3257550" y="3971925"/>
            <a:ext cx="2857500" cy="98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61593" tIns="30796" rIns="61593" bIns="30796">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500" b="0"/>
              <a:t>Agent may enforce </a:t>
            </a:r>
            <a:r>
              <a:rPr lang="en-US" altLang="en-US" sz="1500" b="0">
                <a:solidFill>
                  <a:schemeClr val="accent2"/>
                </a:solidFill>
              </a:rPr>
              <a:t>access</a:t>
            </a:r>
            <a:r>
              <a:rPr lang="en-US" altLang="en-US" sz="1500" b="0">
                <a:solidFill>
                  <a:srgbClr val="FF0000"/>
                </a:solidFill>
              </a:rPr>
              <a:t> </a:t>
            </a:r>
            <a:r>
              <a:rPr lang="en-US" altLang="en-US" sz="1500" b="0">
                <a:solidFill>
                  <a:schemeClr val="accent2"/>
                </a:solidFill>
              </a:rPr>
              <a:t>control</a:t>
            </a:r>
            <a:r>
              <a:rPr lang="en-US" altLang="en-US" sz="1500" b="0"/>
              <a:t> to restrict each principal</a:t>
            </a:r>
            <a:r>
              <a:rPr lang="en-US" altLang="en-US" sz="1500" b="0" i="1"/>
              <a:t> </a:t>
            </a:r>
            <a:r>
              <a:rPr lang="en-US" altLang="en-US" sz="1500" b="0"/>
              <a:t>to certain actions on certain portions of its data.</a:t>
            </a:r>
          </a:p>
        </p:txBody>
      </p:sp>
      <p:sp>
        <p:nvSpPr>
          <p:cNvPr id="52228" name="Line 5"/>
          <p:cNvSpPr>
            <a:spLocks noChangeShapeType="1"/>
          </p:cNvSpPr>
          <p:nvPr/>
        </p:nvSpPr>
        <p:spPr bwMode="auto">
          <a:xfrm flipV="1">
            <a:off x="2543175" y="1614488"/>
            <a:ext cx="4000500" cy="280035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lIns="61593" tIns="30796" rIns="61593" bIns="30796"/>
          <a:lstStyle/>
          <a:p>
            <a:endParaRPr lang="en-US" sz="1350"/>
          </a:p>
        </p:txBody>
      </p:sp>
      <p:sp>
        <p:nvSpPr>
          <p:cNvPr id="52229" name="Line 6"/>
          <p:cNvSpPr>
            <a:spLocks noChangeShapeType="1"/>
          </p:cNvSpPr>
          <p:nvPr/>
        </p:nvSpPr>
        <p:spPr bwMode="auto">
          <a:xfrm>
            <a:off x="2143125" y="3043238"/>
            <a:ext cx="2971800" cy="1191"/>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lIns="61593" tIns="30796" rIns="61593" bIns="30796"/>
          <a:lstStyle/>
          <a:p>
            <a:endParaRPr lang="en-US" sz="1350"/>
          </a:p>
        </p:txBody>
      </p:sp>
      <p:sp>
        <p:nvSpPr>
          <p:cNvPr id="52230" name="Line 7"/>
          <p:cNvSpPr>
            <a:spLocks noChangeShapeType="1"/>
          </p:cNvSpPr>
          <p:nvPr/>
        </p:nvSpPr>
        <p:spPr bwMode="auto">
          <a:xfrm flipH="1" flipV="1">
            <a:off x="2486025" y="1785938"/>
            <a:ext cx="4057650" cy="24003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lIns="61593" tIns="30796" rIns="61593" bIns="30796"/>
          <a:lstStyle/>
          <a:p>
            <a:endParaRPr lang="en-US" sz="1350"/>
          </a:p>
        </p:txBody>
      </p:sp>
      <p:sp>
        <p:nvSpPr>
          <p:cNvPr id="52231" name="Line 8"/>
          <p:cNvSpPr>
            <a:spLocks noChangeShapeType="1"/>
          </p:cNvSpPr>
          <p:nvPr/>
        </p:nvSpPr>
        <p:spPr bwMode="auto">
          <a:xfrm flipH="1">
            <a:off x="4371975" y="2357438"/>
            <a:ext cx="2743200" cy="3429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lIns="61593" tIns="30796" rIns="61593" bIns="30796"/>
          <a:lstStyle/>
          <a:p>
            <a:endParaRPr lang="en-US" sz="1350"/>
          </a:p>
        </p:txBody>
      </p:sp>
      <p:sp>
        <p:nvSpPr>
          <p:cNvPr id="52232" name="Line 9"/>
          <p:cNvSpPr>
            <a:spLocks noChangeShapeType="1"/>
          </p:cNvSpPr>
          <p:nvPr/>
        </p:nvSpPr>
        <p:spPr bwMode="auto">
          <a:xfrm flipH="1" flipV="1">
            <a:off x="4429125" y="2871788"/>
            <a:ext cx="2743200" cy="3429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lIns="61593" tIns="30796" rIns="61593" bIns="30796"/>
          <a:lstStyle/>
          <a:p>
            <a:endParaRPr lang="en-US" sz="1350"/>
          </a:p>
        </p:txBody>
      </p:sp>
      <p:sp>
        <p:nvSpPr>
          <p:cNvPr id="52233" name="Text Box 10"/>
          <p:cNvSpPr txBox="1">
            <a:spLocks noChangeArrowheads="1"/>
          </p:cNvSpPr>
          <p:nvPr/>
        </p:nvSpPr>
        <p:spPr bwMode="auto">
          <a:xfrm>
            <a:off x="5868591" y="4469607"/>
            <a:ext cx="914400" cy="36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61593" tIns="30796" rIns="61593" bIns="30796">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US" altLang="en-US" sz="975" b="0"/>
              <a:t>Managed Node</a:t>
            </a:r>
          </a:p>
        </p:txBody>
      </p:sp>
      <p:sp>
        <p:nvSpPr>
          <p:cNvPr id="52234" name="Text Box 11"/>
          <p:cNvSpPr txBox="1">
            <a:spLocks noChangeArrowheads="1"/>
          </p:cNvSpPr>
          <p:nvPr/>
        </p:nvSpPr>
        <p:spPr bwMode="auto">
          <a:xfrm>
            <a:off x="6229350" y="1843088"/>
            <a:ext cx="914400" cy="36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61593" tIns="30796" rIns="61593" bIns="30796">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US" altLang="en-US" sz="975" b="0"/>
              <a:t>Managed Node</a:t>
            </a:r>
          </a:p>
        </p:txBody>
      </p:sp>
      <p:sp>
        <p:nvSpPr>
          <p:cNvPr id="52235" name="Text Box 12"/>
          <p:cNvSpPr txBox="1">
            <a:spLocks noChangeArrowheads="1"/>
          </p:cNvSpPr>
          <p:nvPr/>
        </p:nvSpPr>
        <p:spPr bwMode="auto">
          <a:xfrm>
            <a:off x="6692504" y="2531269"/>
            <a:ext cx="914400" cy="36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61593" tIns="30796" rIns="61593" bIns="30796">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US" altLang="en-US" sz="975" b="0"/>
              <a:t>Managed Node</a:t>
            </a:r>
          </a:p>
        </p:txBody>
      </p:sp>
      <p:sp>
        <p:nvSpPr>
          <p:cNvPr id="52236" name="Text Box 13"/>
          <p:cNvSpPr txBox="1">
            <a:spLocks noChangeArrowheads="1"/>
          </p:cNvSpPr>
          <p:nvPr/>
        </p:nvSpPr>
        <p:spPr bwMode="auto">
          <a:xfrm>
            <a:off x="6686550" y="3370660"/>
            <a:ext cx="914400" cy="36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61593" tIns="30796" rIns="61593" bIns="30796">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US" altLang="en-US" sz="975" b="0"/>
              <a:t>Managed Node</a:t>
            </a:r>
          </a:p>
        </p:txBody>
      </p:sp>
      <p:sp>
        <p:nvSpPr>
          <p:cNvPr id="52237" name="Text Box 14"/>
          <p:cNvSpPr txBox="1">
            <a:spLocks noChangeArrowheads="1"/>
          </p:cNvSpPr>
          <p:nvPr/>
        </p:nvSpPr>
        <p:spPr bwMode="auto">
          <a:xfrm>
            <a:off x="1914525" y="3263504"/>
            <a:ext cx="1914525" cy="75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61593" tIns="30796" rIns="61593" bIns="30796">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500" b="0"/>
              <a:t>Messages may be encrypted to ensure</a:t>
            </a:r>
            <a:r>
              <a:rPr lang="en-US" altLang="en-US" sz="1500" b="0">
                <a:solidFill>
                  <a:srgbClr val="FF0000"/>
                </a:solidFill>
              </a:rPr>
              <a:t> </a:t>
            </a:r>
            <a:r>
              <a:rPr lang="en-US" altLang="en-US" sz="1500" b="0">
                <a:solidFill>
                  <a:schemeClr val="accent2"/>
                </a:solidFill>
              </a:rPr>
              <a:t>privacy</a:t>
            </a:r>
            <a:endParaRPr lang="en-US" altLang="en-US" sz="1500" b="0"/>
          </a:p>
        </p:txBody>
      </p:sp>
      <p:sp>
        <p:nvSpPr>
          <p:cNvPr id="52238" name="Text Box 15"/>
          <p:cNvSpPr txBox="1">
            <a:spLocks noChangeArrowheads="1"/>
          </p:cNvSpPr>
          <p:nvPr/>
        </p:nvSpPr>
        <p:spPr bwMode="auto">
          <a:xfrm>
            <a:off x="1650206" y="4543425"/>
            <a:ext cx="971550" cy="21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61593" tIns="30796" rIns="61593" bIns="30796">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US" altLang="en-US" sz="975" b="0"/>
              <a:t>NMS</a:t>
            </a:r>
          </a:p>
        </p:txBody>
      </p:sp>
      <p:sp>
        <p:nvSpPr>
          <p:cNvPr id="52239" name="Text Box 16"/>
          <p:cNvSpPr txBox="1">
            <a:spLocks noChangeArrowheads="1"/>
          </p:cNvSpPr>
          <p:nvPr/>
        </p:nvSpPr>
        <p:spPr bwMode="auto">
          <a:xfrm>
            <a:off x="1831181" y="1240632"/>
            <a:ext cx="971550" cy="21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61593" tIns="30796" rIns="61593" bIns="30796">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lgn="ctr">
              <a:spcBef>
                <a:spcPct val="50000"/>
              </a:spcBef>
            </a:pPr>
            <a:r>
              <a:rPr lang="en-US" altLang="en-US" sz="975" b="0"/>
              <a:t>NMS</a:t>
            </a:r>
          </a:p>
        </p:txBody>
      </p:sp>
      <p:sp>
        <p:nvSpPr>
          <p:cNvPr id="52240" name="Text Box 17"/>
          <p:cNvSpPr txBox="1">
            <a:spLocks noChangeArrowheads="1"/>
          </p:cNvSpPr>
          <p:nvPr/>
        </p:nvSpPr>
        <p:spPr bwMode="auto">
          <a:xfrm>
            <a:off x="3114675" y="857250"/>
            <a:ext cx="3171825" cy="121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61593" tIns="30796" rIns="61593" bIns="30796">
            <a:spAutoFit/>
          </a:bodyPr>
          <a:lstStyle>
            <a:lvl1pPr defTabSz="814388">
              <a:defRPr sz="3000" b="1">
                <a:solidFill>
                  <a:schemeClr val="tx1"/>
                </a:solidFill>
                <a:latin typeface="Arial" charset="0"/>
              </a:defRPr>
            </a:lvl1pPr>
            <a:lvl2pPr marL="742950" indent="-285750" defTabSz="814388">
              <a:defRPr sz="3000" b="1">
                <a:solidFill>
                  <a:schemeClr val="tx1"/>
                </a:solidFill>
                <a:latin typeface="Arial" charset="0"/>
              </a:defRPr>
            </a:lvl2pPr>
            <a:lvl3pPr marL="1143000" indent="-228600" defTabSz="814388">
              <a:defRPr sz="3000" b="1">
                <a:solidFill>
                  <a:schemeClr val="tx1"/>
                </a:solidFill>
                <a:latin typeface="Arial" charset="0"/>
              </a:defRPr>
            </a:lvl3pPr>
            <a:lvl4pPr marL="1600200" indent="-228600" defTabSz="814388">
              <a:defRPr sz="3000" b="1">
                <a:solidFill>
                  <a:schemeClr val="tx1"/>
                </a:solidFill>
                <a:latin typeface="Arial" charset="0"/>
              </a:defRPr>
            </a:lvl4pPr>
            <a:lvl5pPr marL="2057400" indent="-228600" defTabSz="814388">
              <a:defRPr sz="3000" b="1">
                <a:solidFill>
                  <a:schemeClr val="tx1"/>
                </a:solidFill>
                <a:latin typeface="Arial" charset="0"/>
              </a:defRPr>
            </a:lvl5pPr>
            <a:lvl6pPr marL="2514600" indent="-228600" defTabSz="814388" eaLnBrk="0" fontAlgn="base" hangingPunct="0">
              <a:lnSpc>
                <a:spcPct val="90000"/>
              </a:lnSpc>
              <a:spcBef>
                <a:spcPct val="0"/>
              </a:spcBef>
              <a:spcAft>
                <a:spcPct val="0"/>
              </a:spcAft>
              <a:defRPr sz="3000" b="1">
                <a:solidFill>
                  <a:schemeClr val="tx1"/>
                </a:solidFill>
                <a:latin typeface="Arial" charset="0"/>
              </a:defRPr>
            </a:lvl6pPr>
            <a:lvl7pPr marL="2971800" indent="-228600" defTabSz="814388" eaLnBrk="0" fontAlgn="base" hangingPunct="0">
              <a:lnSpc>
                <a:spcPct val="90000"/>
              </a:lnSpc>
              <a:spcBef>
                <a:spcPct val="0"/>
              </a:spcBef>
              <a:spcAft>
                <a:spcPct val="0"/>
              </a:spcAft>
              <a:defRPr sz="3000" b="1">
                <a:solidFill>
                  <a:schemeClr val="tx1"/>
                </a:solidFill>
                <a:latin typeface="Arial" charset="0"/>
              </a:defRPr>
            </a:lvl7pPr>
            <a:lvl8pPr marL="3429000" indent="-228600" defTabSz="814388" eaLnBrk="0" fontAlgn="base" hangingPunct="0">
              <a:lnSpc>
                <a:spcPct val="90000"/>
              </a:lnSpc>
              <a:spcBef>
                <a:spcPct val="0"/>
              </a:spcBef>
              <a:spcAft>
                <a:spcPct val="0"/>
              </a:spcAft>
              <a:defRPr sz="3000" b="1">
                <a:solidFill>
                  <a:schemeClr val="tx1"/>
                </a:solidFill>
                <a:latin typeface="Arial" charset="0"/>
              </a:defRPr>
            </a:lvl8pPr>
            <a:lvl9pPr marL="3886200" indent="-228600" defTabSz="814388" eaLnBrk="0" fontAlgn="base" hangingPunct="0">
              <a:lnSpc>
                <a:spcPct val="90000"/>
              </a:lnSpc>
              <a:spcBef>
                <a:spcPct val="0"/>
              </a:spcBef>
              <a:spcAft>
                <a:spcPct val="0"/>
              </a:spcAft>
              <a:defRPr sz="3000" b="1">
                <a:solidFill>
                  <a:schemeClr val="tx1"/>
                </a:solidFill>
                <a:latin typeface="Arial" charset="0"/>
              </a:defRPr>
            </a:lvl9pPr>
          </a:lstStyle>
          <a:p>
            <a:pPr>
              <a:spcBef>
                <a:spcPct val="50000"/>
              </a:spcBef>
            </a:pPr>
            <a:r>
              <a:rPr lang="en-US" altLang="en-US" sz="1500" b="0"/>
              <a:t>Transmissions from manager to agent may be </a:t>
            </a:r>
            <a:r>
              <a:rPr lang="en-US" altLang="en-US" sz="1500" b="0">
                <a:solidFill>
                  <a:schemeClr val="accent2"/>
                </a:solidFill>
              </a:rPr>
              <a:t>authenticated</a:t>
            </a:r>
            <a:r>
              <a:rPr lang="en-US" altLang="en-US" sz="1500" b="0"/>
              <a:t> to guarantee the identity of the sender and the </a:t>
            </a:r>
            <a:r>
              <a:rPr lang="en-US" altLang="en-US" sz="1500" b="0">
                <a:solidFill>
                  <a:schemeClr val="accent2"/>
                </a:solidFill>
              </a:rPr>
              <a:t>integrity</a:t>
            </a:r>
            <a:r>
              <a:rPr lang="en-US" altLang="en-US" sz="1500" b="0"/>
              <a:t> and timeliness of a message.</a:t>
            </a:r>
          </a:p>
        </p:txBody>
      </p:sp>
      <p:sp>
        <p:nvSpPr>
          <p:cNvPr id="52241" name="Line 18"/>
          <p:cNvSpPr>
            <a:spLocks noChangeShapeType="1"/>
          </p:cNvSpPr>
          <p:nvPr/>
        </p:nvSpPr>
        <p:spPr bwMode="auto">
          <a:xfrm>
            <a:off x="2657475" y="2814638"/>
            <a:ext cx="742950" cy="1191"/>
          </a:xfrm>
          <a:prstGeom prst="line">
            <a:avLst/>
          </a:prstGeom>
          <a:noFill/>
          <a:ln w="28575">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lIns="61593" tIns="30796" rIns="61593" bIns="30796"/>
          <a:lstStyle/>
          <a:p>
            <a:endParaRPr lang="en-US" sz="1350"/>
          </a:p>
        </p:txBody>
      </p:sp>
      <p:sp>
        <p:nvSpPr>
          <p:cNvPr id="52242" name="Line 19"/>
          <p:cNvSpPr>
            <a:spLocks noChangeShapeType="1"/>
          </p:cNvSpPr>
          <p:nvPr/>
        </p:nvSpPr>
        <p:spPr bwMode="auto">
          <a:xfrm>
            <a:off x="2771775" y="1785938"/>
            <a:ext cx="914400" cy="527447"/>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lIns="61593" tIns="30796" rIns="61593" bIns="30796"/>
          <a:lstStyle/>
          <a:p>
            <a:endParaRPr lang="en-US" sz="1350"/>
          </a:p>
        </p:txBody>
      </p:sp>
      <p:sp>
        <p:nvSpPr>
          <p:cNvPr id="52243" name="Line 20"/>
          <p:cNvSpPr>
            <a:spLocks noChangeShapeType="1"/>
          </p:cNvSpPr>
          <p:nvPr/>
        </p:nvSpPr>
        <p:spPr bwMode="auto">
          <a:xfrm flipH="1">
            <a:off x="3095625" y="1919288"/>
            <a:ext cx="114300" cy="171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1593" tIns="30796" rIns="61593" bIns="30796"/>
          <a:lstStyle/>
          <a:p>
            <a:endParaRPr lang="en-US" sz="1350"/>
          </a:p>
        </p:txBody>
      </p:sp>
      <p:sp>
        <p:nvSpPr>
          <p:cNvPr id="52244" name="Line 21"/>
          <p:cNvSpPr>
            <a:spLocks noChangeShapeType="1"/>
          </p:cNvSpPr>
          <p:nvPr/>
        </p:nvSpPr>
        <p:spPr bwMode="auto">
          <a:xfrm>
            <a:off x="4962525" y="3424238"/>
            <a:ext cx="914400" cy="527447"/>
          </a:xfrm>
          <a:prstGeom prst="line">
            <a:avLst/>
          </a:prstGeom>
          <a:noFill/>
          <a:ln w="34925">
            <a:solidFill>
              <a:schemeClr val="tx1"/>
            </a:solidFill>
            <a:round/>
            <a:headEnd/>
            <a:tailEnd type="triangle" w="lg" len="lg"/>
          </a:ln>
          <a:extLst>
            <a:ext uri="{909E8E84-426E-40DD-AFC4-6F175D3DCCD1}">
              <a14:hiddenFill xmlns:a14="http://schemas.microsoft.com/office/drawing/2010/main">
                <a:noFill/>
              </a14:hiddenFill>
            </a:ext>
          </a:extLst>
        </p:spPr>
        <p:txBody>
          <a:bodyPr lIns="61593" tIns="30796" rIns="61593" bIns="30796"/>
          <a:lstStyle/>
          <a:p>
            <a:endParaRPr lang="en-US" sz="1350"/>
          </a:p>
        </p:txBody>
      </p:sp>
      <p:sp>
        <p:nvSpPr>
          <p:cNvPr id="52245" name="Line 22"/>
          <p:cNvSpPr>
            <a:spLocks noChangeShapeType="1"/>
          </p:cNvSpPr>
          <p:nvPr/>
        </p:nvSpPr>
        <p:spPr bwMode="auto">
          <a:xfrm flipH="1">
            <a:off x="5286375" y="3557588"/>
            <a:ext cx="114300" cy="171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1593" tIns="30796" rIns="61593" bIns="30796"/>
          <a:lstStyle/>
          <a:p>
            <a:endParaRPr lang="en-US" sz="1350"/>
          </a:p>
        </p:txBody>
      </p:sp>
      <p:pic>
        <p:nvPicPr>
          <p:cNvPr id="52246" name="Picture 23" descr="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2672954"/>
            <a:ext cx="676275"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7" name="Picture 24" descr="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416844"/>
            <a:ext cx="676275" cy="71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8" name="Picture 25" descr="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735" y="3935016"/>
            <a:ext cx="676275"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9" name="Picture 26" descr="PixFirewall_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319" y="1437085"/>
            <a:ext cx="571500"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0" name="Picture 27" descr="Ro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185" y="2920604"/>
            <a:ext cx="678656"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1" name="Picture 28" descr="Workgroup_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2114551"/>
            <a:ext cx="628650"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29" descr="CiscoWorks_Works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8882" y="3843338"/>
            <a:ext cx="740569"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3" name="Picture 30" descr="Network_Cloud_Standa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9747" y="2191942"/>
            <a:ext cx="2171700" cy="11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4" name="Oval 31"/>
          <p:cNvSpPr>
            <a:spLocks noChangeArrowheads="1"/>
          </p:cNvSpPr>
          <p:nvPr/>
        </p:nvSpPr>
        <p:spPr bwMode="auto">
          <a:xfrm>
            <a:off x="3592116" y="2700338"/>
            <a:ext cx="114300" cy="21193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sz="2250"/>
          </a:p>
        </p:txBody>
      </p:sp>
      <p:sp>
        <p:nvSpPr>
          <p:cNvPr id="52255" name="Rectangle 32"/>
          <p:cNvSpPr>
            <a:spLocks noChangeArrowheads="1"/>
          </p:cNvSpPr>
          <p:nvPr/>
        </p:nvSpPr>
        <p:spPr bwMode="auto">
          <a:xfrm>
            <a:off x="3654028" y="2700338"/>
            <a:ext cx="2146697" cy="2119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sz="2250"/>
          </a:p>
        </p:txBody>
      </p:sp>
      <p:sp>
        <p:nvSpPr>
          <p:cNvPr id="52256" name="Freeform 33"/>
          <p:cNvSpPr>
            <a:spLocks/>
          </p:cNvSpPr>
          <p:nvPr/>
        </p:nvSpPr>
        <p:spPr bwMode="auto">
          <a:xfrm>
            <a:off x="3606404" y="2724151"/>
            <a:ext cx="896540" cy="11906"/>
          </a:xfrm>
          <a:custGeom>
            <a:avLst/>
            <a:gdLst>
              <a:gd name="T0" fmla="*/ 2147483647 w 1134"/>
              <a:gd name="T1" fmla="*/ 0 h 24"/>
              <a:gd name="T2" fmla="*/ 0 w 1134"/>
              <a:gd name="T3" fmla="*/ 2147483647 h 24"/>
              <a:gd name="T4" fmla="*/ 0 w 1134"/>
              <a:gd name="T5" fmla="*/ 2147483647 h 24"/>
              <a:gd name="T6" fmla="*/ 2147483647 w 1134"/>
              <a:gd name="T7" fmla="*/ 2147483647 h 24"/>
              <a:gd name="T8" fmla="*/ 2147483647 w 1134"/>
              <a:gd name="T9" fmla="*/ 2147483647 h 24"/>
              <a:gd name="T10" fmla="*/ 2147483647 w 1134"/>
              <a:gd name="T11" fmla="*/ 0 h 24"/>
              <a:gd name="T12" fmla="*/ 2147483647 w 1134"/>
              <a:gd name="T13" fmla="*/ 0 h 24"/>
              <a:gd name="T14" fmla="*/ 0 60000 65536"/>
              <a:gd name="T15" fmla="*/ 0 60000 65536"/>
              <a:gd name="T16" fmla="*/ 0 60000 65536"/>
              <a:gd name="T17" fmla="*/ 0 60000 65536"/>
              <a:gd name="T18" fmla="*/ 0 60000 65536"/>
              <a:gd name="T19" fmla="*/ 0 60000 65536"/>
              <a:gd name="T20" fmla="*/ 0 60000 65536"/>
              <a:gd name="T21" fmla="*/ 0 w 1134"/>
              <a:gd name="T22" fmla="*/ 0 h 24"/>
              <a:gd name="T23" fmla="*/ 1134 w 113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4" h="24">
                <a:moveTo>
                  <a:pt x="6" y="0"/>
                </a:moveTo>
                <a:lnTo>
                  <a:pt x="0" y="12"/>
                </a:lnTo>
                <a:lnTo>
                  <a:pt x="0" y="24"/>
                </a:lnTo>
                <a:lnTo>
                  <a:pt x="1122" y="24"/>
                </a:lnTo>
                <a:lnTo>
                  <a:pt x="1128" y="18"/>
                </a:lnTo>
                <a:lnTo>
                  <a:pt x="1134" y="0"/>
                </a:lnTo>
                <a:lnTo>
                  <a:pt x="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257" name="Freeform 34"/>
          <p:cNvSpPr>
            <a:spLocks/>
          </p:cNvSpPr>
          <p:nvPr/>
        </p:nvSpPr>
        <p:spPr bwMode="auto">
          <a:xfrm>
            <a:off x="3606404" y="2724151"/>
            <a:ext cx="896540" cy="11906"/>
          </a:xfrm>
          <a:custGeom>
            <a:avLst/>
            <a:gdLst>
              <a:gd name="T0" fmla="*/ 2147483647 w 1134"/>
              <a:gd name="T1" fmla="*/ 0 h 24"/>
              <a:gd name="T2" fmla="*/ 0 w 1134"/>
              <a:gd name="T3" fmla="*/ 2147483647 h 24"/>
              <a:gd name="T4" fmla="*/ 0 w 1134"/>
              <a:gd name="T5" fmla="*/ 2147483647 h 24"/>
              <a:gd name="T6" fmla="*/ 2147483647 w 1134"/>
              <a:gd name="T7" fmla="*/ 2147483647 h 24"/>
              <a:gd name="T8" fmla="*/ 2147483647 w 1134"/>
              <a:gd name="T9" fmla="*/ 2147483647 h 24"/>
              <a:gd name="T10" fmla="*/ 2147483647 w 1134"/>
              <a:gd name="T11" fmla="*/ 0 h 24"/>
              <a:gd name="T12" fmla="*/ 2147483647 w 1134"/>
              <a:gd name="T13" fmla="*/ 0 h 24"/>
              <a:gd name="T14" fmla="*/ 0 60000 65536"/>
              <a:gd name="T15" fmla="*/ 0 60000 65536"/>
              <a:gd name="T16" fmla="*/ 0 60000 65536"/>
              <a:gd name="T17" fmla="*/ 0 60000 65536"/>
              <a:gd name="T18" fmla="*/ 0 60000 65536"/>
              <a:gd name="T19" fmla="*/ 0 60000 65536"/>
              <a:gd name="T20" fmla="*/ 0 60000 65536"/>
              <a:gd name="T21" fmla="*/ 0 w 1134"/>
              <a:gd name="T22" fmla="*/ 0 h 24"/>
              <a:gd name="T23" fmla="*/ 1134 w 113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4" h="24">
                <a:moveTo>
                  <a:pt x="6" y="0"/>
                </a:moveTo>
                <a:lnTo>
                  <a:pt x="0" y="12"/>
                </a:lnTo>
                <a:lnTo>
                  <a:pt x="0" y="24"/>
                </a:lnTo>
                <a:lnTo>
                  <a:pt x="1122" y="24"/>
                </a:lnTo>
                <a:lnTo>
                  <a:pt x="1128" y="18"/>
                </a:lnTo>
                <a:lnTo>
                  <a:pt x="1134" y="0"/>
                </a:lnTo>
                <a:lnTo>
                  <a:pt x="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258" name="Oval 35"/>
          <p:cNvSpPr>
            <a:spLocks noChangeArrowheads="1"/>
          </p:cNvSpPr>
          <p:nvPr/>
        </p:nvSpPr>
        <p:spPr bwMode="auto">
          <a:xfrm>
            <a:off x="5743575" y="2701529"/>
            <a:ext cx="114300" cy="211931"/>
          </a:xfrm>
          <a:prstGeom prst="ellipse">
            <a:avLst/>
          </a:prstGeom>
          <a:solidFill>
            <a:schemeClr val="accent1"/>
          </a:solidFill>
          <a:ln w="28575">
            <a:solidFill>
              <a:srgbClr val="000000"/>
            </a:solidFill>
            <a:round/>
            <a:headEnd/>
            <a:tailEnd/>
          </a:ln>
        </p:spPr>
        <p:txBody>
          <a:bodyPr/>
          <a:lstStyle>
            <a:lvl1pPr>
              <a:defRPr sz="3000" b="1">
                <a:solidFill>
                  <a:schemeClr val="tx1"/>
                </a:solidFill>
                <a:latin typeface="Arial" charset="0"/>
              </a:defRPr>
            </a:lvl1pPr>
            <a:lvl2pPr marL="742950" indent="-285750">
              <a:defRPr sz="3000" b="1">
                <a:solidFill>
                  <a:schemeClr val="tx1"/>
                </a:solidFill>
                <a:latin typeface="Arial" charset="0"/>
              </a:defRPr>
            </a:lvl2pPr>
            <a:lvl3pPr marL="1143000" indent="-228600">
              <a:defRPr sz="3000" b="1">
                <a:solidFill>
                  <a:schemeClr val="tx1"/>
                </a:solidFill>
                <a:latin typeface="Arial" charset="0"/>
              </a:defRPr>
            </a:lvl3pPr>
            <a:lvl4pPr marL="1600200" indent="-228600">
              <a:defRPr sz="3000" b="1">
                <a:solidFill>
                  <a:schemeClr val="tx1"/>
                </a:solidFill>
                <a:latin typeface="Arial" charset="0"/>
              </a:defRPr>
            </a:lvl4pPr>
            <a:lvl5pPr marL="2057400" indent="-228600">
              <a:defRPr sz="3000" b="1">
                <a:solidFill>
                  <a:schemeClr val="tx1"/>
                </a:solidFill>
                <a:latin typeface="Arial" charset="0"/>
              </a:defRPr>
            </a:lvl5pPr>
            <a:lvl6pPr marL="2514600" indent="-228600" eaLnBrk="0" fontAlgn="base" hangingPunct="0">
              <a:lnSpc>
                <a:spcPct val="90000"/>
              </a:lnSpc>
              <a:spcBef>
                <a:spcPct val="0"/>
              </a:spcBef>
              <a:spcAft>
                <a:spcPct val="0"/>
              </a:spcAft>
              <a:defRPr sz="3000" b="1">
                <a:solidFill>
                  <a:schemeClr val="tx1"/>
                </a:solidFill>
                <a:latin typeface="Arial" charset="0"/>
              </a:defRPr>
            </a:lvl6pPr>
            <a:lvl7pPr marL="2971800" indent="-228600" eaLnBrk="0" fontAlgn="base" hangingPunct="0">
              <a:lnSpc>
                <a:spcPct val="90000"/>
              </a:lnSpc>
              <a:spcBef>
                <a:spcPct val="0"/>
              </a:spcBef>
              <a:spcAft>
                <a:spcPct val="0"/>
              </a:spcAft>
              <a:defRPr sz="3000" b="1">
                <a:solidFill>
                  <a:schemeClr val="tx1"/>
                </a:solidFill>
                <a:latin typeface="Arial" charset="0"/>
              </a:defRPr>
            </a:lvl7pPr>
            <a:lvl8pPr marL="3429000" indent="-228600" eaLnBrk="0" fontAlgn="base" hangingPunct="0">
              <a:lnSpc>
                <a:spcPct val="90000"/>
              </a:lnSpc>
              <a:spcBef>
                <a:spcPct val="0"/>
              </a:spcBef>
              <a:spcAft>
                <a:spcPct val="0"/>
              </a:spcAft>
              <a:defRPr sz="3000" b="1">
                <a:solidFill>
                  <a:schemeClr val="tx1"/>
                </a:solidFill>
                <a:latin typeface="Arial" charset="0"/>
              </a:defRPr>
            </a:lvl8pPr>
            <a:lvl9pPr marL="3886200" indent="-228600" eaLnBrk="0" fontAlgn="base" hangingPunct="0">
              <a:lnSpc>
                <a:spcPct val="90000"/>
              </a:lnSpc>
              <a:spcBef>
                <a:spcPct val="0"/>
              </a:spcBef>
              <a:spcAft>
                <a:spcPct val="0"/>
              </a:spcAft>
              <a:defRPr sz="3000" b="1">
                <a:solidFill>
                  <a:schemeClr val="tx1"/>
                </a:solidFill>
                <a:latin typeface="Arial" charset="0"/>
              </a:defRPr>
            </a:lvl9pPr>
          </a:lstStyle>
          <a:p>
            <a:endParaRPr lang="en-US" altLang="en-US" sz="2250"/>
          </a:p>
        </p:txBody>
      </p:sp>
      <p:sp>
        <p:nvSpPr>
          <p:cNvPr id="52259" name="Arc 36"/>
          <p:cNvSpPr>
            <a:spLocks/>
          </p:cNvSpPr>
          <p:nvPr/>
        </p:nvSpPr>
        <p:spPr bwMode="auto">
          <a:xfrm>
            <a:off x="3589735" y="2701529"/>
            <a:ext cx="64294" cy="211931"/>
          </a:xfrm>
          <a:custGeom>
            <a:avLst/>
            <a:gdLst>
              <a:gd name="T0" fmla="*/ 2147483647 w 21600"/>
              <a:gd name="T1" fmla="*/ 2147483647 h 43200"/>
              <a:gd name="T2" fmla="*/ 2147483647 w 21600"/>
              <a:gd name="T3" fmla="*/ 0 h 43200"/>
              <a:gd name="T4" fmla="*/ 2147483647 w 21600"/>
              <a:gd name="T5" fmla="*/ 2147483647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solidFill>
            <a:schemeClr val="accent1"/>
          </a:solidFill>
          <a:ln w="28575">
            <a:solidFill>
              <a:srgbClr val="000000"/>
            </a:solidFill>
            <a:round/>
            <a:headEnd/>
            <a:tailEnd/>
          </a:ln>
        </p:spPr>
        <p:txBody>
          <a:bodyPr/>
          <a:lstStyle/>
          <a:p>
            <a:endParaRPr lang="en-US" sz="1350"/>
          </a:p>
        </p:txBody>
      </p:sp>
      <p:sp>
        <p:nvSpPr>
          <p:cNvPr id="52260" name="Line 37"/>
          <p:cNvSpPr>
            <a:spLocks noChangeShapeType="1"/>
          </p:cNvSpPr>
          <p:nvPr/>
        </p:nvSpPr>
        <p:spPr bwMode="auto">
          <a:xfrm>
            <a:off x="3644503" y="2700338"/>
            <a:ext cx="215622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52261" name="Line 38"/>
          <p:cNvSpPr>
            <a:spLocks noChangeShapeType="1"/>
          </p:cNvSpPr>
          <p:nvPr/>
        </p:nvSpPr>
        <p:spPr bwMode="auto">
          <a:xfrm>
            <a:off x="3644503" y="2917031"/>
            <a:ext cx="215622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41703" name="Rectangle 39"/>
          <p:cNvSpPr>
            <a:spLocks noChangeArrowheads="1"/>
          </p:cNvSpPr>
          <p:nvPr/>
        </p:nvSpPr>
        <p:spPr bwMode="auto">
          <a:xfrm>
            <a:off x="3629025" y="2709863"/>
            <a:ext cx="2114550" cy="198613"/>
          </a:xfrm>
          <a:prstGeom prst="rect">
            <a:avLst/>
          </a:prstGeom>
          <a:solidFill>
            <a:schemeClr val="accent1"/>
          </a:solidFill>
          <a:ln w="9525">
            <a:noFill/>
            <a:miter lim="800000"/>
            <a:headEnd/>
            <a:tailEnd/>
          </a:ln>
          <a:effectLst/>
        </p:spPr>
        <p:txBody>
          <a:bodyPr lIns="60722" tIns="29766" rIns="60722" bIns="29766">
            <a:spAutoFit/>
          </a:bodyPr>
          <a:lstStyle/>
          <a:p>
            <a:pPr algn="ctr" defTabSz="526256">
              <a:defRPr/>
            </a:pPr>
            <a:r>
              <a:rPr lang="en-US" sz="900">
                <a:solidFill>
                  <a:schemeClr val="bg1"/>
                </a:solidFill>
              </a:rPr>
              <a:t>Encrypted Tunnel</a:t>
            </a:r>
            <a:endParaRPr lang="en-US" sz="90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127040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the Cisco Image and </a:t>
            </a:r>
            <a:r>
              <a:rPr lang="en-US" dirty="0" err="1" smtClean="0"/>
              <a:t>Config</a:t>
            </a:r>
            <a:r>
              <a:rPr lang="en-US" dirty="0" smtClean="0"/>
              <a:t>. Files</a:t>
            </a:r>
            <a:endParaRPr lang="en-US" dirty="0"/>
          </a:p>
        </p:txBody>
      </p:sp>
      <p:sp>
        <p:nvSpPr>
          <p:cNvPr id="3" name="Content Placeholder 2"/>
          <p:cNvSpPr>
            <a:spLocks noGrp="1"/>
          </p:cNvSpPr>
          <p:nvPr>
            <p:ph idx="1"/>
          </p:nvPr>
        </p:nvSpPr>
        <p:spPr/>
        <p:txBody>
          <a:bodyPr/>
          <a:lstStyle/>
          <a:p>
            <a:r>
              <a:rPr lang="en-US" dirty="0" smtClean="0"/>
              <a:t>The Cisco resilience configuration feature intends to prevent IOS and </a:t>
            </a:r>
            <a:r>
              <a:rPr lang="en-US" dirty="0" err="1" smtClean="0"/>
              <a:t>config</a:t>
            </a:r>
            <a:r>
              <a:rPr lang="en-US" dirty="0" smtClean="0"/>
              <a:t>. files to be deleted by a remote user.</a:t>
            </a:r>
            <a:endParaRPr lang="en-US" dirty="0"/>
          </a:p>
        </p:txBody>
      </p:sp>
      <p:pic>
        <p:nvPicPr>
          <p:cNvPr id="4" name="Picture 3"/>
          <p:cNvPicPr>
            <a:picLocks noChangeAspect="1"/>
          </p:cNvPicPr>
          <p:nvPr/>
        </p:nvPicPr>
        <p:blipFill>
          <a:blip r:embed="rId2"/>
          <a:stretch>
            <a:fillRect/>
          </a:stretch>
        </p:blipFill>
        <p:spPr>
          <a:xfrm>
            <a:off x="3867664" y="1977082"/>
            <a:ext cx="3750367" cy="3166418"/>
          </a:xfrm>
          <a:prstGeom prst="rect">
            <a:avLst/>
          </a:prstGeom>
        </p:spPr>
      </p:pic>
    </p:spTree>
    <p:extLst>
      <p:ext uri="{BB962C8B-B14F-4D97-AF65-F5344CB8AC3E}">
        <p14:creationId xmlns:p14="http://schemas.microsoft.com/office/powerpoint/2010/main" val="741957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Control Plane?</a:t>
            </a:r>
            <a:endParaRPr lang="en-US" dirty="0"/>
          </a:p>
        </p:txBody>
      </p:sp>
      <p:sp>
        <p:nvSpPr>
          <p:cNvPr id="3" name="Content Placeholder 2"/>
          <p:cNvSpPr>
            <a:spLocks noGrp="1"/>
          </p:cNvSpPr>
          <p:nvPr>
            <p:ph idx="1"/>
          </p:nvPr>
        </p:nvSpPr>
        <p:spPr/>
        <p:txBody>
          <a:bodyPr/>
          <a:lstStyle/>
          <a:p>
            <a:r>
              <a:rPr lang="en-US" dirty="0" smtClean="0"/>
              <a:t>Control plane packets are network device-generated or received packets that are used for the creation and operation of the network itself.</a:t>
            </a:r>
          </a:p>
          <a:p>
            <a:r>
              <a:rPr lang="en-US" dirty="0" smtClean="0"/>
              <a:t>Some examples include OSPF, ICMP, etc.</a:t>
            </a:r>
          </a:p>
          <a:p>
            <a:r>
              <a:rPr lang="en-US" dirty="0" smtClean="0"/>
              <a:t>In many cases, we can disable the reception or transmission of certain types of packets to minimize CPU load.</a:t>
            </a:r>
          </a:p>
          <a:p>
            <a:endParaRPr lang="en-US" dirty="0"/>
          </a:p>
        </p:txBody>
      </p:sp>
    </p:spTree>
    <p:extLst>
      <p:ext uri="{BB962C8B-B14F-4D97-AF65-F5344CB8AC3E}">
        <p14:creationId xmlns:p14="http://schemas.microsoft.com/office/powerpoint/2010/main" val="656635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Securing the Control Plane</a:t>
            </a:r>
            <a:endParaRPr lang="en-US" dirty="0"/>
          </a:p>
        </p:txBody>
      </p:sp>
      <p:pic>
        <p:nvPicPr>
          <p:cNvPr id="5" name="Content Placeholder 4"/>
          <p:cNvPicPr>
            <a:picLocks noGrp="1" noChangeAspect="1"/>
          </p:cNvPicPr>
          <p:nvPr>
            <p:ph idx="1"/>
          </p:nvPr>
        </p:nvPicPr>
        <p:blipFill>
          <a:blip r:embed="rId2"/>
          <a:stretch>
            <a:fillRect/>
          </a:stretch>
        </p:blipFill>
        <p:spPr>
          <a:xfrm>
            <a:off x="908050" y="1527969"/>
            <a:ext cx="7327900" cy="2946400"/>
          </a:xfrm>
          <a:prstGeom prst="rect">
            <a:avLst/>
          </a:prstGeom>
        </p:spPr>
      </p:pic>
    </p:spTree>
    <p:extLst>
      <p:ext uri="{BB962C8B-B14F-4D97-AF65-F5344CB8AC3E}">
        <p14:creationId xmlns:p14="http://schemas.microsoft.com/office/powerpoint/2010/main" val="642112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05858" y="1056502"/>
            <a:ext cx="6256560" cy="2159344"/>
          </a:xfrm>
          <a:prstGeom prst="rect">
            <a:avLst/>
          </a:prstGeom>
        </p:spPr>
      </p:pic>
    </p:spTree>
    <p:extLst>
      <p:ext uri="{BB962C8B-B14F-4D97-AF65-F5344CB8AC3E}">
        <p14:creationId xmlns:p14="http://schemas.microsoft.com/office/powerpoint/2010/main" val="200068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NFP</a:t>
            </a:r>
            <a:endParaRPr lang="en-US" dirty="0"/>
          </a:p>
        </p:txBody>
      </p:sp>
      <p:sp>
        <p:nvSpPr>
          <p:cNvPr id="3" name="Content Placeholder 2"/>
          <p:cNvSpPr>
            <a:spLocks noGrp="1"/>
          </p:cNvSpPr>
          <p:nvPr>
            <p:ph idx="1"/>
          </p:nvPr>
        </p:nvSpPr>
        <p:spPr/>
        <p:txBody>
          <a:bodyPr>
            <a:normAutofit/>
          </a:bodyPr>
          <a:lstStyle/>
          <a:p>
            <a:r>
              <a:rPr lang="en-US" dirty="0" smtClean="0"/>
              <a:t>Many pieces make up a network, and a single not-working-properly component can cause a failure of a network.</a:t>
            </a:r>
          </a:p>
          <a:p>
            <a:r>
              <a:rPr lang="en-US" dirty="0" smtClean="0"/>
              <a:t>Cisco Network Foundation Protection (NFP) framework focuses on three basic planes;</a:t>
            </a:r>
          </a:p>
          <a:p>
            <a:pPr lvl="1"/>
            <a:r>
              <a:rPr lang="en-US" dirty="0" smtClean="0"/>
              <a:t>Management plane – protocols and traffic between network admin and devices, e.g., Telnet, SSH.</a:t>
            </a:r>
          </a:p>
          <a:p>
            <a:pPr lvl="1"/>
            <a:r>
              <a:rPr lang="en-US" dirty="0" smtClean="0"/>
              <a:t>Control plane – protocols and traffic between devices, e.g., routing protocols</a:t>
            </a:r>
          </a:p>
          <a:p>
            <a:pPr lvl="1"/>
            <a:r>
              <a:rPr lang="en-US" dirty="0" smtClean="0"/>
              <a:t>Data plane – user data or transit traffic</a:t>
            </a:r>
          </a:p>
          <a:p>
            <a:r>
              <a:rPr lang="en-US" dirty="0" smtClean="0"/>
              <a:t>Some interdependence exists between the three planes.</a:t>
            </a:r>
            <a:endParaRPr lang="en-US" dirty="0"/>
          </a:p>
        </p:txBody>
      </p:sp>
    </p:spTree>
    <p:extLst>
      <p:ext uri="{BB962C8B-B14F-4D97-AF65-F5344CB8AC3E}">
        <p14:creationId xmlns:p14="http://schemas.microsoft.com/office/powerpoint/2010/main" val="1360613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6198" y="67962"/>
            <a:ext cx="5534025" cy="800100"/>
          </a:xfrm>
          <a:prstGeom prst="rect">
            <a:avLst/>
          </a:prstGeom>
        </p:spPr>
      </p:pic>
      <p:pic>
        <p:nvPicPr>
          <p:cNvPr id="3" name="Picture 2"/>
          <p:cNvPicPr>
            <a:picLocks noChangeAspect="1"/>
          </p:cNvPicPr>
          <p:nvPr/>
        </p:nvPicPr>
        <p:blipFill>
          <a:blip r:embed="rId3"/>
          <a:stretch>
            <a:fillRect/>
          </a:stretch>
        </p:blipFill>
        <p:spPr>
          <a:xfrm>
            <a:off x="2811162" y="868062"/>
            <a:ext cx="3824029" cy="3477178"/>
          </a:xfrm>
          <a:prstGeom prst="rect">
            <a:avLst/>
          </a:prstGeom>
        </p:spPr>
      </p:pic>
      <p:pic>
        <p:nvPicPr>
          <p:cNvPr id="4" name="Picture 3"/>
          <p:cNvPicPr>
            <a:picLocks noChangeAspect="1"/>
          </p:cNvPicPr>
          <p:nvPr/>
        </p:nvPicPr>
        <p:blipFill>
          <a:blip r:embed="rId4"/>
          <a:stretch>
            <a:fillRect/>
          </a:stretch>
        </p:blipFill>
        <p:spPr>
          <a:xfrm>
            <a:off x="2811162" y="4378948"/>
            <a:ext cx="3712431" cy="704789"/>
          </a:xfrm>
          <a:prstGeom prst="rect">
            <a:avLst/>
          </a:prstGeom>
        </p:spPr>
      </p:pic>
    </p:spTree>
    <p:extLst>
      <p:ext uri="{BB962C8B-B14F-4D97-AF65-F5344CB8AC3E}">
        <p14:creationId xmlns:p14="http://schemas.microsoft.com/office/powerpoint/2010/main" val="657150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for Securing the Control Plane (2)</a:t>
            </a:r>
            <a:endParaRPr lang="en-US" dirty="0"/>
          </a:p>
        </p:txBody>
      </p:sp>
      <p:pic>
        <p:nvPicPr>
          <p:cNvPr id="4" name="Content Placeholder 3"/>
          <p:cNvPicPr>
            <a:picLocks noGrp="1" noChangeAspect="1"/>
          </p:cNvPicPr>
          <p:nvPr>
            <p:ph idx="1"/>
          </p:nvPr>
        </p:nvPicPr>
        <p:blipFill>
          <a:blip r:embed="rId2"/>
          <a:stretch>
            <a:fillRect/>
          </a:stretch>
        </p:blipFill>
        <p:spPr>
          <a:xfrm>
            <a:off x="1963968" y="1370013"/>
            <a:ext cx="5216064" cy="3262312"/>
          </a:xfrm>
          <a:prstGeom prst="rect">
            <a:avLst/>
          </a:prstGeom>
        </p:spPr>
      </p:pic>
    </p:spTree>
    <p:extLst>
      <p:ext uri="{BB962C8B-B14F-4D97-AF65-F5344CB8AC3E}">
        <p14:creationId xmlns:p14="http://schemas.microsoft.com/office/powerpoint/2010/main" val="2081572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5900" y="928688"/>
            <a:ext cx="6172200" cy="3286125"/>
          </a:xfrm>
          <a:prstGeom prst="rect">
            <a:avLst/>
          </a:prstGeom>
        </p:spPr>
      </p:pic>
    </p:spTree>
    <p:extLst>
      <p:ext uri="{BB962C8B-B14F-4D97-AF65-F5344CB8AC3E}">
        <p14:creationId xmlns:p14="http://schemas.microsoft.com/office/powerpoint/2010/main" val="219700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6363" y="1204913"/>
            <a:ext cx="6391275" cy="2733675"/>
          </a:xfrm>
          <a:prstGeom prst="rect">
            <a:avLst/>
          </a:prstGeom>
        </p:spPr>
      </p:pic>
    </p:spTree>
    <p:extLst>
      <p:ext uri="{BB962C8B-B14F-4D97-AF65-F5344CB8AC3E}">
        <p14:creationId xmlns:p14="http://schemas.microsoft.com/office/powerpoint/2010/main" val="1263580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273845"/>
            <a:ext cx="5915025" cy="689983"/>
          </a:xfrm>
        </p:spPr>
        <p:txBody>
          <a:bodyPr>
            <a:normAutofit fontScale="90000"/>
          </a:bodyPr>
          <a:lstStyle/>
          <a:p>
            <a:r>
              <a:rPr lang="en-US" dirty="0" smtClean="0"/>
              <a:t>Best Practices for Securing the Data Plane</a:t>
            </a:r>
            <a:endParaRPr lang="en-US" dirty="0"/>
          </a:p>
        </p:txBody>
      </p:sp>
      <p:pic>
        <p:nvPicPr>
          <p:cNvPr id="4" name="Content Placeholder 3"/>
          <p:cNvPicPr>
            <a:picLocks noGrp="1" noChangeAspect="1"/>
          </p:cNvPicPr>
          <p:nvPr>
            <p:ph idx="1"/>
          </p:nvPr>
        </p:nvPicPr>
        <p:blipFill>
          <a:blip r:embed="rId2"/>
          <a:stretch>
            <a:fillRect/>
          </a:stretch>
        </p:blipFill>
        <p:spPr>
          <a:xfrm>
            <a:off x="2394122" y="1202402"/>
            <a:ext cx="4151870" cy="3922406"/>
          </a:xfrm>
          <a:prstGeom prst="rect">
            <a:avLst/>
          </a:prstGeom>
        </p:spPr>
      </p:pic>
    </p:spTree>
    <p:extLst>
      <p:ext uri="{BB962C8B-B14F-4D97-AF65-F5344CB8AC3E}">
        <p14:creationId xmlns:p14="http://schemas.microsoft.com/office/powerpoint/2010/main" val="56863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NFP</a:t>
            </a:r>
            <a:endParaRPr lang="en-US" dirty="0"/>
          </a:p>
        </p:txBody>
      </p:sp>
      <p:pic>
        <p:nvPicPr>
          <p:cNvPr id="4" name="Content Placeholder 3"/>
          <p:cNvPicPr>
            <a:picLocks noGrp="1" noChangeAspect="1"/>
          </p:cNvPicPr>
          <p:nvPr>
            <p:ph idx="1"/>
          </p:nvPr>
        </p:nvPicPr>
        <p:blipFill>
          <a:blip r:embed="rId2"/>
          <a:stretch>
            <a:fillRect/>
          </a:stretch>
        </p:blipFill>
        <p:spPr>
          <a:xfrm>
            <a:off x="4001548" y="190437"/>
            <a:ext cx="4904708" cy="4904708"/>
          </a:xfrm>
          <a:prstGeom prst="rect">
            <a:avLst/>
          </a:prstGeom>
        </p:spPr>
      </p:pic>
    </p:spTree>
    <p:extLst>
      <p:ext uri="{BB962C8B-B14F-4D97-AF65-F5344CB8AC3E}">
        <p14:creationId xmlns:p14="http://schemas.microsoft.com/office/powerpoint/2010/main" val="84893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NFP (2)</a:t>
            </a:r>
            <a:endParaRPr lang="en-US" dirty="0"/>
          </a:p>
        </p:txBody>
      </p:sp>
      <p:pic>
        <p:nvPicPr>
          <p:cNvPr id="4" name="Content Placeholder 3"/>
          <p:cNvPicPr>
            <a:picLocks noGrp="1" noChangeAspect="1"/>
          </p:cNvPicPr>
          <p:nvPr>
            <p:ph idx="1"/>
          </p:nvPr>
        </p:nvPicPr>
        <p:blipFill>
          <a:blip r:embed="rId2"/>
          <a:stretch>
            <a:fillRect/>
          </a:stretch>
        </p:blipFill>
        <p:spPr>
          <a:xfrm>
            <a:off x="1170372" y="1370013"/>
            <a:ext cx="6803255" cy="3262312"/>
          </a:xfrm>
          <a:prstGeom prst="rect">
            <a:avLst/>
          </a:prstGeom>
        </p:spPr>
      </p:pic>
    </p:spTree>
    <p:extLst>
      <p:ext uri="{BB962C8B-B14F-4D97-AF65-F5344CB8AC3E}">
        <p14:creationId xmlns:p14="http://schemas.microsoft.com/office/powerpoint/2010/main" val="11099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Traffic and Management Plane</a:t>
            </a:r>
            <a:endParaRPr lang="en-US" dirty="0"/>
          </a:p>
        </p:txBody>
      </p:sp>
      <p:sp>
        <p:nvSpPr>
          <p:cNvPr id="3" name="Content Placeholder 2"/>
          <p:cNvSpPr>
            <a:spLocks noGrp="1"/>
          </p:cNvSpPr>
          <p:nvPr>
            <p:ph idx="1"/>
          </p:nvPr>
        </p:nvSpPr>
        <p:spPr>
          <a:xfrm>
            <a:off x="1614488" y="1369219"/>
            <a:ext cx="5915025" cy="3663071"/>
          </a:xfrm>
        </p:spPr>
        <p:txBody>
          <a:bodyPr>
            <a:normAutofit/>
          </a:bodyPr>
          <a:lstStyle/>
          <a:p>
            <a:r>
              <a:rPr lang="en-US" dirty="0" smtClean="0"/>
              <a:t>In general, a new router or switch is configured via a console port using a blue rollover cable. This can be called the management plane.</a:t>
            </a:r>
          </a:p>
          <a:p>
            <a:r>
              <a:rPr lang="en-US" dirty="0" smtClean="0"/>
              <a:t>The management plane includes</a:t>
            </a:r>
          </a:p>
          <a:p>
            <a:pPr lvl="1"/>
            <a:r>
              <a:rPr lang="en-US" dirty="0" smtClean="0"/>
              <a:t>Configuration of a system</a:t>
            </a:r>
          </a:p>
          <a:p>
            <a:pPr lvl="1"/>
            <a:r>
              <a:rPr lang="en-US" dirty="0" smtClean="0"/>
              <a:t>Who may access a system</a:t>
            </a:r>
          </a:p>
          <a:p>
            <a:pPr lvl="1"/>
            <a:r>
              <a:rPr lang="en-US" dirty="0" smtClean="0"/>
              <a:t>Messages from a management protocol such as SNMP.</a:t>
            </a:r>
          </a:p>
          <a:p>
            <a:r>
              <a:rPr lang="en-US" dirty="0" smtClean="0"/>
              <a:t>Beyond a blue rollover cable?</a:t>
            </a:r>
          </a:p>
        </p:txBody>
      </p:sp>
    </p:spTree>
    <p:extLst>
      <p:ext uri="{BB962C8B-B14F-4D97-AF65-F5344CB8AC3E}">
        <p14:creationId xmlns:p14="http://schemas.microsoft.com/office/powerpoint/2010/main" val="43131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Practices for Securing the Management Plane</a:t>
            </a:r>
            <a:endParaRPr lang="en-US" dirty="0"/>
          </a:p>
        </p:txBody>
      </p:sp>
      <p:sp>
        <p:nvSpPr>
          <p:cNvPr id="3" name="Content Placeholder 2"/>
          <p:cNvSpPr>
            <a:spLocks noGrp="1"/>
          </p:cNvSpPr>
          <p:nvPr>
            <p:ph idx="1"/>
          </p:nvPr>
        </p:nvSpPr>
        <p:spPr>
          <a:xfrm>
            <a:off x="1614488" y="1369219"/>
            <a:ext cx="5915025" cy="3663071"/>
          </a:xfrm>
        </p:spPr>
        <p:txBody>
          <a:bodyPr>
            <a:normAutofit fontScale="85000" lnSpcReduction="20000"/>
          </a:bodyPr>
          <a:lstStyle/>
          <a:p>
            <a:r>
              <a:rPr lang="en-US" dirty="0" smtClean="0"/>
              <a:t>Enforce password policy.</a:t>
            </a:r>
          </a:p>
          <a:p>
            <a:r>
              <a:rPr lang="en-US" dirty="0"/>
              <a:t>Login password retry lockout.</a:t>
            </a:r>
          </a:p>
          <a:p>
            <a:r>
              <a:rPr lang="en-US" dirty="0">
                <a:solidFill>
                  <a:srgbClr val="FF0000"/>
                </a:solidFill>
              </a:rPr>
              <a:t>Use AAA services (centralized ACS server).</a:t>
            </a:r>
          </a:p>
          <a:p>
            <a:r>
              <a:rPr lang="en-US" dirty="0" smtClean="0">
                <a:solidFill>
                  <a:srgbClr val="FF0000"/>
                </a:solidFill>
              </a:rPr>
              <a:t>Implement role-based access control (RBAC) – different group, different role (or view).</a:t>
            </a:r>
          </a:p>
          <a:p>
            <a:r>
              <a:rPr lang="en-US" dirty="0" smtClean="0"/>
              <a:t>Keep accurate time across all network devices (secure Network Time Protocol (NTP)).</a:t>
            </a:r>
          </a:p>
          <a:p>
            <a:r>
              <a:rPr lang="en-US" dirty="0" smtClean="0">
                <a:solidFill>
                  <a:srgbClr val="FF0000"/>
                </a:solidFill>
              </a:rPr>
              <a:t>Use encrypted and authenticated versions of SNMP.</a:t>
            </a:r>
          </a:p>
          <a:p>
            <a:r>
              <a:rPr lang="en-US" dirty="0" smtClean="0"/>
              <a:t>Control which IP addresses are allowed to manage devices.</a:t>
            </a:r>
          </a:p>
          <a:p>
            <a:r>
              <a:rPr lang="en-US" dirty="0" smtClean="0"/>
              <a:t>Lock down syslog (encrypted syslog)</a:t>
            </a:r>
          </a:p>
          <a:p>
            <a:r>
              <a:rPr lang="en-US" dirty="0" smtClean="0"/>
              <a:t>Out-of-band network management.</a:t>
            </a:r>
          </a:p>
          <a:p>
            <a:r>
              <a:rPr lang="en-US" dirty="0" smtClean="0"/>
              <a:t>Disable unnecessary services, e.g., BOOTP, DHCP, DNS, CDP.</a:t>
            </a:r>
          </a:p>
          <a:p>
            <a:r>
              <a:rPr lang="en-US" dirty="0" smtClean="0">
                <a:solidFill>
                  <a:srgbClr val="FF0000"/>
                </a:solidFill>
              </a:rPr>
              <a:t>Secure system files – make it difficult to delete.</a:t>
            </a:r>
            <a:endParaRPr lang="en-US" dirty="0">
              <a:solidFill>
                <a:srgbClr val="FF0000"/>
              </a:solidFill>
            </a:endParaRPr>
          </a:p>
        </p:txBody>
      </p:sp>
    </p:spTree>
    <p:extLst>
      <p:ext uri="{BB962C8B-B14F-4D97-AF65-F5344CB8AC3E}">
        <p14:creationId xmlns:p14="http://schemas.microsoft.com/office/powerpoint/2010/main" val="1482841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AAA Implementation</a:t>
            </a:r>
            <a:endParaRPr lang="en-US" dirty="0"/>
          </a:p>
        </p:txBody>
      </p:sp>
      <p:sp>
        <p:nvSpPr>
          <p:cNvPr id="3" name="Content Placeholder 2"/>
          <p:cNvSpPr>
            <a:spLocks noGrp="1"/>
          </p:cNvSpPr>
          <p:nvPr>
            <p:ph idx="1"/>
          </p:nvPr>
        </p:nvSpPr>
        <p:spPr>
          <a:xfrm>
            <a:off x="1614488" y="1369219"/>
            <a:ext cx="5915025" cy="2050514"/>
          </a:xfrm>
        </p:spPr>
        <p:txBody>
          <a:bodyPr>
            <a:normAutofit fontScale="92500" lnSpcReduction="20000"/>
          </a:bodyPr>
          <a:lstStyle/>
          <a:p>
            <a:r>
              <a:rPr lang="en-US" dirty="0" smtClean="0"/>
              <a:t>Cisco Secure ACS Solution Engine – a dedicated server.</a:t>
            </a:r>
          </a:p>
          <a:p>
            <a:r>
              <a:rPr lang="en-US" dirty="0" smtClean="0"/>
              <a:t>Cisco Secure ACS for Windows Server.</a:t>
            </a:r>
          </a:p>
          <a:p>
            <a:r>
              <a:rPr lang="en-US" dirty="0" smtClean="0"/>
              <a:t>Current flavors of ACS functionality – ACS through a virtual machine.</a:t>
            </a:r>
          </a:p>
          <a:p>
            <a:r>
              <a:rPr lang="en-US" dirty="0" smtClean="0"/>
              <a:t>Cisco ISE – a single physical or logical device or appliance.</a:t>
            </a:r>
          </a:p>
          <a:p>
            <a:r>
              <a:rPr lang="en-US" dirty="0" smtClean="0"/>
              <a:t>Self-contained AAA – a router with AAA functionality.</a:t>
            </a:r>
          </a:p>
        </p:txBody>
      </p:sp>
      <p:pic>
        <p:nvPicPr>
          <p:cNvPr id="4" name="Content Placeholder 3"/>
          <p:cNvPicPr>
            <a:picLocks noChangeAspect="1"/>
          </p:cNvPicPr>
          <p:nvPr/>
        </p:nvPicPr>
        <p:blipFill>
          <a:blip r:embed="rId2"/>
          <a:stretch>
            <a:fillRect/>
          </a:stretch>
        </p:blipFill>
        <p:spPr>
          <a:xfrm>
            <a:off x="1809107" y="3266652"/>
            <a:ext cx="3917221" cy="1795670"/>
          </a:xfrm>
          <a:prstGeom prst="rect">
            <a:avLst/>
          </a:prstGeom>
        </p:spPr>
      </p:pic>
      <p:sp>
        <p:nvSpPr>
          <p:cNvPr id="5" name="TextBox 4"/>
          <p:cNvSpPr txBox="1"/>
          <p:nvPr/>
        </p:nvSpPr>
        <p:spPr>
          <a:xfrm>
            <a:off x="6175290" y="3818239"/>
            <a:ext cx="1501346" cy="715581"/>
          </a:xfrm>
          <a:prstGeom prst="rect">
            <a:avLst/>
          </a:prstGeom>
          <a:noFill/>
        </p:spPr>
        <p:txBody>
          <a:bodyPr wrap="square" rtlCol="0">
            <a:spAutoFit/>
          </a:bodyPr>
          <a:lstStyle/>
          <a:p>
            <a:r>
              <a:rPr lang="en-US" sz="1350"/>
              <a:t>The AAA method list on pages 285 – 286.</a:t>
            </a:r>
            <a:endParaRPr lang="en-US" sz="1350"/>
          </a:p>
        </p:txBody>
      </p:sp>
    </p:spTree>
    <p:extLst>
      <p:ext uri="{BB962C8B-B14F-4D97-AF65-F5344CB8AC3E}">
        <p14:creationId xmlns:p14="http://schemas.microsoft.com/office/powerpoint/2010/main" val="2026366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AAA Method List</a:t>
            </a:r>
            <a:endParaRPr lang="en-US" dirty="0"/>
          </a:p>
        </p:txBody>
      </p:sp>
      <p:pic>
        <p:nvPicPr>
          <p:cNvPr id="4" name="Content Placeholder 3"/>
          <p:cNvPicPr>
            <a:picLocks noGrp="1" noChangeAspect="1"/>
          </p:cNvPicPr>
          <p:nvPr>
            <p:ph idx="1"/>
          </p:nvPr>
        </p:nvPicPr>
        <p:blipFill>
          <a:blip r:embed="rId2"/>
          <a:stretch>
            <a:fillRect/>
          </a:stretch>
        </p:blipFill>
        <p:spPr>
          <a:xfrm>
            <a:off x="1013663" y="1370013"/>
            <a:ext cx="7116673" cy="3262312"/>
          </a:xfrm>
          <a:prstGeom prst="rect">
            <a:avLst/>
          </a:prstGeom>
        </p:spPr>
      </p:pic>
    </p:spTree>
    <p:extLst>
      <p:ext uri="{BB962C8B-B14F-4D97-AF65-F5344CB8AC3E}">
        <p14:creationId xmlns:p14="http://schemas.microsoft.com/office/powerpoint/2010/main" val="69386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t>Role-Based </a:t>
            </a:r>
            <a:r>
              <a:rPr lang="en-US" altLang="en-US" dirty="0" smtClean="0"/>
              <a:t>Access Control</a:t>
            </a:r>
            <a:endParaRPr lang="en-US" altLang="en-US" dirty="0"/>
          </a:p>
        </p:txBody>
      </p:sp>
      <p:sp>
        <p:nvSpPr>
          <p:cNvPr id="26627" name="Rectangle 3"/>
          <p:cNvSpPr>
            <a:spLocks noGrp="1" noChangeArrowheads="1"/>
          </p:cNvSpPr>
          <p:nvPr>
            <p:ph idx="1"/>
          </p:nvPr>
        </p:nvSpPr>
        <p:spPr/>
        <p:txBody>
          <a:bodyPr/>
          <a:lstStyle/>
          <a:p>
            <a:pPr marL="254794" indent="-254794"/>
            <a:r>
              <a:rPr lang="en-US" altLang="en-US" sz="1800"/>
              <a:t>Controls which commands are available to specific roles</a:t>
            </a:r>
          </a:p>
          <a:p>
            <a:pPr marL="254794" indent="-254794"/>
            <a:r>
              <a:rPr lang="en-US" altLang="en-US" sz="1800"/>
              <a:t>Different views of router configurations created for different users providing:</a:t>
            </a:r>
          </a:p>
          <a:p>
            <a:pPr lvl="1"/>
            <a:r>
              <a:rPr lang="en-US" altLang="en-US" sz="1500"/>
              <a:t>Security: Defines the set of CLI commands that is accessible by a particular user by controlling user access to configure specific ports, logical interfaces, and slots on a router</a:t>
            </a:r>
          </a:p>
          <a:p>
            <a:pPr lvl="1"/>
            <a:r>
              <a:rPr lang="en-US" altLang="en-US" sz="1500"/>
              <a:t>Availability: Prevents unintentional execution of CLI commands by unauthorized personnel</a:t>
            </a:r>
          </a:p>
          <a:p>
            <a:pPr lvl="1"/>
            <a:r>
              <a:rPr lang="en-US" altLang="en-US" sz="1500"/>
              <a:t>Operational Efficiency:  Users only see the CLI commands applicable to the ports and CLI to which they have access</a:t>
            </a:r>
          </a:p>
        </p:txBody>
      </p:sp>
    </p:spTree>
    <p:extLst>
      <p:ext uri="{BB962C8B-B14F-4D97-AF65-F5344CB8AC3E}">
        <p14:creationId xmlns:p14="http://schemas.microsoft.com/office/powerpoint/2010/main" val="311647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TotalTime>
  <Words>821</Words>
  <Application>Microsoft Macintosh PowerPoint</Application>
  <PresentationFormat>On-screen Show (16:9)</PresentationFormat>
  <Paragraphs>80</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Calibri Light</vt:lpstr>
      <vt:lpstr>Courier New</vt:lpstr>
      <vt:lpstr>Office Theme</vt:lpstr>
      <vt:lpstr>Bitmap Image</vt:lpstr>
      <vt:lpstr>Network Foundation Protection</vt:lpstr>
      <vt:lpstr>Importance of NFP</vt:lpstr>
      <vt:lpstr>Implementing NFP</vt:lpstr>
      <vt:lpstr>Implementing NFP (2)</vt:lpstr>
      <vt:lpstr>Management Traffic and Management Plane</vt:lpstr>
      <vt:lpstr>Best Practices for Securing the Management Plane</vt:lpstr>
      <vt:lpstr>Options for AAA Implementation</vt:lpstr>
      <vt:lpstr>The AAA Method List</vt:lpstr>
      <vt:lpstr>Role-Based Access Control</vt:lpstr>
      <vt:lpstr>Role-Based Views</vt:lpstr>
      <vt:lpstr>Role-Based Views</vt:lpstr>
      <vt:lpstr>Creating and Managing a View</vt:lpstr>
      <vt:lpstr>SNMP Components and Versions</vt:lpstr>
      <vt:lpstr>SNMP Versions</vt:lpstr>
      <vt:lpstr>SNMPv3</vt:lpstr>
      <vt:lpstr>Securing the Cisco Image and Config. Files</vt:lpstr>
      <vt:lpstr>What is the Control Plane?</vt:lpstr>
      <vt:lpstr>Best Practices for Securing the Control Plane</vt:lpstr>
      <vt:lpstr>PowerPoint Presentation</vt:lpstr>
      <vt:lpstr>PowerPoint Presentation</vt:lpstr>
      <vt:lpstr>Best Practices for Securing the Control Plane (2)</vt:lpstr>
      <vt:lpstr>PowerPoint Presentation</vt:lpstr>
      <vt:lpstr>PowerPoint Presentation</vt:lpstr>
      <vt:lpstr>Best Practices for Securing the Data Plane</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Foundation Protection</dc:title>
  <dc:creator>Microsoft Office User</dc:creator>
  <cp:lastModifiedBy>Joey Thumthawatworn</cp:lastModifiedBy>
  <cp:revision>18</cp:revision>
  <dcterms:created xsi:type="dcterms:W3CDTF">2016-04-14T08:57:09Z</dcterms:created>
  <dcterms:modified xsi:type="dcterms:W3CDTF">2018-04-08T13:05:28Z</dcterms:modified>
</cp:coreProperties>
</file>