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56"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4660"/>
  </p:normalViewPr>
  <p:slideViewPr>
    <p:cSldViewPr snapToGrid="0">
      <p:cViewPr varScale="1">
        <p:scale>
          <a:sx n="72" d="100"/>
          <a:sy n="72" d="100"/>
        </p:scale>
        <p:origin x="64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DA1F2A-288C-4361-B5DC-D47D3FFBC34D}"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C3BE7E2-7E55-4FCC-B210-B688FEAC5A61}" type="slidenum">
              <a:rPr lang="en-US" smtClean="0"/>
              <a:t>‹#›</a:t>
            </a:fld>
            <a:endParaRPr lang="en-US"/>
          </a:p>
        </p:txBody>
      </p:sp>
    </p:spTree>
    <p:extLst>
      <p:ext uri="{BB962C8B-B14F-4D97-AF65-F5344CB8AC3E}">
        <p14:creationId xmlns:p14="http://schemas.microsoft.com/office/powerpoint/2010/main" val="61100104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DA1F2A-288C-4361-B5DC-D47D3FFBC34D}"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C3BE7E2-7E55-4FCC-B210-B688FEAC5A61}" type="slidenum">
              <a:rPr lang="en-US" smtClean="0"/>
              <a:t>‹#›</a:t>
            </a:fld>
            <a:endParaRPr lang="en-US"/>
          </a:p>
        </p:txBody>
      </p:sp>
    </p:spTree>
    <p:extLst>
      <p:ext uri="{BB962C8B-B14F-4D97-AF65-F5344CB8AC3E}">
        <p14:creationId xmlns:p14="http://schemas.microsoft.com/office/powerpoint/2010/main" val="1627756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DA1F2A-288C-4361-B5DC-D47D3FFBC34D}"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C3BE7E2-7E55-4FCC-B210-B688FEAC5A61}"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38328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DDA1F2A-288C-4361-B5DC-D47D3FFBC34D}" type="datetimeFigureOut">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C3BE7E2-7E55-4FCC-B210-B688FEAC5A61}" type="slidenum">
              <a:rPr lang="en-US" smtClean="0"/>
              <a:t>‹#›</a:t>
            </a:fld>
            <a:endParaRPr lang="en-US"/>
          </a:p>
        </p:txBody>
      </p:sp>
    </p:spTree>
    <p:extLst>
      <p:ext uri="{BB962C8B-B14F-4D97-AF65-F5344CB8AC3E}">
        <p14:creationId xmlns:p14="http://schemas.microsoft.com/office/powerpoint/2010/main" val="3301204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DDA1F2A-288C-4361-B5DC-D47D3FFBC34D}" type="datetimeFigureOut">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C3BE7E2-7E55-4FCC-B210-B688FEAC5A61}"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748178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DDA1F2A-288C-4361-B5DC-D47D3FFBC34D}" type="datetimeFigureOut">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C3BE7E2-7E55-4FCC-B210-B688FEAC5A61}" type="slidenum">
              <a:rPr lang="en-US" smtClean="0"/>
              <a:t>‹#›</a:t>
            </a:fld>
            <a:endParaRPr lang="en-US"/>
          </a:p>
        </p:txBody>
      </p:sp>
    </p:spTree>
    <p:extLst>
      <p:ext uri="{BB962C8B-B14F-4D97-AF65-F5344CB8AC3E}">
        <p14:creationId xmlns:p14="http://schemas.microsoft.com/office/powerpoint/2010/main" val="39686860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DA1F2A-288C-4361-B5DC-D47D3FFBC34D}"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C3BE7E2-7E55-4FCC-B210-B688FEAC5A61}" type="slidenum">
              <a:rPr lang="en-US" smtClean="0"/>
              <a:t>‹#›</a:t>
            </a:fld>
            <a:endParaRPr lang="en-US"/>
          </a:p>
        </p:txBody>
      </p:sp>
    </p:spTree>
    <p:extLst>
      <p:ext uri="{BB962C8B-B14F-4D97-AF65-F5344CB8AC3E}">
        <p14:creationId xmlns:p14="http://schemas.microsoft.com/office/powerpoint/2010/main" val="1760220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DA1F2A-288C-4361-B5DC-D47D3FFBC34D}"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C3BE7E2-7E55-4FCC-B210-B688FEAC5A61}" type="slidenum">
              <a:rPr lang="en-US" smtClean="0"/>
              <a:t>‹#›</a:t>
            </a:fld>
            <a:endParaRPr lang="en-US"/>
          </a:p>
        </p:txBody>
      </p:sp>
    </p:spTree>
    <p:extLst>
      <p:ext uri="{BB962C8B-B14F-4D97-AF65-F5344CB8AC3E}">
        <p14:creationId xmlns:p14="http://schemas.microsoft.com/office/powerpoint/2010/main" val="5236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DA1F2A-288C-4361-B5DC-D47D3FFBC34D}"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C3BE7E2-7E55-4FCC-B210-B688FEAC5A61}" type="slidenum">
              <a:rPr lang="en-US" smtClean="0"/>
              <a:t>‹#›</a:t>
            </a:fld>
            <a:endParaRPr lang="en-US"/>
          </a:p>
        </p:txBody>
      </p:sp>
    </p:spTree>
    <p:extLst>
      <p:ext uri="{BB962C8B-B14F-4D97-AF65-F5344CB8AC3E}">
        <p14:creationId xmlns:p14="http://schemas.microsoft.com/office/powerpoint/2010/main" val="1298760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DA1F2A-288C-4361-B5DC-D47D3FFBC34D}"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C3BE7E2-7E55-4FCC-B210-B688FEAC5A61}" type="slidenum">
              <a:rPr lang="en-US" smtClean="0"/>
              <a:t>‹#›</a:t>
            </a:fld>
            <a:endParaRPr lang="en-US"/>
          </a:p>
        </p:txBody>
      </p:sp>
    </p:spTree>
    <p:extLst>
      <p:ext uri="{BB962C8B-B14F-4D97-AF65-F5344CB8AC3E}">
        <p14:creationId xmlns:p14="http://schemas.microsoft.com/office/powerpoint/2010/main" val="3438312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DA1F2A-288C-4361-B5DC-D47D3FFBC34D}" type="datetimeFigureOut">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C3BE7E2-7E55-4FCC-B210-B688FEAC5A61}" type="slidenum">
              <a:rPr lang="en-US" smtClean="0"/>
              <a:t>‹#›</a:t>
            </a:fld>
            <a:endParaRPr lang="en-US"/>
          </a:p>
        </p:txBody>
      </p:sp>
    </p:spTree>
    <p:extLst>
      <p:ext uri="{BB962C8B-B14F-4D97-AF65-F5344CB8AC3E}">
        <p14:creationId xmlns:p14="http://schemas.microsoft.com/office/powerpoint/2010/main" val="890089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DA1F2A-288C-4361-B5DC-D47D3FFBC34D}" type="datetimeFigureOut">
              <a:rPr lang="en-US" smtClean="0"/>
              <a:t>5/9/2018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C3BE7E2-7E55-4FCC-B210-B688FEAC5A61}" type="slidenum">
              <a:rPr lang="en-US" smtClean="0"/>
              <a:t>‹#›</a:t>
            </a:fld>
            <a:endParaRPr lang="en-US"/>
          </a:p>
        </p:txBody>
      </p:sp>
    </p:spTree>
    <p:extLst>
      <p:ext uri="{BB962C8B-B14F-4D97-AF65-F5344CB8AC3E}">
        <p14:creationId xmlns:p14="http://schemas.microsoft.com/office/powerpoint/2010/main" val="3206841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DA1F2A-288C-4361-B5DC-D47D3FFBC34D}" type="datetimeFigureOut">
              <a:rPr lang="en-US" smtClean="0"/>
              <a:t>5/9/2018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C3BE7E2-7E55-4FCC-B210-B688FEAC5A61}" type="slidenum">
              <a:rPr lang="en-US" smtClean="0"/>
              <a:t>‹#›</a:t>
            </a:fld>
            <a:endParaRPr lang="en-US"/>
          </a:p>
        </p:txBody>
      </p:sp>
    </p:spTree>
    <p:extLst>
      <p:ext uri="{BB962C8B-B14F-4D97-AF65-F5344CB8AC3E}">
        <p14:creationId xmlns:p14="http://schemas.microsoft.com/office/powerpoint/2010/main" val="1639694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DA1F2A-288C-4361-B5DC-D47D3FFBC34D}" type="datetimeFigureOut">
              <a:rPr lang="en-US" smtClean="0"/>
              <a:t>5/9/2018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C3BE7E2-7E55-4FCC-B210-B688FEAC5A61}" type="slidenum">
              <a:rPr lang="en-US" smtClean="0"/>
              <a:t>‹#›</a:t>
            </a:fld>
            <a:endParaRPr lang="en-US"/>
          </a:p>
        </p:txBody>
      </p:sp>
    </p:spTree>
    <p:extLst>
      <p:ext uri="{BB962C8B-B14F-4D97-AF65-F5344CB8AC3E}">
        <p14:creationId xmlns:p14="http://schemas.microsoft.com/office/powerpoint/2010/main" val="63796006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DDA1F2A-288C-4361-B5DC-D47D3FFBC34D}" type="datetimeFigureOut">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C3BE7E2-7E55-4FCC-B210-B688FEAC5A61}" type="slidenum">
              <a:rPr lang="en-US" smtClean="0"/>
              <a:t>‹#›</a:t>
            </a:fld>
            <a:endParaRPr lang="en-US"/>
          </a:p>
        </p:txBody>
      </p:sp>
    </p:spTree>
    <p:extLst>
      <p:ext uri="{BB962C8B-B14F-4D97-AF65-F5344CB8AC3E}">
        <p14:creationId xmlns:p14="http://schemas.microsoft.com/office/powerpoint/2010/main" val="234987467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DDA1F2A-288C-4361-B5DC-D47D3FFBC34D}" type="datetimeFigureOut">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C3BE7E2-7E55-4FCC-B210-B688FEAC5A61}" type="slidenum">
              <a:rPr lang="en-US" smtClean="0"/>
              <a:t>‹#›</a:t>
            </a:fld>
            <a:endParaRPr lang="en-US"/>
          </a:p>
        </p:txBody>
      </p:sp>
    </p:spTree>
    <p:extLst>
      <p:ext uri="{BB962C8B-B14F-4D97-AF65-F5344CB8AC3E}">
        <p14:creationId xmlns:p14="http://schemas.microsoft.com/office/powerpoint/2010/main" val="785596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DDA1F2A-288C-4361-B5DC-D47D3FFBC34D}" type="datetimeFigureOut">
              <a:rPr lang="en-US" smtClean="0"/>
              <a:t>5/9/2018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C3BE7E2-7E55-4FCC-B210-B688FEAC5A61}" type="slidenum">
              <a:rPr lang="en-US" smtClean="0"/>
              <a:t>‹#›</a:t>
            </a:fld>
            <a:endParaRPr lang="en-US"/>
          </a:p>
        </p:txBody>
      </p:sp>
    </p:spTree>
    <p:extLst>
      <p:ext uri="{BB962C8B-B14F-4D97-AF65-F5344CB8AC3E}">
        <p14:creationId xmlns:p14="http://schemas.microsoft.com/office/powerpoint/2010/main" val="1132408014"/>
      </p:ext>
    </p:extLst>
  </p:cSld>
  <p:clrMap bg1="dk1" tx1="lt1" bg2="dk2" tx2="lt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 id="2147483909" r:id="rId12"/>
    <p:sldLayoutId id="2147483910" r:id="rId13"/>
    <p:sldLayoutId id="2147483911" r:id="rId14"/>
    <p:sldLayoutId id="2147483912" r:id="rId15"/>
    <p:sldLayoutId id="214748391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DA246-1A06-4621-A395-8033870AD99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Data transformation speed</a:t>
            </a:r>
          </a:p>
        </p:txBody>
      </p:sp>
      <p:sp>
        <p:nvSpPr>
          <p:cNvPr id="3" name="Content Placeholder 2">
            <a:extLst>
              <a:ext uri="{FF2B5EF4-FFF2-40B4-BE49-F238E27FC236}">
                <a16:creationId xmlns:a16="http://schemas.microsoft.com/office/drawing/2014/main" id="{A348E12C-8AC8-4C87-9A9A-CE3E95B8778F}"/>
              </a:ext>
            </a:extLst>
          </p:cNvPr>
          <p:cNvSpPr>
            <a:spLocks noGrp="1"/>
          </p:cNvSpPr>
          <p:nvPr>
            <p:ph idx="1"/>
          </p:nvPr>
        </p:nvSpPr>
        <p:spPr/>
        <p:txBody>
          <a:bodyPr/>
          <a:lstStyle/>
          <a:p>
            <a:r>
              <a:rPr lang="en-US" dirty="0">
                <a:effectLst/>
                <a:latin typeface="Times New Roman" panose="02020603050405020304" pitchFamily="18" charset="0"/>
                <a:cs typeface="Times New Roman" panose="02020603050405020304" pitchFamily="18" charset="0"/>
              </a:rPr>
              <a:t>The speed with which data can be transmitted from one device to another. Data rates are often measured in megabits (million bits) or megabytes (million bytes) per second. These are usually abbreviated as Mbps and </a:t>
            </a:r>
            <a:r>
              <a:rPr lang="en-US" dirty="0" err="1">
                <a:effectLst/>
                <a:latin typeface="Times New Roman" panose="02020603050405020304" pitchFamily="18" charset="0"/>
                <a:cs typeface="Times New Roman" panose="02020603050405020304" pitchFamily="18" charset="0"/>
              </a:rPr>
              <a:t>MBps</a:t>
            </a:r>
            <a:r>
              <a:rPr lang="en-US" dirty="0">
                <a:effectLst/>
                <a:latin typeface="Times New Roman" panose="02020603050405020304" pitchFamily="18" charset="0"/>
                <a:cs typeface="Times New Roman" panose="02020603050405020304" pitchFamily="18" charset="0"/>
              </a:rPr>
              <a:t>, respectively. Another term for data transfer rat</a:t>
            </a:r>
            <a:r>
              <a:rPr lang="en-US" b="1" dirty="0">
                <a:effectLst/>
                <a:latin typeface="Times New Roman" panose="02020603050405020304" pitchFamily="18" charset="0"/>
                <a:cs typeface="Times New Roman" panose="02020603050405020304" pitchFamily="18" charset="0"/>
              </a:rPr>
              <a:t>e</a:t>
            </a:r>
            <a:r>
              <a:rPr lang="en-US" dirty="0">
                <a:effectLst/>
                <a:latin typeface="Times New Roman" panose="02020603050405020304" pitchFamily="18" charset="0"/>
                <a:cs typeface="Times New Roman" panose="02020603050405020304" pitchFamily="18" charset="0"/>
              </a:rPr>
              <a:t> is throughput.</a:t>
            </a:r>
            <a:endParaRPr lang="en-US" dirty="0">
              <a:latin typeface="Times New Roman" panose="02020603050405020304" pitchFamily="18" charset="0"/>
              <a:cs typeface="Times New Roman" panose="02020603050405020304" pitchFamily="18" charset="0"/>
            </a:endParaRPr>
          </a:p>
        </p:txBody>
      </p:sp>
      <p:pic>
        <p:nvPicPr>
          <p:cNvPr id="1026" name="Picture 2" descr="Image result for data transmission speed">
            <a:extLst>
              <a:ext uri="{FF2B5EF4-FFF2-40B4-BE49-F238E27FC236}">
                <a16:creationId xmlns:a16="http://schemas.microsoft.com/office/drawing/2014/main" id="{4F93A320-68FD-4EF0-8897-8AF7322F28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8677" y="3664843"/>
            <a:ext cx="3057378" cy="229542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data transmission speed">
            <a:extLst>
              <a:ext uri="{FF2B5EF4-FFF2-40B4-BE49-F238E27FC236}">
                <a16:creationId xmlns:a16="http://schemas.microsoft.com/office/drawing/2014/main" id="{DF85C946-7B45-4302-974F-F3ECAC60F4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4083" y="3965931"/>
            <a:ext cx="4762500" cy="1657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9562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7612"/>
          </a:xfrm>
        </p:spPr>
        <p:txBody>
          <a:bodyPr/>
          <a:lstStyle/>
          <a:p>
            <a:r>
              <a:rPr lang="en-US" dirty="0">
                <a:latin typeface="Times New Roman" panose="02020603050405020304" pitchFamily="18" charset="0"/>
                <a:cs typeface="Times New Roman" panose="02020603050405020304" pitchFamily="18" charset="0"/>
              </a:rPr>
              <a:t>Challenge</a:t>
            </a:r>
            <a:endParaRPr lang="th-TH" dirty="0">
              <a:latin typeface="Times New Roman" panose="02020603050405020304" pitchFamily="18" charset="0"/>
            </a:endParaRPr>
          </a:p>
        </p:txBody>
      </p:sp>
      <p:sp>
        <p:nvSpPr>
          <p:cNvPr id="3" name="Content Placeholder 2"/>
          <p:cNvSpPr>
            <a:spLocks noGrp="1"/>
          </p:cNvSpPr>
          <p:nvPr>
            <p:ph idx="1"/>
          </p:nvPr>
        </p:nvSpPr>
        <p:spPr>
          <a:xfrm>
            <a:off x="2585499" y="1540188"/>
            <a:ext cx="8915400" cy="5152159"/>
          </a:xfrm>
        </p:spPr>
        <p:txBody>
          <a:bodyPr>
            <a:noAutofit/>
          </a:bodyPr>
          <a:lstStyle/>
          <a:p>
            <a:r>
              <a:rPr lang="en-US" dirty="0">
                <a:latin typeface="Arial" panose="020B0604020202020204" pitchFamily="34" charset="0"/>
              </a:rPr>
              <a:t>Underestimating data transformation requirements</a:t>
            </a:r>
          </a:p>
          <a:p>
            <a:pPr marL="0" indent="0">
              <a:buNone/>
            </a:pPr>
            <a:r>
              <a:rPr lang="en-US" dirty="0">
                <a:latin typeface="Arial" panose="020B0604020202020204" pitchFamily="34" charset="0"/>
              </a:rPr>
              <a:t>Raw data from disparate sources almost always needs to be cleaned and normalized before it gets to your data warehouse. Data from different systems typically don’t play well together, and it requires work to get them to cooperate. </a:t>
            </a:r>
          </a:p>
          <a:p>
            <a:r>
              <a:rPr lang="en-US" dirty="0">
                <a:latin typeface="Arial" panose="020B0604020202020204" pitchFamily="34" charset="0"/>
              </a:rPr>
              <a:t>Forgetting about long-term maintenance</a:t>
            </a:r>
          </a:p>
          <a:p>
            <a:pPr marL="0" indent="0">
              <a:buNone/>
            </a:pPr>
            <a:r>
              <a:rPr lang="en-US" dirty="0">
                <a:latin typeface="Arial" panose="020B0604020202020204" pitchFamily="34" charset="0"/>
              </a:rPr>
              <a:t>    -Some of the future maintenance costs that companies forget about:</a:t>
            </a:r>
          </a:p>
          <a:p>
            <a:pPr marL="0" indent="0">
              <a:buNone/>
            </a:pPr>
            <a:r>
              <a:rPr lang="en-US" dirty="0">
                <a:latin typeface="Arial" panose="020B0604020202020204" pitchFamily="34" charset="0"/>
              </a:rPr>
              <a:t>    -Data formats changing over time</a:t>
            </a:r>
          </a:p>
          <a:p>
            <a:pPr marL="0" indent="0">
              <a:buNone/>
            </a:pPr>
            <a:r>
              <a:rPr lang="en-US" dirty="0">
                <a:latin typeface="Arial" panose="020B0604020202020204" pitchFamily="34" charset="0"/>
              </a:rPr>
              <a:t>    -An increase in data velocity</a:t>
            </a:r>
          </a:p>
          <a:p>
            <a:pPr marL="0" indent="0">
              <a:buNone/>
            </a:pPr>
            <a:r>
              <a:rPr lang="en-US" dirty="0">
                <a:latin typeface="Arial" panose="020B0604020202020204" pitchFamily="34" charset="0"/>
              </a:rPr>
              <a:t>    -The time cost of adding new data connections</a:t>
            </a:r>
          </a:p>
          <a:p>
            <a:pPr marL="0" indent="0">
              <a:buNone/>
            </a:pPr>
            <a:r>
              <a:rPr lang="en-US" dirty="0">
                <a:latin typeface="Arial" panose="020B0604020202020204" pitchFamily="34" charset="0"/>
              </a:rPr>
              <a:t>    -The time cost of fixing broken data connections</a:t>
            </a:r>
          </a:p>
          <a:p>
            <a:r>
              <a:rPr lang="en-US" dirty="0">
                <a:latin typeface="Arial" panose="020B0604020202020204" pitchFamily="34" charset="0"/>
              </a:rPr>
              <a:t>Focusing on tools and technologies rather than fundamental best practices</a:t>
            </a:r>
          </a:p>
          <a:p>
            <a:pPr marL="0" indent="0">
              <a:buNone/>
            </a:pPr>
            <a:r>
              <a:rPr lang="en-US" dirty="0">
                <a:latin typeface="Arial" panose="020B0604020202020204" pitchFamily="34" charset="0"/>
              </a:rPr>
              <a:t>The data engineering space is incredibly hot right now; new languages and technologies pop up every minute. There’s a tendency to want to get swept up in the latest fad</a:t>
            </a:r>
          </a:p>
        </p:txBody>
      </p:sp>
    </p:spTree>
    <p:extLst>
      <p:ext uri="{BB962C8B-B14F-4D97-AF65-F5344CB8AC3E}">
        <p14:creationId xmlns:p14="http://schemas.microsoft.com/office/powerpoint/2010/main" val="4118506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01107"/>
          </a:xfrm>
        </p:spPr>
        <p:txBody>
          <a:bodyPr/>
          <a:lstStyle/>
          <a:p>
            <a:r>
              <a:rPr lang="en-US" dirty="0">
                <a:latin typeface="Times New Roman" panose="02020603050405020304" pitchFamily="18" charset="0"/>
                <a:cs typeface="Times New Roman" panose="02020603050405020304" pitchFamily="18" charset="0"/>
              </a:rPr>
              <a:t>Resistance to change</a:t>
            </a:r>
            <a:endParaRPr lang="th-TH" dirty="0">
              <a:latin typeface="Times New Roman" panose="02020603050405020304" pitchFamily="18" charset="0"/>
            </a:endParaRPr>
          </a:p>
        </p:txBody>
      </p:sp>
      <p:sp>
        <p:nvSpPr>
          <p:cNvPr id="3" name="Content Placeholder 2"/>
          <p:cNvSpPr>
            <a:spLocks noGrp="1"/>
          </p:cNvSpPr>
          <p:nvPr>
            <p:ph idx="1"/>
          </p:nvPr>
        </p:nvSpPr>
        <p:spPr>
          <a:xfrm>
            <a:off x="2585499" y="1540189"/>
            <a:ext cx="8915400" cy="5072646"/>
          </a:xfrm>
        </p:spPr>
        <p:txBody>
          <a:bodyPr>
            <a:normAutofit/>
          </a:bodyPr>
          <a:lstStyle/>
          <a:p>
            <a:r>
              <a:rPr lang="en-US" dirty="0">
                <a:latin typeface="Times New Roman" panose="02020603050405020304" pitchFamily="18" charset="0"/>
                <a:cs typeface="Times New Roman" panose="02020603050405020304" pitchFamily="18" charset="0"/>
              </a:rPr>
              <a:t>In today’s business reality the level of complexity and the increased rate of change cause challenges for many leaders.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Motivating people to change direction, building new strategies, transforming business models, and adopting new ways of collaboration. Is required!</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key to an easy change is having strong leaders who are in the know and who can explain as to why change is necessary.</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Communication as always is essential to put at ease the people who are impacted by the proposed change. a leader can make change happen less painful if he can explain to his workforce what is going to happen and why the change needs to be made. That way he can reduce the anger, confusion, depression and crisis phases to a minimum, but unfortunately this requires a level of openness that sometimes is lacking.</a:t>
            </a:r>
            <a:endParaRPr lang="th-TH" dirty="0">
              <a:latin typeface="Times New Roman" panose="02020603050405020304" pitchFamily="18" charset="0"/>
            </a:endParaRPr>
          </a:p>
        </p:txBody>
      </p:sp>
    </p:spTree>
    <p:extLst>
      <p:ext uri="{BB962C8B-B14F-4D97-AF65-F5344CB8AC3E}">
        <p14:creationId xmlns:p14="http://schemas.microsoft.com/office/powerpoint/2010/main" val="2838133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7612"/>
          </a:xfrm>
        </p:spPr>
        <p:txBody>
          <a:bodyPr/>
          <a:lstStyle/>
          <a:p>
            <a:r>
              <a:rPr lang="en-GB" dirty="0">
                <a:latin typeface="Times New Roman" panose="02020603050405020304" pitchFamily="18" charset="0"/>
                <a:cs typeface="Times New Roman" panose="02020603050405020304" pitchFamily="18" charset="0"/>
              </a:rPr>
              <a:t>Budget</a:t>
            </a:r>
            <a:endParaRPr lang="th-TH" dirty="0">
              <a:latin typeface="Times New Roman" panose="02020603050405020304" pitchFamily="18" charset="0"/>
            </a:endParaRPr>
          </a:p>
        </p:txBody>
      </p:sp>
      <p:sp>
        <p:nvSpPr>
          <p:cNvPr id="3" name="Content Placeholder 2"/>
          <p:cNvSpPr>
            <a:spLocks noGrp="1"/>
          </p:cNvSpPr>
          <p:nvPr>
            <p:ph idx="1"/>
          </p:nvPr>
        </p:nvSpPr>
        <p:spPr>
          <a:xfrm>
            <a:off x="2585499" y="1540189"/>
            <a:ext cx="8915400" cy="3777622"/>
          </a:xfrm>
        </p:spPr>
        <p:txBody>
          <a:bodyPr>
            <a:normAutofit/>
          </a:bodyPr>
          <a:lstStyle/>
          <a:p>
            <a:r>
              <a:rPr lang="en-US" dirty="0">
                <a:latin typeface="Times New Roman" panose="02020603050405020304" pitchFamily="18" charset="0"/>
                <a:cs typeface="Times New Roman" panose="02020603050405020304" pitchFamily="18" charset="0"/>
              </a:rPr>
              <a:t>The process of digital transformation does not necessarily have an end goal, rather a constant state of opportunity that businesses need to capitalize on.  </a:t>
            </a:r>
          </a:p>
          <a:p>
            <a:r>
              <a:rPr lang="en-US" dirty="0">
                <a:latin typeface="Times New Roman" panose="02020603050405020304" pitchFamily="18" charset="0"/>
                <a:cs typeface="Times New Roman" panose="02020603050405020304" pitchFamily="18" charset="0"/>
              </a:rPr>
              <a:t>It is important to recognize that the digital atmosphere around us is changing customer experience.   Working professionals understand that customer experience is the sole most important driving factor for their business.  </a:t>
            </a:r>
          </a:p>
          <a:p>
            <a:r>
              <a:rPr lang="en-US" dirty="0">
                <a:latin typeface="Times New Roman" panose="02020603050405020304" pitchFamily="18" charset="0"/>
                <a:cs typeface="Times New Roman" panose="02020603050405020304" pitchFamily="18" charset="0"/>
              </a:rPr>
              <a:t>Poor experience ultimately leads to a loss of customers and overall revenue.  Digital innovation means faster response from the business, which keeps it competitive and keeps customer experiences positive.  Keeping customers satisfied is going to cost money.</a:t>
            </a:r>
            <a:endParaRPr lang="th-TH" dirty="0">
              <a:latin typeface="Times New Roman" panose="02020603050405020304" pitchFamily="18" charset="0"/>
            </a:endParaRPr>
          </a:p>
        </p:txBody>
      </p:sp>
    </p:spTree>
    <p:extLst>
      <p:ext uri="{BB962C8B-B14F-4D97-AF65-F5344CB8AC3E}">
        <p14:creationId xmlns:p14="http://schemas.microsoft.com/office/powerpoint/2010/main" val="3971569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01107"/>
          </a:xfrm>
        </p:spPr>
        <p:txBody>
          <a:bodyPr>
            <a:normAutofit/>
          </a:bodyPr>
          <a:lstStyle/>
          <a:p>
            <a:r>
              <a:rPr lang="en-US" dirty="0">
                <a:latin typeface="Times New Roman" panose="02020603050405020304" pitchFamily="18" charset="0"/>
                <a:cs typeface="Times New Roman" panose="02020603050405020304" pitchFamily="18" charset="0"/>
              </a:rPr>
              <a:t>Time</a:t>
            </a:r>
            <a:endParaRPr lang="th-TH" dirty="0">
              <a:latin typeface="Times New Roman" panose="02020603050405020304" pitchFamily="18" charset="0"/>
            </a:endParaRPr>
          </a:p>
        </p:txBody>
      </p:sp>
      <p:sp>
        <p:nvSpPr>
          <p:cNvPr id="3" name="Content Placeholder 2"/>
          <p:cNvSpPr>
            <a:spLocks noGrp="1"/>
          </p:cNvSpPr>
          <p:nvPr>
            <p:ph idx="1"/>
          </p:nvPr>
        </p:nvSpPr>
        <p:spPr>
          <a:xfrm>
            <a:off x="2585499" y="1540189"/>
            <a:ext cx="8915400" cy="3777622"/>
          </a:xfrm>
        </p:spPr>
        <p:txBody>
          <a:bodyPr>
            <a:normAutofit/>
          </a:bodyPr>
          <a:lstStyle/>
          <a:p>
            <a:r>
              <a:rPr lang="en-US" dirty="0">
                <a:latin typeface="Times New Roman" panose="02020603050405020304" pitchFamily="18" charset="0"/>
                <a:cs typeface="Times New Roman" panose="02020603050405020304" pitchFamily="18" charset="0"/>
              </a:rPr>
              <a:t>It may be feeling some pressure to investigate and undergo a </a:t>
            </a:r>
            <a:r>
              <a:rPr lang="en-US" dirty="0" err="1">
                <a:latin typeface="Times New Roman" panose="02020603050405020304" pitchFamily="18" charset="0"/>
                <a:cs typeface="Times New Roman" panose="02020603050405020304" pitchFamily="18" charset="0"/>
              </a:rPr>
              <a:t>dat</a:t>
            </a:r>
            <a:r>
              <a:rPr lang="en-US" dirty="0">
                <a:latin typeface="Times New Roman" panose="02020603050405020304" pitchFamily="18" charset="0"/>
                <a:cs typeface="Times New Roman" panose="02020603050405020304" pitchFamily="18" charset="0"/>
              </a:rPr>
              <a:t> transformation project. Your competition is embracing it, but you are not sure what digital transformation is or what its impacts will be. How do you get there? And who's in charge? Things can quickly become overwhelming, and digital transformation can start to seem like more than IT or a business unit can successfully deploy</a:t>
            </a:r>
            <a:endParaRPr lang="th-TH" dirty="0">
              <a:latin typeface="Times New Roman" panose="02020603050405020304" pitchFamily="18" charset="0"/>
            </a:endParaRPr>
          </a:p>
        </p:txBody>
      </p:sp>
    </p:spTree>
    <p:extLst>
      <p:ext uri="{BB962C8B-B14F-4D97-AF65-F5344CB8AC3E}">
        <p14:creationId xmlns:p14="http://schemas.microsoft.com/office/powerpoint/2010/main" val="2610126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01107"/>
          </a:xfrm>
        </p:spPr>
        <p:txBody>
          <a:bodyPr/>
          <a:lstStyle/>
          <a:p>
            <a:r>
              <a:rPr lang="en-GB" dirty="0">
                <a:latin typeface="Times New Roman" panose="02020603050405020304" pitchFamily="18" charset="0"/>
                <a:cs typeface="Times New Roman" panose="02020603050405020304" pitchFamily="18" charset="0"/>
              </a:rPr>
              <a:t>Discipline</a:t>
            </a:r>
            <a:endParaRPr lang="th-TH" dirty="0">
              <a:latin typeface="Times New Roman" panose="02020603050405020304" pitchFamily="18" charset="0"/>
            </a:endParaRPr>
          </a:p>
        </p:txBody>
      </p:sp>
      <p:sp>
        <p:nvSpPr>
          <p:cNvPr id="3" name="Content Placeholder 2"/>
          <p:cNvSpPr>
            <a:spLocks noGrp="1"/>
          </p:cNvSpPr>
          <p:nvPr>
            <p:ph idx="1"/>
          </p:nvPr>
        </p:nvSpPr>
        <p:spPr>
          <a:xfrm>
            <a:off x="2592925" y="1432493"/>
            <a:ext cx="8915400" cy="4703264"/>
          </a:xfrm>
        </p:spPr>
        <p:txBody>
          <a:bodyPr>
            <a:normAutofit/>
          </a:bodyPr>
          <a:lstStyle/>
          <a:p>
            <a:pPr fontAlgn="base"/>
            <a:r>
              <a:rPr lang="en-US" dirty="0">
                <a:latin typeface="Times New Roman" panose="02020603050405020304" pitchFamily="18" charset="0"/>
                <a:cs typeface="Times New Roman" panose="02020603050405020304" pitchFamily="18" charset="0"/>
              </a:rPr>
              <a:t>Organizations are at different stages and maturity levels of their digital transformation journeys. As part of this transformation, organizations are revamping their business models and underlying business processes, while building digital technology platforms, with the goal of delivering captivating customer experiences and achieving operational excellence. Organizations are building these digital platforms to support a range of functionality such as supporting users and apps from all types of devices, enabling support for </a:t>
            </a:r>
            <a:r>
              <a:rPr lang="en-US" dirty="0" err="1">
                <a:latin typeface="Times New Roman" panose="02020603050405020304" pitchFamily="18" charset="0"/>
                <a:cs typeface="Times New Roman" panose="02020603050405020304" pitchFamily="18" charset="0"/>
              </a:rPr>
              <a:t>IoT</a:t>
            </a:r>
            <a:r>
              <a:rPr lang="en-US" dirty="0">
                <a:latin typeface="Times New Roman" panose="02020603050405020304" pitchFamily="18" charset="0"/>
                <a:cs typeface="Times New Roman" panose="02020603050405020304" pitchFamily="18" charset="0"/>
              </a:rPr>
              <a:t> networks, Big Data, AI applications and other cloud native applications and systems.</a:t>
            </a:r>
          </a:p>
          <a:p>
            <a:pPr fontAlgn="base"/>
            <a:endParaRPr lang="en-US" dirty="0">
              <a:latin typeface="Times New Roman" panose="02020603050405020304" pitchFamily="18" charset="0"/>
              <a:cs typeface="Times New Roman" panose="02020603050405020304" pitchFamily="18" charset="0"/>
            </a:endParaRPr>
          </a:p>
          <a:p>
            <a:pPr fontAlgn="base"/>
            <a:r>
              <a:rPr lang="en-US" dirty="0">
                <a:latin typeface="Times New Roman" panose="02020603050405020304" pitchFamily="18" charset="0"/>
                <a:cs typeface="Times New Roman" panose="02020603050405020304" pitchFamily="18" charset="0"/>
              </a:rPr>
              <a:t>Such initiatives that seek to transform the underlying fabric of enterprises can quickly become quite complex and may span a number of years. In general, change is complicated, and an enterprise’s digital transformation, unless driven professionally and methodically, can lead to undesired consequences.</a:t>
            </a:r>
            <a:endParaRPr lang="th-TH" dirty="0">
              <a:latin typeface="Times New Roman" panose="02020603050405020304" pitchFamily="18" charset="0"/>
            </a:endParaRPr>
          </a:p>
        </p:txBody>
      </p:sp>
    </p:spTree>
    <p:extLst>
      <p:ext uri="{BB962C8B-B14F-4D97-AF65-F5344CB8AC3E}">
        <p14:creationId xmlns:p14="http://schemas.microsoft.com/office/powerpoint/2010/main" val="3235361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82E74-35F3-4E88-B36F-BBAAA112D1AB}"/>
              </a:ext>
            </a:extLst>
          </p:cNvPr>
          <p:cNvSpPr>
            <a:spLocks noGrp="1"/>
          </p:cNvSpPr>
          <p:nvPr>
            <p:ph type="title"/>
          </p:nvPr>
        </p:nvSpPr>
        <p:spPr>
          <a:xfrm>
            <a:off x="1540565" y="584830"/>
            <a:ext cx="9352722" cy="673548"/>
          </a:xfrm>
        </p:spPr>
        <p:txBody>
          <a:bodyPr/>
          <a:lstStyle/>
          <a:p>
            <a:r>
              <a:rPr lang="en-US" dirty="0">
                <a:latin typeface="Times New Roman" panose="02020603050405020304" pitchFamily="18" charset="0"/>
                <a:cs typeface="Times New Roman" panose="02020603050405020304" pitchFamily="18" charset="0"/>
              </a:rPr>
              <a:t>Inbound Marketing</a:t>
            </a:r>
          </a:p>
        </p:txBody>
      </p:sp>
      <p:sp>
        <p:nvSpPr>
          <p:cNvPr id="3" name="Content Placeholder 2">
            <a:extLst>
              <a:ext uri="{FF2B5EF4-FFF2-40B4-BE49-F238E27FC236}">
                <a16:creationId xmlns:a16="http://schemas.microsoft.com/office/drawing/2014/main" id="{41CFC564-58EF-4EAC-81B5-2F7FF727A86B}"/>
              </a:ext>
            </a:extLst>
          </p:cNvPr>
          <p:cNvSpPr>
            <a:spLocks noGrp="1"/>
          </p:cNvSpPr>
          <p:nvPr>
            <p:ph idx="1"/>
          </p:nvPr>
        </p:nvSpPr>
        <p:spPr>
          <a:xfrm>
            <a:off x="1540564" y="1387087"/>
            <a:ext cx="9813235" cy="2707835"/>
          </a:xfrm>
        </p:spPr>
        <p:txBody>
          <a:bodyPr/>
          <a:lstStyle/>
          <a:p>
            <a:r>
              <a:rPr lang="en-US" dirty="0">
                <a:latin typeface="Times New Roman" panose="02020603050405020304" pitchFamily="18" charset="0"/>
                <a:cs typeface="Times New Roman" panose="02020603050405020304" pitchFamily="18" charset="0"/>
              </a:rPr>
              <a:t> It focuses on attracting customers through relevant and helpful content and adding value at every stage in your customer's buying journey.</a:t>
            </a:r>
          </a:p>
          <a:p>
            <a:r>
              <a:rPr lang="en-US" dirty="0">
                <a:latin typeface="Times New Roman" panose="02020603050405020304" pitchFamily="18" charset="0"/>
                <a:cs typeface="Times New Roman" panose="02020603050405020304" pitchFamily="18" charset="0"/>
              </a:rPr>
              <a:t>potential customers find you through channels like blogs, search engines, and social media.</a:t>
            </a:r>
          </a:p>
          <a:p>
            <a:r>
              <a:rPr lang="en-US" dirty="0">
                <a:latin typeface="Times New Roman" panose="02020603050405020304" pitchFamily="18" charset="0"/>
                <a:cs typeface="Times New Roman" panose="02020603050405020304" pitchFamily="18" charset="0"/>
              </a:rPr>
              <a:t>It does not need to fight for potential customers attention.</a:t>
            </a:r>
          </a:p>
          <a:p>
            <a:pPr marL="0" indent="0">
              <a:buNone/>
            </a:pPr>
            <a:endParaRPr lang="en-US" dirty="0"/>
          </a:p>
          <a:p>
            <a:pPr marL="0" indent="0">
              <a:buNone/>
            </a:pPr>
            <a:endParaRPr lang="en-US" dirty="0"/>
          </a:p>
          <a:p>
            <a:endParaRPr lang="en-US" dirty="0"/>
          </a:p>
          <a:p>
            <a:endParaRPr lang="en-US" dirty="0"/>
          </a:p>
        </p:txBody>
      </p:sp>
      <p:pic>
        <p:nvPicPr>
          <p:cNvPr id="5" name="Picture 4">
            <a:extLst>
              <a:ext uri="{FF2B5EF4-FFF2-40B4-BE49-F238E27FC236}">
                <a16:creationId xmlns:a16="http://schemas.microsoft.com/office/drawing/2014/main" id="{D9A9B22F-5985-40DF-8A7A-8EC8E6C1C5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0634" y="4212986"/>
            <a:ext cx="7291146" cy="2327696"/>
          </a:xfrm>
          <a:prstGeom prst="rect">
            <a:avLst/>
          </a:prstGeom>
        </p:spPr>
      </p:pic>
    </p:spTree>
    <p:extLst>
      <p:ext uri="{BB962C8B-B14F-4D97-AF65-F5344CB8AC3E}">
        <p14:creationId xmlns:p14="http://schemas.microsoft.com/office/powerpoint/2010/main" val="632856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80D2F-569D-4026-B071-9E8537CB8316}"/>
              </a:ext>
            </a:extLst>
          </p:cNvPr>
          <p:cNvSpPr>
            <a:spLocks noGrp="1"/>
          </p:cNvSpPr>
          <p:nvPr>
            <p:ph type="title"/>
          </p:nvPr>
        </p:nvSpPr>
        <p:spPr>
          <a:xfrm>
            <a:off x="1683027" y="688672"/>
            <a:ext cx="9670775" cy="823965"/>
          </a:xfrm>
        </p:spPr>
        <p:txBody>
          <a:bodyPr/>
          <a:lstStyle/>
          <a:p>
            <a:r>
              <a:rPr lang="en-US" dirty="0"/>
              <a:t>Outbound Marketing</a:t>
            </a:r>
          </a:p>
        </p:txBody>
      </p:sp>
      <p:sp>
        <p:nvSpPr>
          <p:cNvPr id="3" name="Content Placeholder 2">
            <a:extLst>
              <a:ext uri="{FF2B5EF4-FFF2-40B4-BE49-F238E27FC236}">
                <a16:creationId xmlns:a16="http://schemas.microsoft.com/office/drawing/2014/main" id="{292C25C1-E1A3-4B4C-9E2D-98AE6F6CBBE9}"/>
              </a:ext>
            </a:extLst>
          </p:cNvPr>
          <p:cNvSpPr>
            <a:spLocks noGrp="1"/>
          </p:cNvSpPr>
          <p:nvPr>
            <p:ph idx="1"/>
          </p:nvPr>
        </p:nvSpPr>
        <p:spPr>
          <a:xfrm>
            <a:off x="1683027" y="1512637"/>
            <a:ext cx="9670774" cy="1894411"/>
          </a:xfrm>
        </p:spPr>
        <p:txBody>
          <a:bodyPr/>
          <a:lstStyle/>
          <a:p>
            <a:r>
              <a:rPr lang="en-US" dirty="0">
                <a:latin typeface="Times New Roman" panose="02020603050405020304" pitchFamily="18" charset="0"/>
                <a:cs typeface="Times New Roman" panose="02020603050405020304" pitchFamily="18" charset="0"/>
              </a:rPr>
              <a:t>It refers to any kind of marketing where a company initiates the conversation and sends its message out to an audience. </a:t>
            </a:r>
          </a:p>
          <a:p>
            <a:r>
              <a:rPr lang="en-US" dirty="0">
                <a:latin typeface="Times New Roman" panose="02020603050405020304" pitchFamily="18" charset="0"/>
                <a:cs typeface="Times New Roman" panose="02020603050405020304" pitchFamily="18" charset="0"/>
              </a:rPr>
              <a:t>more traditional forms of marketing and advertising such as TV commercials, radio ads, print advertisements (newspaper ads, magazine ads, flyers, brochures, catalogs, etc.), tradeshows and email spam.</a:t>
            </a:r>
          </a:p>
          <a:p>
            <a:endParaRPr lang="en-US" dirty="0"/>
          </a:p>
        </p:txBody>
      </p:sp>
      <p:pic>
        <p:nvPicPr>
          <p:cNvPr id="5" name="Picture 4">
            <a:extLst>
              <a:ext uri="{FF2B5EF4-FFF2-40B4-BE49-F238E27FC236}">
                <a16:creationId xmlns:a16="http://schemas.microsoft.com/office/drawing/2014/main" id="{CE95EC8E-28E1-4B26-B4C8-8B85F5C564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0778" y="3574192"/>
            <a:ext cx="4250752" cy="3124983"/>
          </a:xfrm>
          <a:prstGeom prst="rect">
            <a:avLst/>
          </a:prstGeom>
        </p:spPr>
      </p:pic>
      <p:pic>
        <p:nvPicPr>
          <p:cNvPr id="8" name="Picture 7">
            <a:extLst>
              <a:ext uri="{FF2B5EF4-FFF2-40B4-BE49-F238E27FC236}">
                <a16:creationId xmlns:a16="http://schemas.microsoft.com/office/drawing/2014/main" id="{042CB2C0-9AE5-4CFA-91ED-2CDCB531B8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1530" y="4221078"/>
            <a:ext cx="5693621" cy="1812957"/>
          </a:xfrm>
          <a:prstGeom prst="rect">
            <a:avLst/>
          </a:prstGeom>
        </p:spPr>
      </p:pic>
    </p:spTree>
    <p:extLst>
      <p:ext uri="{BB962C8B-B14F-4D97-AF65-F5344CB8AC3E}">
        <p14:creationId xmlns:p14="http://schemas.microsoft.com/office/powerpoint/2010/main" val="382385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80F09-D543-41D7-B82B-E2B460AACB6E}"/>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Inbound vs Outbound Marketing</a:t>
            </a:r>
          </a:p>
        </p:txBody>
      </p:sp>
      <p:graphicFrame>
        <p:nvGraphicFramePr>
          <p:cNvPr id="4" name="Content Placeholder 3">
            <a:extLst>
              <a:ext uri="{FF2B5EF4-FFF2-40B4-BE49-F238E27FC236}">
                <a16:creationId xmlns:a16="http://schemas.microsoft.com/office/drawing/2014/main" id="{45F97705-64D5-41A8-971E-85D679319ADA}"/>
              </a:ext>
            </a:extLst>
          </p:cNvPr>
          <p:cNvGraphicFramePr>
            <a:graphicFrameLocks noGrp="1"/>
          </p:cNvGraphicFramePr>
          <p:nvPr>
            <p:ph idx="1"/>
            <p:extLst/>
          </p:nvPr>
        </p:nvGraphicFramePr>
        <p:xfrm>
          <a:off x="838200" y="1825625"/>
          <a:ext cx="10515600" cy="466725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349396571"/>
                    </a:ext>
                  </a:extLst>
                </a:gridCol>
                <a:gridCol w="5257800">
                  <a:extLst>
                    <a:ext uri="{9D8B030D-6E8A-4147-A177-3AD203B41FA5}">
                      <a16:colId xmlns:a16="http://schemas.microsoft.com/office/drawing/2014/main" val="936648152"/>
                    </a:ext>
                  </a:extLst>
                </a:gridCol>
              </a:tblGrid>
              <a:tr h="666750">
                <a:tc>
                  <a:txBody>
                    <a:bodyPr/>
                    <a:lstStyle/>
                    <a:p>
                      <a:r>
                        <a:rPr lang="en-US" b="1" dirty="0"/>
                        <a:t>Inbound Marketing</a:t>
                      </a:r>
                      <a:endParaRPr lang="en-US" dirty="0"/>
                    </a:p>
                  </a:txBody>
                  <a:tcPr/>
                </a:tc>
                <a:tc>
                  <a:txBody>
                    <a:bodyPr/>
                    <a:lstStyle/>
                    <a:p>
                      <a:r>
                        <a:rPr lang="en-US" dirty="0"/>
                        <a:t>Outbound Marketing</a:t>
                      </a:r>
                    </a:p>
                  </a:txBody>
                  <a:tcPr/>
                </a:tc>
                <a:extLst>
                  <a:ext uri="{0D108BD9-81ED-4DB2-BD59-A6C34878D82A}">
                    <a16:rowId xmlns:a16="http://schemas.microsoft.com/office/drawing/2014/main" val="2863950924"/>
                  </a:ext>
                </a:extLst>
              </a:tr>
              <a:tr h="666750">
                <a:tc>
                  <a:txBody>
                    <a:bodyPr/>
                    <a:lstStyle/>
                    <a:p>
                      <a:r>
                        <a:rPr lang="en-US" dirty="0"/>
                        <a:t>It is Permissive</a:t>
                      </a:r>
                    </a:p>
                  </a:txBody>
                  <a:tcPr/>
                </a:tc>
                <a:tc>
                  <a:txBody>
                    <a:bodyPr/>
                    <a:lstStyle/>
                    <a:p>
                      <a:r>
                        <a:rPr lang="en-US" dirty="0"/>
                        <a:t>It is interruptive</a:t>
                      </a:r>
                    </a:p>
                  </a:txBody>
                  <a:tcPr/>
                </a:tc>
                <a:extLst>
                  <a:ext uri="{0D108BD9-81ED-4DB2-BD59-A6C34878D82A}">
                    <a16:rowId xmlns:a16="http://schemas.microsoft.com/office/drawing/2014/main" val="531961117"/>
                  </a:ext>
                </a:extLst>
              </a:tr>
              <a:tr h="666750">
                <a:tc>
                  <a:txBody>
                    <a:bodyPr/>
                    <a:lstStyle/>
                    <a:p>
                      <a:r>
                        <a:rPr lang="en-US" dirty="0"/>
                        <a:t>It has pull tactics</a:t>
                      </a:r>
                    </a:p>
                    <a:p>
                      <a:endParaRPr lang="en-US" dirty="0"/>
                    </a:p>
                  </a:txBody>
                  <a:tcPr/>
                </a:tc>
                <a:tc>
                  <a:txBody>
                    <a:bodyPr/>
                    <a:lstStyle/>
                    <a:p>
                      <a:r>
                        <a:rPr lang="en-US" dirty="0"/>
                        <a:t>It has push tactics</a:t>
                      </a:r>
                    </a:p>
                  </a:txBody>
                  <a:tcPr/>
                </a:tc>
                <a:extLst>
                  <a:ext uri="{0D108BD9-81ED-4DB2-BD59-A6C34878D82A}">
                    <a16:rowId xmlns:a16="http://schemas.microsoft.com/office/drawing/2014/main" val="1276752492"/>
                  </a:ext>
                </a:extLst>
              </a:tr>
              <a:tr h="666750">
                <a:tc>
                  <a:txBody>
                    <a:bodyPr/>
                    <a:lstStyle/>
                    <a:p>
                      <a:r>
                        <a:rPr lang="en-US" dirty="0"/>
                        <a:t>Two way communication</a:t>
                      </a:r>
                    </a:p>
                  </a:txBody>
                  <a:tcPr/>
                </a:tc>
                <a:tc>
                  <a:txBody>
                    <a:bodyPr/>
                    <a:lstStyle/>
                    <a:p>
                      <a:r>
                        <a:rPr lang="en-US" dirty="0"/>
                        <a:t>One-way communication</a:t>
                      </a:r>
                    </a:p>
                  </a:txBody>
                  <a:tcPr/>
                </a:tc>
                <a:extLst>
                  <a:ext uri="{0D108BD9-81ED-4DB2-BD59-A6C34878D82A}">
                    <a16:rowId xmlns:a16="http://schemas.microsoft.com/office/drawing/2014/main" val="1462334056"/>
                  </a:ext>
                </a:extLst>
              </a:tr>
              <a:tr h="666750">
                <a:tc>
                  <a:txBody>
                    <a:bodyPr/>
                    <a:lstStyle/>
                    <a:p>
                      <a:r>
                        <a:rPr lang="en-US" dirty="0"/>
                        <a:t>Marketers Provide Value</a:t>
                      </a:r>
                    </a:p>
                  </a:txBody>
                  <a:tcPr/>
                </a:tc>
                <a:tc>
                  <a:txBody>
                    <a:bodyPr/>
                    <a:lstStyle/>
                    <a:p>
                      <a:r>
                        <a:rPr lang="en-US" dirty="0"/>
                        <a:t>Marketers provide little to no value</a:t>
                      </a:r>
                    </a:p>
                  </a:txBody>
                  <a:tcPr/>
                </a:tc>
                <a:extLst>
                  <a:ext uri="{0D108BD9-81ED-4DB2-BD59-A6C34878D82A}">
                    <a16:rowId xmlns:a16="http://schemas.microsoft.com/office/drawing/2014/main" val="4009120005"/>
                  </a:ext>
                </a:extLst>
              </a:tr>
              <a:tr h="666750">
                <a:tc>
                  <a:txBody>
                    <a:bodyPr/>
                    <a:lstStyle/>
                    <a:p>
                      <a:r>
                        <a:rPr lang="en-US" dirty="0"/>
                        <a:t>Customers come to you</a:t>
                      </a:r>
                    </a:p>
                  </a:txBody>
                  <a:tcPr/>
                </a:tc>
                <a:tc>
                  <a:txBody>
                    <a:bodyPr/>
                    <a:lstStyle/>
                    <a:p>
                      <a:r>
                        <a:rPr lang="en-US" dirty="0"/>
                        <a:t>Customers are sought after</a:t>
                      </a:r>
                    </a:p>
                  </a:txBody>
                  <a:tcPr/>
                </a:tc>
                <a:extLst>
                  <a:ext uri="{0D108BD9-81ED-4DB2-BD59-A6C34878D82A}">
                    <a16:rowId xmlns:a16="http://schemas.microsoft.com/office/drawing/2014/main" val="3655568379"/>
                  </a:ext>
                </a:extLst>
              </a:tr>
              <a:tr h="666750">
                <a:tc>
                  <a:txBody>
                    <a:bodyPr/>
                    <a:lstStyle/>
                    <a:p>
                      <a:r>
                        <a:rPr lang="en-US" b="0" dirty="0"/>
                        <a:t>Channels: Search engines, referrals, social medias</a:t>
                      </a:r>
                    </a:p>
                  </a:txBody>
                  <a:tcPr/>
                </a:tc>
                <a:tc>
                  <a:txBody>
                    <a:bodyPr/>
                    <a:lstStyle/>
                    <a:p>
                      <a:r>
                        <a:rPr lang="en-US" dirty="0"/>
                        <a:t>Channels: Print ads, TV ads, radio, telemarketing</a:t>
                      </a:r>
                    </a:p>
                  </a:txBody>
                  <a:tcPr/>
                </a:tc>
                <a:extLst>
                  <a:ext uri="{0D108BD9-81ED-4DB2-BD59-A6C34878D82A}">
                    <a16:rowId xmlns:a16="http://schemas.microsoft.com/office/drawing/2014/main" val="2207556467"/>
                  </a:ext>
                </a:extLst>
              </a:tr>
            </a:tbl>
          </a:graphicData>
        </a:graphic>
      </p:graphicFrame>
    </p:spTree>
    <p:extLst>
      <p:ext uri="{BB962C8B-B14F-4D97-AF65-F5344CB8AC3E}">
        <p14:creationId xmlns:p14="http://schemas.microsoft.com/office/powerpoint/2010/main" val="3012046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78DCA-DECB-4D33-99E4-B67E02D42C69}"/>
              </a:ext>
            </a:extLst>
          </p:cNvPr>
          <p:cNvSpPr>
            <a:spLocks noGrp="1"/>
          </p:cNvSpPr>
          <p:nvPr>
            <p:ph type="ctrTitle"/>
          </p:nvPr>
        </p:nvSpPr>
        <p:spPr>
          <a:xfrm>
            <a:off x="2575960" y="3429000"/>
            <a:ext cx="8915399" cy="1739348"/>
          </a:xfrm>
        </p:spPr>
        <p:txBody>
          <a:bodyPr/>
          <a:lstStyle/>
          <a:p>
            <a:r>
              <a:rPr lang="en-GB" dirty="0">
                <a:latin typeface="Times New Roman" panose="02020603050405020304" pitchFamily="18" charset="0"/>
                <a:cs typeface="Times New Roman" panose="02020603050405020304" pitchFamily="18" charset="0"/>
              </a:rPr>
              <a:t>Inbound vs Traditional</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Buyers Journey</a:t>
            </a:r>
          </a:p>
        </p:txBody>
      </p:sp>
    </p:spTree>
    <p:extLst>
      <p:ext uri="{BB962C8B-B14F-4D97-AF65-F5344CB8AC3E}">
        <p14:creationId xmlns:p14="http://schemas.microsoft.com/office/powerpoint/2010/main" val="2387449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26D80-5F1C-43AE-B8A4-5543C6BD6D8F}"/>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Traditional vs Inbound</a:t>
            </a:r>
          </a:p>
        </p:txBody>
      </p:sp>
      <p:sp>
        <p:nvSpPr>
          <p:cNvPr id="3" name="Content Placeholder 2">
            <a:extLst>
              <a:ext uri="{FF2B5EF4-FFF2-40B4-BE49-F238E27FC236}">
                <a16:creationId xmlns:a16="http://schemas.microsoft.com/office/drawing/2014/main" id="{A08C022F-C6D1-42BB-8208-E886B80F3621}"/>
              </a:ext>
            </a:extLst>
          </p:cNvPr>
          <p:cNvSpPr>
            <a:spLocks noGrp="1"/>
          </p:cNvSpPr>
          <p:nvPr>
            <p:ph idx="1"/>
          </p:nvPr>
        </p:nvSpPr>
        <p:spPr/>
        <p:txBody>
          <a:bodyPr>
            <a:normAutofit/>
          </a:bodyPr>
          <a:lstStyle/>
          <a:p>
            <a:r>
              <a:rPr lang="en-GB" dirty="0">
                <a:latin typeface="Times New Roman" panose="02020603050405020304" pitchFamily="18" charset="0"/>
                <a:cs typeface="Times New Roman" panose="02020603050405020304" pitchFamily="18" charset="0"/>
              </a:rPr>
              <a:t>Traditional</a:t>
            </a:r>
          </a:p>
          <a:p>
            <a:pPr lvl="1"/>
            <a:r>
              <a:rPr lang="en-GB" sz="1800" dirty="0">
                <a:latin typeface="Times New Roman" panose="02020603050405020304" pitchFamily="18" charset="0"/>
                <a:cs typeface="Times New Roman" panose="02020603050405020304" pitchFamily="18" charset="0"/>
              </a:rPr>
              <a:t>Refers to any type of promotion, advertising or campaign that has been in use by companies for years</a:t>
            </a:r>
          </a:p>
          <a:p>
            <a:pPr lvl="1"/>
            <a:r>
              <a:rPr lang="en-GB" sz="1800" dirty="0">
                <a:latin typeface="Times New Roman" panose="02020603050405020304" pitchFamily="18" charset="0"/>
                <a:cs typeface="Times New Roman" panose="02020603050405020304" pitchFamily="18" charset="0"/>
              </a:rPr>
              <a:t>Has a proven success rate</a:t>
            </a:r>
          </a:p>
          <a:p>
            <a:r>
              <a:rPr lang="en-GB" dirty="0">
                <a:latin typeface="Times New Roman" panose="02020603050405020304" pitchFamily="18" charset="0"/>
                <a:cs typeface="Times New Roman" panose="02020603050405020304" pitchFamily="18" charset="0"/>
              </a:rPr>
              <a:t>Inbound</a:t>
            </a:r>
          </a:p>
          <a:p>
            <a:pPr lvl="1"/>
            <a:r>
              <a:rPr lang="en-GB" sz="1800" dirty="0">
                <a:latin typeface="Times New Roman" panose="02020603050405020304" pitchFamily="18" charset="0"/>
                <a:cs typeface="Times New Roman" panose="02020603050405020304" pitchFamily="18" charset="0"/>
              </a:rPr>
              <a:t>Leverages content marketing, email marketing, and marketing automation to build rapport and trust.</a:t>
            </a:r>
          </a:p>
          <a:p>
            <a:pPr lvl="1"/>
            <a:r>
              <a:rPr lang="en-GB" sz="1800" dirty="0">
                <a:latin typeface="Times New Roman" panose="02020603050405020304" pitchFamily="18" charset="0"/>
                <a:cs typeface="Times New Roman" panose="02020603050405020304" pitchFamily="18" charset="0"/>
              </a:rPr>
              <a:t>Objective is to attract potential buyers.</a:t>
            </a:r>
          </a:p>
        </p:txBody>
      </p:sp>
    </p:spTree>
    <p:extLst>
      <p:ext uri="{BB962C8B-B14F-4D97-AF65-F5344CB8AC3E}">
        <p14:creationId xmlns:p14="http://schemas.microsoft.com/office/powerpoint/2010/main" val="1938161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B8006-B2DF-4F72-A27F-8CFC5008F21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Data Conversion </a:t>
            </a:r>
          </a:p>
        </p:txBody>
      </p:sp>
      <p:sp>
        <p:nvSpPr>
          <p:cNvPr id="3" name="Content Placeholder 2">
            <a:extLst>
              <a:ext uri="{FF2B5EF4-FFF2-40B4-BE49-F238E27FC236}">
                <a16:creationId xmlns:a16="http://schemas.microsoft.com/office/drawing/2014/main" id="{3AAC4BAE-4DCD-458E-A775-AC757913BC92}"/>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Data conversion is a critical process in the migration of information from existing information databases to new ones that often requires changes in data formats.</a:t>
            </a:r>
          </a:p>
          <a:p>
            <a:r>
              <a:rPr lang="en-US" dirty="0">
                <a:latin typeface="Times New Roman" panose="02020603050405020304" pitchFamily="18" charset="0"/>
                <a:cs typeface="Times New Roman" panose="02020603050405020304" pitchFamily="18" charset="0"/>
              </a:rPr>
              <a:t>Data conversion is very closely associated with system conversion and till date, this aspect has not received the attention it deserves, when planning for such a system change.</a:t>
            </a:r>
          </a:p>
        </p:txBody>
      </p:sp>
    </p:spTree>
    <p:extLst>
      <p:ext uri="{BB962C8B-B14F-4D97-AF65-F5344CB8AC3E}">
        <p14:creationId xmlns:p14="http://schemas.microsoft.com/office/powerpoint/2010/main" val="30104612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5BDB3-D9D4-45C1-B6B5-A2CF9C1A2D61}"/>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4 Main Differences</a:t>
            </a:r>
          </a:p>
        </p:txBody>
      </p:sp>
      <p:graphicFrame>
        <p:nvGraphicFramePr>
          <p:cNvPr id="4" name="Content Placeholder 3">
            <a:extLst>
              <a:ext uri="{FF2B5EF4-FFF2-40B4-BE49-F238E27FC236}">
                <a16:creationId xmlns:a16="http://schemas.microsoft.com/office/drawing/2014/main" id="{FF5F28D2-3802-4CF6-92B8-A4840975F265}"/>
              </a:ext>
            </a:extLst>
          </p:cNvPr>
          <p:cNvGraphicFramePr>
            <a:graphicFrameLocks noGrp="1"/>
          </p:cNvGraphicFramePr>
          <p:nvPr>
            <p:ph idx="1"/>
            <p:extLst>
              <p:ext uri="{D42A27DB-BD31-4B8C-83A1-F6EECF244321}">
                <p14:modId xmlns:p14="http://schemas.microsoft.com/office/powerpoint/2010/main" val="3473645631"/>
              </p:ext>
            </p:extLst>
          </p:nvPr>
        </p:nvGraphicFramePr>
        <p:xfrm>
          <a:off x="838200" y="2289451"/>
          <a:ext cx="10515600" cy="18542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797057476"/>
                    </a:ext>
                  </a:extLst>
                </a:gridCol>
                <a:gridCol w="5257800">
                  <a:extLst>
                    <a:ext uri="{9D8B030D-6E8A-4147-A177-3AD203B41FA5}">
                      <a16:colId xmlns:a16="http://schemas.microsoft.com/office/drawing/2014/main" val="2484317465"/>
                    </a:ext>
                  </a:extLst>
                </a:gridCol>
              </a:tblGrid>
              <a:tr h="370840">
                <a:tc>
                  <a:txBody>
                    <a:bodyPr/>
                    <a:lstStyle/>
                    <a:p>
                      <a:r>
                        <a:rPr lang="en-GB" dirty="0"/>
                        <a:t>Traditional</a:t>
                      </a:r>
                    </a:p>
                  </a:txBody>
                  <a:tcPr/>
                </a:tc>
                <a:tc>
                  <a:txBody>
                    <a:bodyPr/>
                    <a:lstStyle/>
                    <a:p>
                      <a:r>
                        <a:rPr lang="en-GB" dirty="0"/>
                        <a:t>Inbound</a:t>
                      </a:r>
                    </a:p>
                  </a:txBody>
                  <a:tcPr/>
                </a:tc>
                <a:extLst>
                  <a:ext uri="{0D108BD9-81ED-4DB2-BD59-A6C34878D82A}">
                    <a16:rowId xmlns:a16="http://schemas.microsoft.com/office/drawing/2014/main" val="1999243754"/>
                  </a:ext>
                </a:extLst>
              </a:tr>
              <a:tr h="370840">
                <a:tc>
                  <a:txBody>
                    <a:bodyPr/>
                    <a:lstStyle/>
                    <a:p>
                      <a:r>
                        <a:rPr lang="en-GB" dirty="0"/>
                        <a:t>Company Focus</a:t>
                      </a:r>
                    </a:p>
                  </a:txBody>
                  <a:tcPr/>
                </a:tc>
                <a:tc>
                  <a:txBody>
                    <a:bodyPr/>
                    <a:lstStyle/>
                    <a:p>
                      <a:r>
                        <a:rPr lang="en-GB" dirty="0"/>
                        <a:t>Consumer Focus</a:t>
                      </a:r>
                    </a:p>
                  </a:txBody>
                  <a:tcPr/>
                </a:tc>
                <a:extLst>
                  <a:ext uri="{0D108BD9-81ED-4DB2-BD59-A6C34878D82A}">
                    <a16:rowId xmlns:a16="http://schemas.microsoft.com/office/drawing/2014/main" val="2440149606"/>
                  </a:ext>
                </a:extLst>
              </a:tr>
              <a:tr h="370840">
                <a:tc>
                  <a:txBody>
                    <a:bodyPr/>
                    <a:lstStyle/>
                    <a:p>
                      <a:r>
                        <a:rPr lang="en-GB" dirty="0"/>
                        <a:t>Interrupt a person’s life</a:t>
                      </a:r>
                    </a:p>
                  </a:txBody>
                  <a:tcPr/>
                </a:tc>
                <a:tc>
                  <a:txBody>
                    <a:bodyPr/>
                    <a:lstStyle/>
                    <a:p>
                      <a:r>
                        <a:rPr lang="en-GB" dirty="0"/>
                        <a:t>Help solve consumer’s problem</a:t>
                      </a:r>
                    </a:p>
                  </a:txBody>
                  <a:tcPr/>
                </a:tc>
                <a:extLst>
                  <a:ext uri="{0D108BD9-81ED-4DB2-BD59-A6C34878D82A}">
                    <a16:rowId xmlns:a16="http://schemas.microsoft.com/office/drawing/2014/main" val="3607713341"/>
                  </a:ext>
                </a:extLst>
              </a:tr>
              <a:tr h="370840">
                <a:tc>
                  <a:txBody>
                    <a:bodyPr/>
                    <a:lstStyle/>
                    <a:p>
                      <a:r>
                        <a:rPr lang="en-GB" dirty="0"/>
                        <a:t>1 way conversation</a:t>
                      </a:r>
                    </a:p>
                  </a:txBody>
                  <a:tcPr/>
                </a:tc>
                <a:tc>
                  <a:txBody>
                    <a:bodyPr/>
                    <a:lstStyle/>
                    <a:p>
                      <a:r>
                        <a:rPr lang="en-GB" dirty="0"/>
                        <a:t>2 ways conversation</a:t>
                      </a:r>
                    </a:p>
                  </a:txBody>
                  <a:tcPr/>
                </a:tc>
                <a:extLst>
                  <a:ext uri="{0D108BD9-81ED-4DB2-BD59-A6C34878D82A}">
                    <a16:rowId xmlns:a16="http://schemas.microsoft.com/office/drawing/2014/main" val="3859036440"/>
                  </a:ext>
                </a:extLst>
              </a:tr>
              <a:tr h="370840">
                <a:tc>
                  <a:txBody>
                    <a:bodyPr/>
                    <a:lstStyle/>
                    <a:p>
                      <a:r>
                        <a:rPr lang="en-GB" dirty="0"/>
                        <a:t>Have quick results</a:t>
                      </a:r>
                    </a:p>
                  </a:txBody>
                  <a:tcPr/>
                </a:tc>
                <a:tc>
                  <a:txBody>
                    <a:bodyPr/>
                    <a:lstStyle/>
                    <a:p>
                      <a:r>
                        <a:rPr lang="en-GB" dirty="0"/>
                        <a:t>Long process</a:t>
                      </a:r>
                    </a:p>
                  </a:txBody>
                  <a:tcPr/>
                </a:tc>
                <a:extLst>
                  <a:ext uri="{0D108BD9-81ED-4DB2-BD59-A6C34878D82A}">
                    <a16:rowId xmlns:a16="http://schemas.microsoft.com/office/drawing/2014/main" val="3168109657"/>
                  </a:ext>
                </a:extLst>
              </a:tr>
            </a:tbl>
          </a:graphicData>
        </a:graphic>
      </p:graphicFrame>
    </p:spTree>
    <p:extLst>
      <p:ext uri="{BB962C8B-B14F-4D97-AF65-F5344CB8AC3E}">
        <p14:creationId xmlns:p14="http://schemas.microsoft.com/office/powerpoint/2010/main" val="2074353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63C7E-E085-414E-AAC3-79CEBCA56A6E}"/>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Inbound vs Traditional</a:t>
            </a:r>
          </a:p>
        </p:txBody>
      </p:sp>
      <p:sp>
        <p:nvSpPr>
          <p:cNvPr id="3" name="Content Placeholder 2">
            <a:extLst>
              <a:ext uri="{FF2B5EF4-FFF2-40B4-BE49-F238E27FC236}">
                <a16:creationId xmlns:a16="http://schemas.microsoft.com/office/drawing/2014/main" id="{A3EB48AC-B75B-4CD9-B0EE-BDCF80F89A0A}"/>
              </a:ext>
            </a:extLst>
          </p:cNvPr>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Companies that use Inbound Marketing generate at least 3 times the amount of leads</a:t>
            </a:r>
          </a:p>
          <a:p>
            <a:r>
              <a:rPr lang="en-GB" dirty="0">
                <a:latin typeface="Times New Roman" panose="02020603050405020304" pitchFamily="18" charset="0"/>
                <a:cs typeface="Times New Roman" panose="02020603050405020304" pitchFamily="18" charset="0"/>
              </a:rPr>
              <a:t>While spend more than 60% less.</a:t>
            </a:r>
          </a:p>
        </p:txBody>
      </p:sp>
    </p:spTree>
    <p:extLst>
      <p:ext uri="{BB962C8B-B14F-4D97-AF65-F5344CB8AC3E}">
        <p14:creationId xmlns:p14="http://schemas.microsoft.com/office/powerpoint/2010/main" val="1983072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DD0F0-4952-4003-AFD4-363E1D094576}"/>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Stages of buyers journey</a:t>
            </a:r>
          </a:p>
        </p:txBody>
      </p:sp>
      <p:sp>
        <p:nvSpPr>
          <p:cNvPr id="3" name="Content Placeholder 2">
            <a:extLst>
              <a:ext uri="{FF2B5EF4-FFF2-40B4-BE49-F238E27FC236}">
                <a16:creationId xmlns:a16="http://schemas.microsoft.com/office/drawing/2014/main" id="{E19F6592-740C-4227-A3AC-868F17D0F109}"/>
              </a:ext>
            </a:extLst>
          </p:cNvPr>
          <p:cNvSpPr>
            <a:spLocks noGrp="1"/>
          </p:cNvSpPr>
          <p:nvPr>
            <p:ph idx="1"/>
          </p:nvPr>
        </p:nvSpPr>
        <p:spPr/>
        <p:txBody>
          <a:bodyPr>
            <a:normAutofit/>
          </a:bodyPr>
          <a:lstStyle/>
          <a:p>
            <a:r>
              <a:rPr lang="en-GB" dirty="0"/>
              <a:t>There are 3 stages</a:t>
            </a:r>
          </a:p>
          <a:p>
            <a:pPr lvl="1"/>
            <a:r>
              <a:rPr lang="en-GB" sz="1800" dirty="0"/>
              <a:t>Awareness</a:t>
            </a:r>
          </a:p>
          <a:p>
            <a:pPr lvl="1"/>
            <a:r>
              <a:rPr lang="en-GB" sz="1800" dirty="0"/>
              <a:t>Consider</a:t>
            </a:r>
          </a:p>
          <a:p>
            <a:pPr lvl="1"/>
            <a:r>
              <a:rPr lang="en-GB" sz="1800" dirty="0"/>
              <a:t>Decision</a:t>
            </a:r>
          </a:p>
        </p:txBody>
      </p:sp>
    </p:spTree>
    <p:extLst>
      <p:ext uri="{BB962C8B-B14F-4D97-AF65-F5344CB8AC3E}">
        <p14:creationId xmlns:p14="http://schemas.microsoft.com/office/powerpoint/2010/main" val="1660813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AE186-A831-46E8-970E-D36CD77DB97B}"/>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Awareness</a:t>
            </a:r>
          </a:p>
        </p:txBody>
      </p:sp>
      <p:sp>
        <p:nvSpPr>
          <p:cNvPr id="3" name="Content Placeholder 2">
            <a:extLst>
              <a:ext uri="{FF2B5EF4-FFF2-40B4-BE49-F238E27FC236}">
                <a16:creationId xmlns:a16="http://schemas.microsoft.com/office/drawing/2014/main" id="{002D3B23-39F6-414E-92E4-322FAEA282CC}"/>
              </a:ext>
            </a:extLst>
          </p:cNvPr>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Buyers know they have a problem or need a product</a:t>
            </a:r>
          </a:p>
          <a:p>
            <a:r>
              <a:rPr lang="en-GB" dirty="0">
                <a:latin typeface="Times New Roman" panose="02020603050405020304" pitchFamily="18" charset="0"/>
                <a:cs typeface="Times New Roman" panose="02020603050405020304" pitchFamily="18" charset="0"/>
              </a:rPr>
              <a:t>They start to research, usually Googling</a:t>
            </a:r>
          </a:p>
          <a:p>
            <a:r>
              <a:rPr lang="en-GB" dirty="0">
                <a:latin typeface="Times New Roman" panose="02020603050405020304" pitchFamily="18" charset="0"/>
                <a:cs typeface="Times New Roman" panose="02020603050405020304" pitchFamily="18" charset="0"/>
              </a:rPr>
              <a:t>Company need to have their information reach buyers</a:t>
            </a:r>
          </a:p>
          <a:p>
            <a:r>
              <a:rPr lang="en-GB" dirty="0">
                <a:latin typeface="Times New Roman" panose="02020603050405020304" pitchFamily="18" charset="0"/>
                <a:cs typeface="Times New Roman" panose="02020603050405020304" pitchFamily="18" charset="0"/>
              </a:rPr>
              <a:t>Must be simple and educational</a:t>
            </a:r>
          </a:p>
        </p:txBody>
      </p:sp>
    </p:spTree>
    <p:extLst>
      <p:ext uri="{BB962C8B-B14F-4D97-AF65-F5344CB8AC3E}">
        <p14:creationId xmlns:p14="http://schemas.microsoft.com/office/powerpoint/2010/main" val="3910507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5EE88-EB98-4861-BA70-F0F4E6C90DFF}"/>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Consider</a:t>
            </a:r>
          </a:p>
        </p:txBody>
      </p:sp>
      <p:sp>
        <p:nvSpPr>
          <p:cNvPr id="3" name="Content Placeholder 2">
            <a:extLst>
              <a:ext uri="{FF2B5EF4-FFF2-40B4-BE49-F238E27FC236}">
                <a16:creationId xmlns:a16="http://schemas.microsoft.com/office/drawing/2014/main" id="{8A91CF66-AB8A-4FF5-AA26-CF6A3803AC66}"/>
              </a:ext>
            </a:extLst>
          </p:cNvPr>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Buyers have several solutions method to choose from</a:t>
            </a:r>
          </a:p>
          <a:p>
            <a:r>
              <a:rPr lang="en-GB" dirty="0">
                <a:latin typeface="Times New Roman" panose="02020603050405020304" pitchFamily="18" charset="0"/>
                <a:cs typeface="Times New Roman" panose="02020603050405020304" pitchFamily="18" charset="0"/>
              </a:rPr>
              <a:t>Companies need to make themselves trusted and chosen</a:t>
            </a:r>
          </a:p>
          <a:p>
            <a:r>
              <a:rPr lang="en-GB" dirty="0">
                <a:latin typeface="Times New Roman" panose="02020603050405020304" pitchFamily="18" charset="0"/>
                <a:cs typeface="Times New Roman" panose="02020603050405020304" pitchFamily="18" charset="0"/>
              </a:rPr>
              <a:t>Credential is very important</a:t>
            </a:r>
          </a:p>
          <a:p>
            <a:pPr lvl="1"/>
            <a:r>
              <a:rPr lang="en-GB" dirty="0">
                <a:latin typeface="Times New Roman" panose="02020603050405020304" pitchFamily="18" charset="0"/>
                <a:cs typeface="Times New Roman" panose="02020603050405020304" pitchFamily="18" charset="0"/>
              </a:rPr>
              <a:t>Ex: Experts suggestion or comparison</a:t>
            </a:r>
          </a:p>
        </p:txBody>
      </p:sp>
    </p:spTree>
    <p:extLst>
      <p:ext uri="{BB962C8B-B14F-4D97-AF65-F5344CB8AC3E}">
        <p14:creationId xmlns:p14="http://schemas.microsoft.com/office/powerpoint/2010/main" val="16204285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ECD75-3E17-43E7-B378-03CB880E1F32}"/>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Decision</a:t>
            </a:r>
          </a:p>
        </p:txBody>
      </p:sp>
      <p:sp>
        <p:nvSpPr>
          <p:cNvPr id="3" name="Content Placeholder 2">
            <a:extLst>
              <a:ext uri="{FF2B5EF4-FFF2-40B4-BE49-F238E27FC236}">
                <a16:creationId xmlns:a16="http://schemas.microsoft.com/office/drawing/2014/main" id="{7EC082C8-E509-4657-A871-730EB9C5518D}"/>
              </a:ext>
            </a:extLst>
          </p:cNvPr>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Method is chosen and now to the final specific decision</a:t>
            </a:r>
          </a:p>
          <a:p>
            <a:r>
              <a:rPr lang="en-GB" dirty="0">
                <a:latin typeface="Times New Roman" panose="02020603050405020304" pitchFamily="18" charset="0"/>
                <a:cs typeface="Times New Roman" panose="02020603050405020304" pitchFamily="18" charset="0"/>
              </a:rPr>
              <a:t>Buyers must spend sometimes research the product</a:t>
            </a:r>
          </a:p>
          <a:p>
            <a:r>
              <a:rPr lang="en-GB" dirty="0">
                <a:latin typeface="Times New Roman" panose="02020603050405020304" pitchFamily="18" charset="0"/>
                <a:cs typeface="Times New Roman" panose="02020603050405020304" pitchFamily="18" charset="0"/>
              </a:rPr>
              <a:t>They might do it through reading the description or reading and watching reviews</a:t>
            </a:r>
          </a:p>
        </p:txBody>
      </p:sp>
    </p:spTree>
    <p:extLst>
      <p:ext uri="{BB962C8B-B14F-4D97-AF65-F5344CB8AC3E}">
        <p14:creationId xmlns:p14="http://schemas.microsoft.com/office/powerpoint/2010/main" val="3868637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D864B-C665-401F-BBB2-B8C258DD5130}"/>
              </a:ext>
            </a:extLst>
          </p:cNvPr>
          <p:cNvSpPr>
            <a:spLocks noGrp="1"/>
          </p:cNvSpPr>
          <p:nvPr>
            <p:ph type="title"/>
          </p:nvPr>
        </p:nvSpPr>
        <p:spPr/>
        <p:txBody>
          <a:bodyPr>
            <a:normAutofit/>
          </a:bodyPr>
          <a:lstStyle/>
          <a:p>
            <a:r>
              <a:rPr lang="en-US" b="1" dirty="0">
                <a:latin typeface="Times New Roman" panose="02020603050405020304" pitchFamily="18" charset="0"/>
                <a:cs typeface="Times New Roman" panose="02020603050405020304" pitchFamily="18" charset="0"/>
              </a:rPr>
              <a:t>5 Key Strategies of Successful Data Conversion</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C73E754-07CA-4407-8864-51B1EF9A49F6}"/>
              </a:ext>
            </a:extLst>
          </p:cNvPr>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Proper Planning:</a:t>
            </a:r>
          </a:p>
          <a:p>
            <a:r>
              <a:rPr lang="en-US" dirty="0">
                <a:latin typeface="Times New Roman" panose="02020603050405020304" pitchFamily="18" charset="0"/>
                <a:cs typeface="Times New Roman" panose="02020603050405020304" pitchFamily="18" charset="0"/>
              </a:rPr>
              <a:t>Successful data conversion requires proper planning. Any data conversion project needs to start with defining the boundaries of the project. You can plan your project by asking a variety of questions to define these boundaries. These include:</a:t>
            </a:r>
          </a:p>
          <a:p>
            <a:pPr lvl="1"/>
            <a:r>
              <a:rPr lang="en-US" dirty="0">
                <a:latin typeface="Times New Roman" panose="02020603050405020304" pitchFamily="18" charset="0"/>
                <a:cs typeface="Times New Roman" panose="02020603050405020304" pitchFamily="18" charset="0"/>
              </a:rPr>
              <a:t>What kind of data needs to be converted?</a:t>
            </a:r>
          </a:p>
          <a:p>
            <a:pPr lvl="1"/>
            <a:r>
              <a:rPr lang="en-US" dirty="0">
                <a:latin typeface="Times New Roman" panose="02020603050405020304" pitchFamily="18" charset="0"/>
                <a:cs typeface="Times New Roman" panose="02020603050405020304" pitchFamily="18" charset="0"/>
              </a:rPr>
              <a:t>What is the quality of data and its availability? Does it require full or partial conversion?</a:t>
            </a:r>
          </a:p>
          <a:p>
            <a:pPr lvl="1"/>
            <a:r>
              <a:rPr lang="en-US" dirty="0">
                <a:latin typeface="Times New Roman" panose="02020603050405020304" pitchFamily="18" charset="0"/>
                <a:cs typeface="Times New Roman" panose="02020603050405020304" pitchFamily="18" charset="0"/>
              </a:rPr>
              <a:t>Which data should be moved to the new database?</a:t>
            </a:r>
          </a:p>
          <a:p>
            <a:pPr lvl="1"/>
            <a:r>
              <a:rPr lang="en-US" dirty="0">
                <a:latin typeface="Times New Roman" panose="02020603050405020304" pitchFamily="18" charset="0"/>
                <a:cs typeface="Times New Roman" panose="02020603050405020304" pitchFamily="18" charset="0"/>
              </a:rPr>
              <a:t>Which data should not be moved?</a:t>
            </a:r>
          </a:p>
          <a:p>
            <a:endParaRPr lang="en-US" dirty="0"/>
          </a:p>
        </p:txBody>
      </p:sp>
    </p:spTree>
    <p:extLst>
      <p:ext uri="{BB962C8B-B14F-4D97-AF65-F5344CB8AC3E}">
        <p14:creationId xmlns:p14="http://schemas.microsoft.com/office/powerpoint/2010/main" val="152193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3E97C-E882-4BE5-B48A-813F9A926BC0}"/>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5 Key Strategies of Successful Data Conversion</a:t>
            </a:r>
            <a:endParaRPr lang="en-US" dirty="0"/>
          </a:p>
        </p:txBody>
      </p:sp>
      <p:sp>
        <p:nvSpPr>
          <p:cNvPr id="3" name="Content Placeholder 2">
            <a:extLst>
              <a:ext uri="{FF2B5EF4-FFF2-40B4-BE49-F238E27FC236}">
                <a16:creationId xmlns:a16="http://schemas.microsoft.com/office/drawing/2014/main" id="{D855E799-7C35-4A0B-963E-C5D359633BBF}"/>
              </a:ext>
            </a:extLst>
          </p:cNvPr>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Ensure Business Engagement:</a:t>
            </a:r>
          </a:p>
          <a:p>
            <a:r>
              <a:rPr lang="en-US" dirty="0">
                <a:latin typeface="Times New Roman" panose="02020603050405020304" pitchFamily="18" charset="0"/>
                <a:cs typeface="Times New Roman" panose="02020603050405020304" pitchFamily="18" charset="0"/>
              </a:rPr>
              <a:t>Sometimes, those in the business side of the organization do not understand the importance of data conversion. It is important to make them understand the importance of data conversion in data processing and management: about how the quality of data conversion can affect subsequent processes that makes use of this data. Data conversion is thus, a task critical from both business and technical perspectives.</a:t>
            </a:r>
          </a:p>
          <a:p>
            <a:endParaRPr lang="en-US" dirty="0"/>
          </a:p>
        </p:txBody>
      </p:sp>
    </p:spTree>
    <p:extLst>
      <p:ext uri="{BB962C8B-B14F-4D97-AF65-F5344CB8AC3E}">
        <p14:creationId xmlns:p14="http://schemas.microsoft.com/office/powerpoint/2010/main" val="429483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3E97C-E882-4BE5-B48A-813F9A926BC0}"/>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5 Key Strategies of Successful Data Conversion</a:t>
            </a:r>
            <a:endParaRPr lang="en-US" dirty="0"/>
          </a:p>
        </p:txBody>
      </p:sp>
      <p:sp>
        <p:nvSpPr>
          <p:cNvPr id="3" name="Content Placeholder 2">
            <a:extLst>
              <a:ext uri="{FF2B5EF4-FFF2-40B4-BE49-F238E27FC236}">
                <a16:creationId xmlns:a16="http://schemas.microsoft.com/office/drawing/2014/main" id="{D855E799-7C35-4A0B-963E-C5D359633BBF}"/>
              </a:ext>
            </a:extLst>
          </p:cNvPr>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Implement Data Standards:</a:t>
            </a:r>
          </a:p>
          <a:p>
            <a:r>
              <a:rPr lang="en-US" dirty="0">
                <a:latin typeface="Times New Roman" panose="02020603050405020304" pitchFamily="18" charset="0"/>
                <a:cs typeface="Times New Roman" panose="02020603050405020304" pitchFamily="18" charset="0"/>
              </a:rPr>
              <a:t>Defining and implementing data quality standards helps to ensure consistency across the different databases. Consistently measure and track data quality and constantly check the effect on the business value. (hyperlink to article on data quality impact on business value).</a:t>
            </a:r>
          </a:p>
          <a:p>
            <a:endParaRPr lang="en-US" dirty="0"/>
          </a:p>
        </p:txBody>
      </p:sp>
    </p:spTree>
    <p:extLst>
      <p:ext uri="{BB962C8B-B14F-4D97-AF65-F5344CB8AC3E}">
        <p14:creationId xmlns:p14="http://schemas.microsoft.com/office/powerpoint/2010/main" val="4047098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3E97C-E882-4BE5-B48A-813F9A926BC0}"/>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5 Key Strategies of Successful Data Conversion</a:t>
            </a:r>
            <a:endParaRPr lang="en-US" dirty="0"/>
          </a:p>
        </p:txBody>
      </p:sp>
      <p:sp>
        <p:nvSpPr>
          <p:cNvPr id="3" name="Content Placeholder 2">
            <a:extLst>
              <a:ext uri="{FF2B5EF4-FFF2-40B4-BE49-F238E27FC236}">
                <a16:creationId xmlns:a16="http://schemas.microsoft.com/office/drawing/2014/main" id="{D855E799-7C35-4A0B-963E-C5D359633BBF}"/>
              </a:ext>
            </a:extLst>
          </p:cNvPr>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Data Profiling and Cleansing:</a:t>
            </a:r>
          </a:p>
          <a:p>
            <a:r>
              <a:rPr lang="en-US" dirty="0">
                <a:latin typeface="Times New Roman" panose="02020603050405020304" pitchFamily="18" charset="0"/>
                <a:cs typeface="Times New Roman" panose="02020603050405020304" pitchFamily="18" charset="0"/>
              </a:rPr>
              <a:t>Ensure that proper data profiling and data cleansing procedures are in place so that the original data is of high quality. This helps to smoothen out the subsequent data conversion procedures.</a:t>
            </a:r>
          </a:p>
          <a:p>
            <a:r>
              <a:rPr lang="en-US" b="1" dirty="0">
                <a:latin typeface="Times New Roman" panose="02020603050405020304" pitchFamily="18" charset="0"/>
                <a:cs typeface="Times New Roman" panose="02020603050405020304" pitchFamily="18" charset="0"/>
              </a:rPr>
              <a:t>Data Management and Data Governance: </a:t>
            </a:r>
          </a:p>
          <a:p>
            <a:r>
              <a:rPr lang="en-US" dirty="0">
                <a:latin typeface="Times New Roman" panose="02020603050405020304" pitchFamily="18" charset="0"/>
                <a:cs typeface="Times New Roman" panose="02020603050405020304" pitchFamily="18" charset="0"/>
              </a:rPr>
              <a:t>Following data conversion, ensure that the duplicate master data is eliminated, reducing the risk of incorrect transactions and unreliable reports. The project should satisfy all principles of data management and data governance.</a:t>
            </a:r>
          </a:p>
          <a:p>
            <a:endParaRPr lang="en-US" dirty="0"/>
          </a:p>
        </p:txBody>
      </p:sp>
    </p:spTree>
    <p:extLst>
      <p:ext uri="{BB962C8B-B14F-4D97-AF65-F5344CB8AC3E}">
        <p14:creationId xmlns:p14="http://schemas.microsoft.com/office/powerpoint/2010/main" val="3892660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01107"/>
          </a:xfrm>
        </p:spPr>
        <p:txBody>
          <a:bodyPr>
            <a:normAutofit/>
          </a:bodyPr>
          <a:lstStyle/>
          <a:p>
            <a:r>
              <a:rPr lang="en-US" dirty="0">
                <a:latin typeface="Times New Roman" panose="02020603050405020304" pitchFamily="18" charset="0"/>
                <a:cs typeface="Times New Roman" panose="02020603050405020304" pitchFamily="18" charset="0"/>
              </a:rPr>
              <a:t>Pain point</a:t>
            </a:r>
            <a:endParaRPr lang="th-TH" dirty="0">
              <a:latin typeface="Times New Roman" panose="02020603050405020304" pitchFamily="18" charset="0"/>
            </a:endParaRPr>
          </a:p>
        </p:txBody>
      </p:sp>
      <p:sp>
        <p:nvSpPr>
          <p:cNvPr id="3" name="Content Placeholder 2"/>
          <p:cNvSpPr>
            <a:spLocks noGrp="1"/>
          </p:cNvSpPr>
          <p:nvPr>
            <p:ph idx="1"/>
          </p:nvPr>
        </p:nvSpPr>
        <p:spPr>
          <a:xfrm>
            <a:off x="2585499" y="1540189"/>
            <a:ext cx="8915400" cy="3777622"/>
          </a:xfrm>
        </p:spPr>
        <p:txBody>
          <a:bodyPr>
            <a:normAutofit/>
          </a:bodyPr>
          <a:lstStyle/>
          <a:p>
            <a:r>
              <a:rPr lang="en-US" dirty="0">
                <a:latin typeface="Times New Roman" panose="02020603050405020304" pitchFamily="18" charset="0"/>
                <a:cs typeface="Times New Roman" panose="02020603050405020304" pitchFamily="18" charset="0"/>
              </a:rPr>
              <a:t>At the root, a pain point is something that a customer is aware of, and which bothers them. It’s a problem waiting for a solution. Pain is something you react to- it’s something so we need to stop it happening.</a:t>
            </a:r>
          </a:p>
          <a:p>
            <a:r>
              <a:rPr lang="en-US" dirty="0">
                <a:latin typeface="Times New Roman" panose="02020603050405020304" pitchFamily="18" charset="0"/>
                <a:cs typeface="Times New Roman" panose="02020603050405020304" pitchFamily="18" charset="0"/>
              </a:rPr>
              <a:t>Pain points can be big or small. If the customer base is big enough, and the technology simple enough to use, the pain point can be very simple. If the customer base is smaller, and the pain point much bigger, it will be more complex.</a:t>
            </a:r>
          </a:p>
          <a:p>
            <a:r>
              <a:rPr lang="en-US" dirty="0">
                <a:latin typeface="Times New Roman" panose="02020603050405020304" pitchFamily="18" charset="0"/>
                <a:cs typeface="Times New Roman" panose="02020603050405020304" pitchFamily="18" charset="0"/>
              </a:rPr>
              <a:t>Example: “It takes too long to order a pizza,” to “I can’t accurately predict machinery failures in airplane engines.” both those pain points, one is a simple problem everyone has, and one is a complex problem only a few people have.</a:t>
            </a:r>
            <a:endParaRPr lang="th-TH" dirty="0">
              <a:latin typeface="Times New Roman" panose="02020603050405020304" pitchFamily="18"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8347" y="4475870"/>
            <a:ext cx="4209704" cy="16838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4277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01107"/>
          </a:xfrm>
        </p:spPr>
        <p:txBody>
          <a:bodyPr>
            <a:normAutofit/>
          </a:bodyPr>
          <a:lstStyle/>
          <a:p>
            <a:r>
              <a:rPr lang="en-US" dirty="0">
                <a:latin typeface="Times New Roman" panose="02020603050405020304" pitchFamily="18" charset="0"/>
                <a:cs typeface="Times New Roman" panose="02020603050405020304" pitchFamily="18" charset="0"/>
              </a:rPr>
              <a:t>Customer pain point</a:t>
            </a:r>
            <a:endParaRPr lang="th-TH" dirty="0">
              <a:latin typeface="Times New Roman" panose="02020603050405020304" pitchFamily="18" charset="0"/>
            </a:endParaRPr>
          </a:p>
        </p:txBody>
      </p:sp>
      <p:sp>
        <p:nvSpPr>
          <p:cNvPr id="3" name="Content Placeholder 2"/>
          <p:cNvSpPr>
            <a:spLocks noGrp="1"/>
          </p:cNvSpPr>
          <p:nvPr>
            <p:ph idx="1"/>
          </p:nvPr>
        </p:nvSpPr>
        <p:spPr>
          <a:xfrm>
            <a:off x="2585499" y="1540189"/>
            <a:ext cx="8915400" cy="3777622"/>
          </a:xfrm>
        </p:spPr>
        <p:txBody>
          <a:bodyPr>
            <a:normAutofit/>
          </a:bodyPr>
          <a:lstStyle/>
          <a:p>
            <a:r>
              <a:rPr lang="en-US" dirty="0">
                <a:latin typeface="Times New Roman" panose="02020603050405020304" pitchFamily="18" charset="0"/>
                <a:cs typeface="Times New Roman" panose="02020603050405020304" pitchFamily="18" charset="0"/>
              </a:rPr>
              <a:t>Customer pain point is a specific problem that prospective customers of your business are experiencing. In other words, you can think of pain points as problems, plain and simple.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Like any problem, customer pain points are as diverse and varied as your prospective customers themselves. However, not all prospects will be aware of the pain point they’re experiencing, which can make marketing to these individuals difficult as you effectively have to help your prospects realize they have a problem and convince them that your product or service will help solve it.</a:t>
            </a:r>
            <a:endParaRPr lang="th-TH" dirty="0">
              <a:latin typeface="Times New Roman" panose="02020603050405020304" pitchFamily="18" charset="0"/>
            </a:endParaRPr>
          </a:p>
        </p:txBody>
      </p:sp>
    </p:spTree>
    <p:extLst>
      <p:ext uri="{BB962C8B-B14F-4D97-AF65-F5344CB8AC3E}">
        <p14:creationId xmlns:p14="http://schemas.microsoft.com/office/powerpoint/2010/main" val="1658814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Employees pain point</a:t>
            </a:r>
            <a:endParaRPr lang="th-TH" dirty="0">
              <a:latin typeface="Times New Roman" panose="02020603050405020304" pitchFamily="18" charset="0"/>
            </a:endParaRPr>
          </a:p>
        </p:txBody>
      </p:sp>
      <p:sp>
        <p:nvSpPr>
          <p:cNvPr id="3" name="Content Placeholder 2"/>
          <p:cNvSpPr>
            <a:spLocks noGrp="1"/>
          </p:cNvSpPr>
          <p:nvPr>
            <p:ph idx="1"/>
          </p:nvPr>
        </p:nvSpPr>
        <p:spPr>
          <a:xfrm>
            <a:off x="2589212" y="1540189"/>
            <a:ext cx="8915400" cy="3777622"/>
          </a:xfrm>
        </p:spPr>
        <p:txBody>
          <a:bodyPr>
            <a:normAutofit/>
          </a:bodyPr>
          <a:lstStyle/>
          <a:p>
            <a:r>
              <a:rPr lang="en-US" dirty="0">
                <a:latin typeface="Times New Roman" panose="02020603050405020304" pitchFamily="18" charset="0"/>
                <a:cs typeface="Times New Roman" panose="02020603050405020304" pitchFamily="18" charset="0"/>
              </a:rPr>
              <a:t>Most employees become disengaged when there is a lack of purpose. Every job is tough… that’s why it’s called work.</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However, work can be fun and fulfilling when there is purpose behind the effort that’s put in. I’ll even go as far as to say that when you do something with meaningful purpose behind it, you can overcome the other common pain points like lack of training, lack of respect, lack of recognition, lack of opportunities.</a:t>
            </a:r>
            <a:endParaRPr lang="th-TH" dirty="0">
              <a:latin typeface="Times New Roman" panose="02020603050405020304" pitchFamily="18" charset="0"/>
            </a:endParaRPr>
          </a:p>
        </p:txBody>
      </p:sp>
    </p:spTree>
    <p:extLst>
      <p:ext uri="{BB962C8B-B14F-4D97-AF65-F5344CB8AC3E}">
        <p14:creationId xmlns:p14="http://schemas.microsoft.com/office/powerpoint/2010/main" val="54658828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72</TotalTime>
  <Words>1677</Words>
  <Application>Microsoft Office PowerPoint</Application>
  <PresentationFormat>Widescreen</PresentationFormat>
  <Paragraphs>129</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Century Gothic</vt:lpstr>
      <vt:lpstr>DilleniaUPC</vt:lpstr>
      <vt:lpstr>Times New Roman</vt:lpstr>
      <vt:lpstr>Wingdings 3</vt:lpstr>
      <vt:lpstr>Wisp</vt:lpstr>
      <vt:lpstr>Data transformation speed</vt:lpstr>
      <vt:lpstr>Data Conversion </vt:lpstr>
      <vt:lpstr>5 Key Strategies of Successful Data Conversion</vt:lpstr>
      <vt:lpstr>5 Key Strategies of Successful Data Conversion</vt:lpstr>
      <vt:lpstr>5 Key Strategies of Successful Data Conversion</vt:lpstr>
      <vt:lpstr>5 Key Strategies of Successful Data Conversion</vt:lpstr>
      <vt:lpstr>Pain point</vt:lpstr>
      <vt:lpstr>Customer pain point</vt:lpstr>
      <vt:lpstr>Employees pain point</vt:lpstr>
      <vt:lpstr>Challenge</vt:lpstr>
      <vt:lpstr>Resistance to change</vt:lpstr>
      <vt:lpstr>Budget</vt:lpstr>
      <vt:lpstr>Time</vt:lpstr>
      <vt:lpstr>Discipline</vt:lpstr>
      <vt:lpstr>Inbound Marketing</vt:lpstr>
      <vt:lpstr>Outbound Marketing</vt:lpstr>
      <vt:lpstr>Inbound vs Outbound Marketing</vt:lpstr>
      <vt:lpstr>Inbound vs Traditional Buyers Journey</vt:lpstr>
      <vt:lpstr>Traditional vs Inbound</vt:lpstr>
      <vt:lpstr>4 Main Differences</vt:lpstr>
      <vt:lpstr>Inbound vs Traditional</vt:lpstr>
      <vt:lpstr>Stages of buyers journey</vt:lpstr>
      <vt:lpstr>Awareness</vt:lpstr>
      <vt:lpstr>Consider</vt:lpstr>
      <vt:lpstr>Decision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transformation</dc:title>
  <dc:creator>user</dc:creator>
  <cp:lastModifiedBy>user</cp:lastModifiedBy>
  <cp:revision>6</cp:revision>
  <dcterms:created xsi:type="dcterms:W3CDTF">2018-05-09T09:09:14Z</dcterms:created>
  <dcterms:modified xsi:type="dcterms:W3CDTF">2018-05-09T15:50:37Z</dcterms:modified>
</cp:coreProperties>
</file>